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757" r:id="rId2"/>
    <p:sldMasterId id="2147483769" r:id="rId3"/>
  </p:sldMasterIdLst>
  <p:notesMasterIdLst>
    <p:notesMasterId r:id="rId16"/>
  </p:notesMasterIdLst>
  <p:handoutMasterIdLst>
    <p:handoutMasterId r:id="rId17"/>
  </p:handoutMasterIdLst>
  <p:sldIdLst>
    <p:sldId id="467" r:id="rId4"/>
    <p:sldId id="729" r:id="rId5"/>
    <p:sldId id="718" r:id="rId6"/>
    <p:sldId id="719" r:id="rId7"/>
    <p:sldId id="724" r:id="rId8"/>
    <p:sldId id="717" r:id="rId9"/>
    <p:sldId id="728" r:id="rId10"/>
    <p:sldId id="731" r:id="rId11"/>
    <p:sldId id="727" r:id="rId12"/>
    <p:sldId id="721" r:id="rId13"/>
    <p:sldId id="726" r:id="rId14"/>
    <p:sldId id="730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6" userDrawn="1">
          <p15:clr>
            <a:srgbClr val="A4A3A4"/>
          </p15:clr>
        </p15:guide>
        <p15:guide id="2" pos="56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clrMru>
    <a:srgbClr val="007F97"/>
    <a:srgbClr val="595959"/>
    <a:srgbClr val="FFC000"/>
    <a:srgbClr val="FF6600"/>
    <a:srgbClr val="FFFFFF"/>
    <a:srgbClr val="7D0000"/>
    <a:srgbClr val="BFB500"/>
    <a:srgbClr val="7F7F7F"/>
    <a:srgbClr val="D8A304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6" autoAdjust="0"/>
    <p:restoredTop sz="99783" autoAdjust="0"/>
  </p:normalViewPr>
  <p:slideViewPr>
    <p:cSldViewPr snapToGrid="0" snapToObjects="1">
      <p:cViewPr varScale="1">
        <p:scale>
          <a:sx n="157" d="100"/>
          <a:sy n="157" d="100"/>
        </p:scale>
        <p:origin x="184" y="272"/>
      </p:cViewPr>
      <p:guideLst>
        <p:guide orient="horz" pos="636"/>
        <p:guide pos="56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416666666667"/>
          <c:y val="0.13437499999999999"/>
          <c:w val="0.54166666666666696"/>
          <c:h val="0.81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7F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04-514B-A819-C719ABC08521}"/>
              </c:ext>
            </c:extLst>
          </c:dPt>
          <c:dPt>
            <c:idx val="1"/>
            <c:bubble3D val="0"/>
            <c:spPr>
              <a:solidFill>
                <a:srgbClr val="007F97">
                  <a:alpha val="61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04-514B-A819-C719ABC08521}"/>
              </c:ext>
            </c:extLst>
          </c:dPt>
          <c:dPt>
            <c:idx val="2"/>
            <c:bubble3D val="0"/>
            <c:spPr>
              <a:solidFill>
                <a:srgbClr val="007F97">
                  <a:alpha val="36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04-514B-A819-C719ABC08521}"/>
              </c:ext>
            </c:extLst>
          </c:dPt>
          <c:dPt>
            <c:idx val="3"/>
            <c:bubble3D val="0"/>
            <c:spPr>
              <a:solidFill>
                <a:srgbClr val="007F97">
                  <a:alpha val="19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04-514B-A819-C719ABC08521}"/>
              </c:ext>
            </c:extLst>
          </c:dPt>
          <c:dLbls>
            <c:dLbl>
              <c:idx val="0"/>
              <c:layout>
                <c:manualLayout>
                  <c:x val="0.24476632217847799"/>
                  <c:y val="0.137568159448819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41197E-710A-7C48-AB42-95F9BD206904}" type="CATEGORYNAME">
                      <a:rPr lang="en-US" sz="140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583333333333"/>
                      <c:h val="0.197718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04-514B-A819-C719ABC08521}"/>
                </c:ext>
              </c:extLst>
            </c:dLbl>
            <c:dLbl>
              <c:idx val="1"/>
              <c:layout>
                <c:manualLayout>
                  <c:x val="-0.195438074146982"/>
                  <c:y val="8.8096948818897597E-2"/>
                </c:manualLayout>
              </c:layout>
              <c:tx>
                <c:rich>
                  <a:bodyPr/>
                  <a:lstStyle/>
                  <a:p>
                    <a:fld id="{C952671D-5B20-D74C-8762-19413031F1EE}" type="CATEGORYNAME">
                      <a:rPr lang="en-US" sz="1400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04-514B-A819-C719ABC08521}"/>
                </c:ext>
              </c:extLst>
            </c:dLbl>
            <c:dLbl>
              <c:idx val="2"/>
              <c:layout>
                <c:manualLayout>
                  <c:x val="-8.7596374671916E-2"/>
                  <c:y val="-0.14971382874015701"/>
                </c:manualLayout>
              </c:layout>
              <c:tx>
                <c:rich>
                  <a:bodyPr/>
                  <a:lstStyle/>
                  <a:p>
                    <a:fld id="{C26BFDE7-90AB-2541-A9B0-07CF393AD812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804-514B-A819-C719ABC08521}"/>
                </c:ext>
              </c:extLst>
            </c:dLbl>
            <c:dLbl>
              <c:idx val="3"/>
              <c:layout>
                <c:manualLayout>
                  <c:x val="9.7702181758530196E-2"/>
                  <c:y val="-0.1524375"/>
                </c:manualLayout>
              </c:layout>
              <c:tx>
                <c:rich>
                  <a:bodyPr/>
                  <a:lstStyle/>
                  <a:p>
                    <a:fld id="{66244A21-6FC0-FF4A-B698-06B37F39BD95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804-514B-A819-C719ABC08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Build Connection &amp; Trust</c:v>
                </c:pt>
                <c:pt idx="1">
                  <c:v>Gather Insight</c:v>
                </c:pt>
                <c:pt idx="2">
                  <c:v>Test Goal</c:v>
                </c:pt>
                <c:pt idx="3">
                  <c:v>Build Engagement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1.5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04-514B-A819-C719ABC08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416666666667"/>
          <c:y val="0.13437499999999999"/>
          <c:w val="0.54166666666666696"/>
          <c:h val="0.81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7F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04-514B-A819-C719ABC08521}"/>
              </c:ext>
            </c:extLst>
          </c:dPt>
          <c:dPt>
            <c:idx val="1"/>
            <c:bubble3D val="0"/>
            <c:spPr>
              <a:solidFill>
                <a:srgbClr val="007F97">
                  <a:alpha val="61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04-514B-A819-C719ABC08521}"/>
              </c:ext>
            </c:extLst>
          </c:dPt>
          <c:dPt>
            <c:idx val="2"/>
            <c:bubble3D val="0"/>
            <c:spPr>
              <a:solidFill>
                <a:srgbClr val="007F97">
                  <a:alpha val="36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04-514B-A819-C719ABC08521}"/>
              </c:ext>
            </c:extLst>
          </c:dPt>
          <c:dPt>
            <c:idx val="3"/>
            <c:bubble3D val="0"/>
            <c:spPr>
              <a:solidFill>
                <a:srgbClr val="007F97">
                  <a:alpha val="19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04-514B-A819-C719ABC08521}"/>
              </c:ext>
            </c:extLst>
          </c:dPt>
          <c:dLbls>
            <c:dLbl>
              <c:idx val="0"/>
              <c:layout>
                <c:manualLayout>
                  <c:x val="0.24476632217847799"/>
                  <c:y val="0.137568159448819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Bring Them </a:t>
                    </a:r>
                    <a:br>
                      <a:rPr lang="en-US" sz="1400" dirty="0"/>
                    </a:br>
                    <a:r>
                      <a:rPr lang="en-US" sz="1400" dirty="0"/>
                      <a:t>Up to Date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583333333333"/>
                      <c:h val="0.19771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804-514B-A819-C719ABC08521}"/>
                </c:ext>
              </c:extLst>
            </c:dLbl>
            <c:dLbl>
              <c:idx val="1"/>
              <c:layout>
                <c:manualLayout>
                  <c:x val="-0.195438074146982"/>
                  <c:y val="8.8096948818897597E-2"/>
                </c:manualLayout>
              </c:layout>
              <c:tx>
                <c:rich>
                  <a:bodyPr/>
                  <a:lstStyle/>
                  <a:p>
                    <a:fld id="{C952671D-5B20-D74C-8762-19413031F1EE}" type="CATEGORYNAME">
                      <a:rPr lang="en-US" sz="1400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04-514B-A819-C719ABC08521}"/>
                </c:ext>
              </c:extLst>
            </c:dLbl>
            <c:dLbl>
              <c:idx val="2"/>
              <c:layout>
                <c:manualLayout>
                  <c:x val="-8.7596374671916E-2"/>
                  <c:y val="-0.14971382874015701"/>
                </c:manualLayout>
              </c:layout>
              <c:tx>
                <c:rich>
                  <a:bodyPr/>
                  <a:lstStyle/>
                  <a:p>
                    <a:fld id="{C26BFDE7-90AB-2541-A9B0-07CF393AD812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804-514B-A819-C719ABC08521}"/>
                </c:ext>
              </c:extLst>
            </c:dLbl>
            <c:dLbl>
              <c:idx val="3"/>
              <c:layout>
                <c:manualLayout>
                  <c:x val="9.7702181758530196E-2"/>
                  <c:y val="-0.1524375"/>
                </c:manualLayout>
              </c:layout>
              <c:tx>
                <c:rich>
                  <a:bodyPr/>
                  <a:lstStyle/>
                  <a:p>
                    <a:fld id="{66244A21-6FC0-FF4A-B698-06B37F39BD95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804-514B-A819-C719ABC08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Build Connection &amp; Trust</c:v>
                </c:pt>
                <c:pt idx="1">
                  <c:v>Gather Insight</c:v>
                </c:pt>
                <c:pt idx="2">
                  <c:v>Test Goal</c:v>
                </c:pt>
                <c:pt idx="3">
                  <c:v>Build Engagement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1.5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04-514B-A819-C719ABC08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922A-0DB6-C644-B8C0-C28ECA505B6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0995F-DD35-944A-8DB9-4D5491F2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45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1C102-C0DB-B04D-8B4D-A262908F1174}" type="datetimeFigureOut">
              <a:rPr lang="en-US" smtClean="0"/>
              <a:t>7/17/18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4FE52-1613-BB4E-A0A5-D6A848FD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4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C1A5C-83D5-2348-A772-611A9F29B6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9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2344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7626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06812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78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4845" y="1059657"/>
            <a:ext cx="7315224" cy="1569660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4800" spc="-14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-635069" y="43157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367005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3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7/17/18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2846D1-A50A-434C-87A8-8C4BA905E5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" y="4809481"/>
            <a:ext cx="1398983" cy="304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5BA68F-E68C-1345-A961-12CFA7FC556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03" y="4868973"/>
            <a:ext cx="601808" cy="213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D5CFCF-745C-5443-A07F-10628F2006AA}"/>
              </a:ext>
            </a:extLst>
          </p:cNvPr>
          <p:cNvSpPr txBox="1"/>
          <p:nvPr userDrawn="1"/>
        </p:nvSpPr>
        <p:spPr>
          <a:xfrm>
            <a:off x="1364818" y="4842982"/>
            <a:ext cx="38271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● </a:t>
            </a:r>
            <a:r>
              <a:rPr lang="en-US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www.CoCreativeConsulting.com</a:t>
            </a:r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● @</a:t>
            </a:r>
            <a:r>
              <a:rPr lang="en-US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WeAreCocreative</a:t>
            </a:r>
            <a:endParaRPr lang="en-US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  <p:sldLayoutId id="2147483740" r:id="rId4"/>
    <p:sldLayoutId id="2147483781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FCD718-7CCA-6845-99FA-4BC3E16F22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" y="4809481"/>
            <a:ext cx="1398983" cy="304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334AB1-FB0F-A64B-8D6C-1DBDC7F5676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03" y="4868973"/>
            <a:ext cx="601808" cy="2138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58B8FA-4467-D64E-B5BE-2C952A6D4E80}"/>
              </a:ext>
            </a:extLst>
          </p:cNvPr>
          <p:cNvSpPr txBox="1"/>
          <p:nvPr userDrawn="1"/>
        </p:nvSpPr>
        <p:spPr>
          <a:xfrm>
            <a:off x="1364818" y="4842982"/>
            <a:ext cx="38271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● </a:t>
            </a:r>
            <a:r>
              <a:rPr lang="en-US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www.CoCreativeConsulting.com</a:t>
            </a:r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● @</a:t>
            </a:r>
            <a:r>
              <a:rPr lang="en-US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WeAreCocreative</a:t>
            </a:r>
            <a:endParaRPr lang="en-US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EE48D-5E69-7946-9B5E-E33DD78B793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" y="4809481"/>
            <a:ext cx="1398983" cy="3043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8D8701-076D-7840-A252-BEC29739968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03" y="4868973"/>
            <a:ext cx="601808" cy="2138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5658E0-9616-644D-8211-C11EB281CCD2}"/>
              </a:ext>
            </a:extLst>
          </p:cNvPr>
          <p:cNvSpPr txBox="1"/>
          <p:nvPr userDrawn="1"/>
        </p:nvSpPr>
        <p:spPr>
          <a:xfrm>
            <a:off x="1364818" y="4842982"/>
            <a:ext cx="38271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● </a:t>
            </a:r>
            <a:r>
              <a:rPr lang="en-US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www.CoCreativeConsulting.com</a:t>
            </a:r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● @</a:t>
            </a:r>
            <a:r>
              <a:rPr lang="en-US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WeAreCocreative</a:t>
            </a:r>
            <a:endParaRPr lang="en-US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2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3489" y="1258531"/>
            <a:ext cx="8249325" cy="2343490"/>
          </a:xfrm>
        </p:spPr>
        <p:txBody>
          <a:bodyPr lIns="65306" tIns="32653" rIns="65306" bIns="32653">
            <a:spAutoFit/>
          </a:bodyPr>
          <a:lstStyle/>
          <a:p>
            <a:pPr eaLnBrk="1" hangingPunct="1">
              <a:defRPr/>
            </a:pPr>
            <a:r>
              <a:rPr lang="en-AU" sz="6000" b="1" dirty="0">
                <a:solidFill>
                  <a:schemeClr val="bg1">
                    <a:lumMod val="65000"/>
                  </a:schemeClr>
                </a:solidFill>
              </a:rPr>
              <a:t>Leader Interviews: </a:t>
            </a:r>
            <a:br>
              <a:rPr lang="en-AU" sz="6000" b="1" dirty="0">
                <a:solidFill>
                  <a:srgbClr val="FF6600"/>
                </a:solidFill>
              </a:rPr>
            </a:br>
            <a:r>
              <a:rPr lang="en-AU" sz="4400" b="1" dirty="0">
                <a:solidFill>
                  <a:srgbClr val="FF6600"/>
                </a:solidFill>
              </a:rPr>
              <a:t>Developing a View of </a:t>
            </a:r>
            <a:br>
              <a:rPr lang="en-AU" sz="4400" b="1" dirty="0">
                <a:solidFill>
                  <a:srgbClr val="FF6600"/>
                </a:solidFill>
              </a:rPr>
            </a:br>
            <a:r>
              <a:rPr lang="en-AU" sz="4400" b="1" dirty="0">
                <a:solidFill>
                  <a:srgbClr val="FF6600"/>
                </a:solidFill>
              </a:rPr>
              <a:t>the Whole System</a:t>
            </a:r>
            <a:endParaRPr lang="en-US" sz="6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Title 3"/>
          <p:cNvSpPr txBox="1">
            <a:spLocks/>
          </p:cNvSpPr>
          <p:nvPr/>
        </p:nvSpPr>
        <p:spPr bwMode="auto">
          <a:xfrm>
            <a:off x="632940" y="5723777"/>
            <a:ext cx="3711721" cy="2769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2" tIns="45707" rIns="91412" bIns="45707" anchor="b"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 spc="-14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11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FBE00"/>
                </a:solidFill>
                <a:latin typeface="Arial" charset="0"/>
                <a:cs typeface="Arial" charset="0"/>
              </a:defRPr>
            </a:lvl6pPr>
            <a:lvl7pPr marL="91423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FBE00"/>
                </a:solidFill>
                <a:latin typeface="Arial" charset="0"/>
                <a:cs typeface="Arial" charset="0"/>
              </a:defRPr>
            </a:lvl7pPr>
            <a:lvl8pPr marL="137135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FBE00"/>
                </a:solidFill>
                <a:latin typeface="Arial" charset="0"/>
                <a:cs typeface="Arial" charset="0"/>
              </a:defRPr>
            </a:lvl8pPr>
            <a:lvl9pPr marL="182847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FBE00"/>
                </a:solidFill>
                <a:latin typeface="Arial" charset="0"/>
                <a:cs typeface="Arial" charset="0"/>
              </a:defRPr>
            </a:lvl9pPr>
          </a:lstStyle>
          <a:p>
            <a:pPr algn="l" defTabSz="914290">
              <a:lnSpc>
                <a:spcPct val="150000"/>
              </a:lnSpc>
              <a:defRPr/>
            </a:pPr>
            <a:r>
              <a:rPr lang="en-AU" sz="800" b="0" kern="400" spc="10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www.cocreativeconsulting.com</a:t>
            </a:r>
            <a:endParaRPr lang="en-AU" sz="800" b="0" kern="400" spc="100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19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"/>
            <a:ext cx="9144001" cy="51808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06400" indent="-295275"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1"/>
            <a:ext cx="9144001" cy="51808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06400" indent="-295275"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466725" indent="-3556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Ask why</a:t>
            </a:r>
          </a:p>
          <a:p>
            <a:pPr marL="466725" indent="-3556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Summarize points, feed back, </a:t>
            </a:r>
            <a:b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and test</a:t>
            </a:r>
          </a:p>
          <a:p>
            <a:pPr marL="466725" indent="-3556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Explore forces for and against </a:t>
            </a:r>
            <a:b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 goal</a:t>
            </a:r>
          </a:p>
          <a:p>
            <a:pPr marL="466725" indent="-3556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Don’t suggest answers to </a:t>
            </a:r>
            <a:b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your own questions</a:t>
            </a:r>
          </a:p>
          <a:p>
            <a:pPr marL="466725" indent="-3556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Ask questions neutrally</a:t>
            </a:r>
          </a:p>
          <a:p>
            <a:pPr marL="466725" indent="-3556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Don’t ask binary questions</a:t>
            </a:r>
          </a:p>
          <a:p>
            <a:pPr marL="466725" indent="-3556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Hunt for the underlying interests, </a:t>
            </a:r>
            <a:b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concerns, and values</a:t>
            </a:r>
            <a:endParaRPr lang="en-US" sz="2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r="8110"/>
          <a:stretch/>
        </p:blipFill>
        <p:spPr>
          <a:xfrm>
            <a:off x="4937762" y="2461"/>
            <a:ext cx="4206238" cy="517834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7513" y="154458"/>
            <a:ext cx="8741334" cy="461665"/>
          </a:xfrm>
          <a:prstGeom prst="rect">
            <a:avLst/>
          </a:prstGeom>
          <a:solidFill>
            <a:srgbClr val="FFFFFF"/>
          </a:solidFill>
          <a:ln w="3175" cmpd="sng">
            <a:solidFill>
              <a:srgbClr val="A6A6A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F97"/>
                </a:solidFill>
                <a:ea typeface="Arial" charset="0"/>
                <a:cs typeface="Arial" charset="0"/>
              </a:rPr>
              <a:t>Asking Questions</a:t>
            </a:r>
            <a:endParaRPr lang="en-US" altLang="en-US" sz="2400" b="1" dirty="0">
              <a:solidFill>
                <a:srgbClr val="007F97"/>
              </a:solidFill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3691" y="4944362"/>
            <a:ext cx="4051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Photo by Petty Officer 3rd Class Robert </a:t>
            </a:r>
            <a:r>
              <a:rPr lang="en-US" sz="1050" dirty="0" err="1">
                <a:solidFill>
                  <a:schemeClr val="bg1"/>
                </a:solidFill>
              </a:rPr>
              <a:t>Brazzell</a:t>
            </a:r>
            <a:r>
              <a:rPr lang="en-US" sz="1050" dirty="0">
                <a:solidFill>
                  <a:schemeClr val="bg1"/>
                </a:solidFill>
              </a:rPr>
              <a:t>, US Coast Guard</a:t>
            </a:r>
          </a:p>
        </p:txBody>
      </p:sp>
    </p:spTree>
    <p:extLst>
      <p:ext uri="{BB962C8B-B14F-4D97-AF65-F5344CB8AC3E}">
        <p14:creationId xmlns:p14="http://schemas.microsoft.com/office/powerpoint/2010/main" val="12105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985" y="1097443"/>
            <a:ext cx="2213414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dobeStock_8794031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9" t="3984" r="28522" b="23889"/>
          <a:stretch/>
        </p:blipFill>
        <p:spPr>
          <a:xfrm>
            <a:off x="0" y="0"/>
            <a:ext cx="4665133" cy="51503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5133" y="0"/>
            <a:ext cx="4478867" cy="51503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lvl="0" indent="-396875"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lvl="0" indent="-396875"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lvl="0" indent="-396875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Get clear about what you want </a:t>
            </a:r>
            <a:b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to learn</a:t>
            </a:r>
          </a:p>
          <a:p>
            <a:pPr marL="457200" lvl="0" indent="-396875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 charset="0"/>
                <a:cs typeface="Arial"/>
              </a:rPr>
              <a:t>Test the goal as a “what would it take to do this” proposition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Look for key motivations—why would they want to get involved?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Look for fears and frustrations—what concerns them most?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Look for new perspectives—what will change our assumptions?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Test thinking and possibilities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7513" y="154458"/>
            <a:ext cx="8741334" cy="461665"/>
          </a:xfrm>
          <a:prstGeom prst="rect">
            <a:avLst/>
          </a:prstGeom>
          <a:solidFill>
            <a:srgbClr val="FFFFFF"/>
          </a:solidFill>
          <a:ln w="3175" cmpd="sng">
            <a:solidFill>
              <a:srgbClr val="A6A6A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F97"/>
                </a:solidFill>
                <a:ea typeface="Arial" charset="0"/>
                <a:cs typeface="Arial" charset="0"/>
              </a:rPr>
              <a:t>Gaining Insights</a:t>
            </a:r>
            <a:endParaRPr lang="en-US" altLang="en-US" sz="2400" b="1" dirty="0">
              <a:solidFill>
                <a:srgbClr val="007F97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8085" y="1031714"/>
            <a:ext cx="420807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Free tools and materials on our website: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r>
              <a:rPr lang="en-US" sz="1600" b="1" dirty="0">
                <a:solidFill>
                  <a:srgbClr val="007F97"/>
                </a:solidFill>
                <a:latin typeface="Arial" charset="0"/>
              </a:rPr>
              <a:t>www.cocreativeconsulting.com/tools</a:t>
            </a:r>
          </a:p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And we’d love to hear from you!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r>
              <a:rPr lang="en-US" sz="1600" b="1" dirty="0" err="1">
                <a:solidFill>
                  <a:srgbClr val="007F97"/>
                </a:solidFill>
                <a:latin typeface="Arial" charset="0"/>
              </a:rPr>
              <a:t>talktous@cocreativeconsulting.com</a:t>
            </a:r>
            <a:endParaRPr lang="en-US" sz="1600" b="1" dirty="0">
              <a:solidFill>
                <a:srgbClr val="007F97"/>
              </a:solidFill>
              <a:latin typeface="Arial" charset="0"/>
            </a:endParaRPr>
          </a:p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Don’t forget to send us a tweet!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r>
              <a:rPr lang="en-US" sz="1600" b="1" dirty="0">
                <a:solidFill>
                  <a:srgbClr val="007F97"/>
                </a:solidFill>
              </a:rPr>
              <a:t>@WeAreCocreative</a:t>
            </a:r>
          </a:p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6155" y="1031714"/>
            <a:ext cx="3926396" cy="3000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Training courses: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214313" indent="-214313">
              <a:spcAft>
                <a:spcPts val="1200"/>
              </a:spcAft>
              <a:buFont typeface="Arial" charset="0"/>
              <a:buChar char="•"/>
            </a:pPr>
            <a:r>
              <a:rPr lang="en-US" sz="1600" b="1" dirty="0">
                <a:solidFill>
                  <a:srgbClr val="007F97"/>
                </a:solidFill>
                <a:latin typeface="Arial" charset="0"/>
              </a:rPr>
              <a:t>Collaborative Innovation Essentials </a:t>
            </a:r>
            <a:b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(DC, Seattle, &amp; Oakland)</a:t>
            </a:r>
          </a:p>
          <a:p>
            <a:pPr marL="214313" indent="-214313">
              <a:spcAft>
                <a:spcPts val="1200"/>
              </a:spcAft>
              <a:buFont typeface="Arial" charset="0"/>
              <a:buChar char="•"/>
            </a:pPr>
            <a:r>
              <a:rPr lang="en-US" sz="1600" b="1" dirty="0">
                <a:solidFill>
                  <a:srgbClr val="007F97"/>
                </a:solidFill>
                <a:latin typeface="Arial" charset="0"/>
              </a:rPr>
              <a:t>Collaborative Leadership Essentials</a:t>
            </a:r>
            <a:br>
              <a:rPr lang="en-US" sz="1600" b="1" dirty="0">
                <a:solidFill>
                  <a:srgbClr val="007F97"/>
                </a:solidFill>
                <a:latin typeface="Arial" charset="0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(DC &amp; Oakland)</a:t>
            </a:r>
          </a:p>
          <a:p>
            <a:pPr marL="214313" indent="-214313">
              <a:spcAft>
                <a:spcPts val="1200"/>
              </a:spcAft>
              <a:buFont typeface="Arial" charset="0"/>
              <a:buChar char="•"/>
            </a:pPr>
            <a:r>
              <a:rPr lang="en-US" sz="1600" b="1" dirty="0">
                <a:solidFill>
                  <a:srgbClr val="007F97"/>
                </a:solidFill>
                <a:latin typeface="Arial" charset="0"/>
              </a:rPr>
              <a:t>Leveraging Conflict for Innovation</a:t>
            </a:r>
          </a:p>
          <a:p>
            <a:pPr marL="214313" indent="-214313">
              <a:spcAft>
                <a:spcPts val="1200"/>
              </a:spcAft>
              <a:buFont typeface="Arial" charset="0"/>
              <a:buChar char="•"/>
            </a:pPr>
            <a:r>
              <a:rPr lang="en-US" sz="1600" b="1" dirty="0">
                <a:solidFill>
                  <a:srgbClr val="007F97"/>
                </a:solidFill>
                <a:latin typeface="Arial" charset="0"/>
              </a:rPr>
              <a:t>Design &amp; Systems Thinking for </a:t>
            </a:r>
            <a:br>
              <a:rPr lang="en-US" sz="1600" b="1" dirty="0">
                <a:solidFill>
                  <a:srgbClr val="007F97"/>
                </a:solidFill>
                <a:latin typeface="Arial" charset="0"/>
              </a:rPr>
            </a:br>
            <a:r>
              <a:rPr lang="en-US" sz="1600" b="1" dirty="0">
                <a:solidFill>
                  <a:srgbClr val="007F97"/>
                </a:solidFill>
                <a:latin typeface="Arial" charset="0"/>
              </a:rPr>
              <a:t>Transformational Change</a:t>
            </a:r>
          </a:p>
          <a:p>
            <a:pPr marL="214313" indent="-214313">
              <a:spcAft>
                <a:spcPts val="1200"/>
              </a:spcAft>
              <a:buFont typeface="Arial" charset="0"/>
              <a:buChar char="•"/>
            </a:pPr>
            <a:r>
              <a:rPr lang="en-US" sz="1600" b="1" dirty="0">
                <a:solidFill>
                  <a:srgbClr val="007F97"/>
                </a:solidFill>
                <a:latin typeface="Arial" charset="0"/>
              </a:rPr>
              <a:t>Advanced Collaborative Leadership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9010" y="340520"/>
            <a:ext cx="8354291" cy="369332"/>
          </a:xfrm>
          <a:prstGeom prst="rect">
            <a:avLst/>
          </a:prstGeom>
          <a:solidFill>
            <a:srgbClr val="FFFFFF">
              <a:alpha val="70000"/>
            </a:srgbClr>
          </a:solidFill>
          <a:ln w="3175" cmpd="sng">
            <a:solidFill>
              <a:srgbClr val="A6A6A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FF6600"/>
                </a:solidFill>
                <a:latin typeface="Helvetica"/>
                <a:cs typeface="Helvetica"/>
              </a:rPr>
              <a:t>More learning, tools, and resources</a:t>
            </a:r>
            <a:endParaRPr lang="en-AU" sz="1800" b="1" kern="0" dirty="0">
              <a:solidFill>
                <a:srgbClr val="FF6600"/>
              </a:solidFill>
              <a:latin typeface="Helvetica"/>
              <a:cs typeface="Helvet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957D06-0CD6-C944-98CF-A9A7C5D04B38}"/>
              </a:ext>
            </a:extLst>
          </p:cNvPr>
          <p:cNvSpPr/>
          <p:nvPr/>
        </p:nvSpPr>
        <p:spPr>
          <a:xfrm>
            <a:off x="368085" y="2187104"/>
            <a:ext cx="3798917" cy="28263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384E1-0AA9-804A-92EB-63869106C8B8}"/>
              </a:ext>
            </a:extLst>
          </p:cNvPr>
          <p:cNvSpPr/>
          <p:nvPr/>
        </p:nvSpPr>
        <p:spPr>
          <a:xfrm>
            <a:off x="390697" y="1380076"/>
            <a:ext cx="3798917" cy="28263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85975-8C4F-CC4B-8AEB-5A5BBECEC9FB}"/>
              </a:ext>
            </a:extLst>
          </p:cNvPr>
          <p:cNvSpPr/>
          <p:nvPr/>
        </p:nvSpPr>
        <p:spPr>
          <a:xfrm>
            <a:off x="368084" y="2994270"/>
            <a:ext cx="3798917" cy="28263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0327" y="893254"/>
            <a:ext cx="8088283" cy="30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NZ" sz="1800" b="1" dirty="0">
                <a:solidFill>
                  <a:srgbClr val="FF9621"/>
                </a:solidFill>
                <a:latin typeface="Arial" charset="0"/>
                <a:ea typeface="MS Mincho" charset="0"/>
                <a:cs typeface="MS Mincho" charset="0"/>
              </a:rPr>
              <a:t>CoCreative</a:t>
            </a:r>
            <a:r>
              <a:rPr lang="en-NZ" sz="1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MS Mincho" charset="0"/>
                <a:cs typeface="MS Mincho" charset="0"/>
              </a:rPr>
              <a:t> helps people who don’t know each other (and often don’t even like each other) solve complex problems and </a:t>
            </a:r>
            <a:r>
              <a:rPr lang="en-NZ" sz="1800" b="1" dirty="0">
                <a:solidFill>
                  <a:srgbClr val="FF9E38"/>
                </a:solidFill>
                <a:latin typeface="Arial" charset="0"/>
                <a:ea typeface="MS Mincho" charset="0"/>
                <a:cs typeface="MS Mincho" charset="0"/>
              </a:rPr>
              <a:t>create better futures together</a:t>
            </a:r>
            <a:r>
              <a:rPr lang="en-NZ" sz="1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MS Mincho" charset="0"/>
                <a:cs typeface="MS Mincho" charset="0"/>
              </a:rPr>
              <a:t>.  </a:t>
            </a:r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NZ" sz="1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MS Mincho" charset="0"/>
                <a:cs typeface="MS Mincho" charset="0"/>
              </a:rPr>
              <a:t>We work across sectors and industries, in </a:t>
            </a:r>
            <a:r>
              <a:rPr lang="en-NZ" sz="1800" b="1" dirty="0">
                <a:solidFill>
                  <a:srgbClr val="FF9E38"/>
                </a:solidFill>
                <a:latin typeface="Arial" charset="0"/>
                <a:ea typeface="MS Mincho" charset="0"/>
                <a:cs typeface="MS Mincho" charset="0"/>
              </a:rPr>
              <a:t>public policy, development, energy, food, </a:t>
            </a:r>
            <a:r>
              <a:rPr lang="en-NZ" sz="1800" b="1" dirty="0">
                <a:solidFill>
                  <a:srgbClr val="FF9621"/>
                </a:solidFill>
                <a:latin typeface="Arial" charset="0"/>
                <a:ea typeface="MS Mincho" charset="0"/>
                <a:cs typeface="MS Mincho" charset="0"/>
              </a:rPr>
              <a:t>education</a:t>
            </a:r>
            <a:r>
              <a:rPr lang="en-NZ" sz="1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MS Mincho" charset="0"/>
                <a:cs typeface="MS Mincho" charset="0"/>
              </a:rPr>
              <a:t>, leveraging deep partnerships to create more thriving and resilient social systems. 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AU" sz="1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MS Mincho" charset="0"/>
                <a:cs typeface="MS Mincho" charset="0"/>
              </a:rPr>
              <a:t>We do this by designing and supporting </a:t>
            </a:r>
            <a:r>
              <a:rPr lang="en-AU" sz="1800" b="1" dirty="0">
                <a:solidFill>
                  <a:srgbClr val="FF9621"/>
                </a:solidFill>
                <a:latin typeface="Arial" charset="0"/>
                <a:ea typeface="MS Mincho" charset="0"/>
                <a:cs typeface="MS Mincho" charset="0"/>
              </a:rPr>
              <a:t>collaborative innovation networks</a:t>
            </a:r>
            <a:r>
              <a:rPr lang="en-AU" sz="1800" dirty="0">
                <a:solidFill>
                  <a:srgbClr val="FF9621"/>
                </a:solidFill>
                <a:latin typeface="Arial" charset="0"/>
                <a:ea typeface="MS Mincho" charset="0"/>
                <a:cs typeface="MS Mincho" charset="0"/>
              </a:rPr>
              <a:t> </a:t>
            </a:r>
            <a:r>
              <a:rPr lang="en-AU" sz="1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MS Mincho" charset="0"/>
                <a:cs typeface="MS Mincho" charset="0"/>
              </a:rPr>
              <a:t>and </a:t>
            </a:r>
            <a:r>
              <a:rPr lang="en-AU" sz="1800" b="1" dirty="0">
                <a:solidFill>
                  <a:srgbClr val="FF9621"/>
                </a:solidFill>
                <a:latin typeface="Arial" charset="0"/>
                <a:ea typeface="MS Mincho" charset="0"/>
                <a:cs typeface="MS Mincho" charset="0"/>
              </a:rPr>
              <a:t>collaborative strategy </a:t>
            </a:r>
            <a:r>
              <a:rPr lang="en-AU" sz="1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MS Mincho" charset="0"/>
                <a:cs typeface="MS Mincho" charset="0"/>
              </a:rPr>
              <a:t>for high-impact social ventures.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9010" y="340520"/>
            <a:ext cx="8354291" cy="369332"/>
          </a:xfrm>
          <a:prstGeom prst="rect">
            <a:avLst/>
          </a:prstGeom>
          <a:solidFill>
            <a:srgbClr val="FFFFFF">
              <a:alpha val="70000"/>
            </a:srgbClr>
          </a:solidFill>
          <a:ln w="3175" cmpd="sng">
            <a:solidFill>
              <a:srgbClr val="A6A6A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800" b="1" kern="0" dirty="0">
                <a:solidFill>
                  <a:srgbClr val="FF6600"/>
                </a:solidFill>
                <a:latin typeface="Helvetica"/>
                <a:cs typeface="Helvetica"/>
              </a:rPr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170180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87513" y="154458"/>
            <a:ext cx="8741334" cy="461665"/>
          </a:xfrm>
          <a:prstGeom prst="rect">
            <a:avLst/>
          </a:prstGeom>
          <a:solidFill>
            <a:srgbClr val="FFFFFF">
              <a:alpha val="70000"/>
            </a:srgbClr>
          </a:solidFill>
          <a:ln w="3175" cmpd="sng">
            <a:solidFill>
              <a:srgbClr val="A6A6A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F97"/>
                </a:solidFill>
                <a:ea typeface="Arial" charset="0"/>
                <a:cs typeface="Arial" charset="0"/>
              </a:rPr>
              <a:t>Five Reasons to Interview System Leaders</a:t>
            </a:r>
            <a:endParaRPr lang="en-US" altLang="en-US" sz="2400" b="1" dirty="0">
              <a:solidFill>
                <a:srgbClr val="007F97"/>
              </a:solidFill>
              <a:ea typeface="Arial" charset="0"/>
              <a:cs typeface="Arial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82128" y="765280"/>
            <a:ext cx="842500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8925" indent="-288925">
              <a:spcAft>
                <a:spcPts val="1200"/>
              </a:spcAft>
              <a:buFont typeface="+mj-lt"/>
              <a:buAutoNum type="arabicPeriod"/>
            </a:pPr>
            <a:r>
              <a:rPr lang="en-NZ" sz="2000" b="1" dirty="0">
                <a:solidFill>
                  <a:srgbClr val="FF6600"/>
                </a:solidFill>
                <a:latin typeface="Arial" charset="0"/>
                <a:ea typeface="MS Mincho" charset="0"/>
                <a:cs typeface="MS Mincho" charset="0"/>
              </a:rPr>
              <a:t>Insight</a:t>
            </a:r>
            <a:r>
              <a:rPr lang="en-NZ" sz="2000" dirty="0">
                <a:solidFill>
                  <a:srgbClr val="FF6600"/>
                </a:solidFill>
                <a:latin typeface="Arial" charset="0"/>
                <a:ea typeface="MS Mincho" charset="0"/>
                <a:cs typeface="MS Mincho" charset="0"/>
              </a:rPr>
              <a:t>. </a:t>
            </a:r>
            <a:r>
              <a:rPr lang="en-NZ" sz="2000" dirty="0">
                <a:solidFill>
                  <a:srgbClr val="595959"/>
                </a:solidFill>
                <a:latin typeface="Arial" charset="0"/>
                <a:ea typeface="MS Mincho" charset="0"/>
                <a:cs typeface="MS Mincho" charset="0"/>
              </a:rPr>
              <a:t>Develop a shared picture of the system, including what and who will most impact progress toward our goal.</a:t>
            </a:r>
          </a:p>
          <a:p>
            <a:pPr marL="288925" indent="-288925">
              <a:spcAft>
                <a:spcPts val="1200"/>
              </a:spcAft>
              <a:buFont typeface="+mj-lt"/>
              <a:buAutoNum type="arabicPeriod"/>
            </a:pPr>
            <a:r>
              <a:rPr lang="en-NZ" sz="2000" b="1" dirty="0">
                <a:solidFill>
                  <a:srgbClr val="FF6600"/>
                </a:solidFill>
                <a:latin typeface="Arial" charset="0"/>
                <a:ea typeface="MS Mincho" charset="0"/>
                <a:cs typeface="MS Mincho" charset="0"/>
              </a:rPr>
              <a:t>Strategy. </a:t>
            </a:r>
            <a:r>
              <a:rPr lang="en-AU" sz="2000" dirty="0">
                <a:solidFill>
                  <a:srgbClr val="595959"/>
                </a:solidFill>
                <a:latin typeface="Arial" charset="0"/>
                <a:ea typeface="MS Mincho" charset="0"/>
                <a:cs typeface="MS Mincho" charset="0"/>
              </a:rPr>
              <a:t>Collect insight on where the system is working well and where the most powerful interventions points may be.</a:t>
            </a:r>
          </a:p>
          <a:p>
            <a:pPr marL="288925" indent="-288925">
              <a:spcAft>
                <a:spcPts val="1200"/>
              </a:spcAft>
              <a:buFont typeface="+mj-lt"/>
              <a:buAutoNum type="arabicPeriod"/>
            </a:pPr>
            <a:r>
              <a:rPr lang="en-NZ" sz="2000" b="1" dirty="0">
                <a:solidFill>
                  <a:srgbClr val="FF6600"/>
                </a:solidFill>
                <a:latin typeface="Arial" charset="0"/>
                <a:ea typeface="MS Mincho" charset="0"/>
                <a:cs typeface="MS Mincho" charset="0"/>
              </a:rPr>
              <a:t>Engagement. </a:t>
            </a:r>
            <a:r>
              <a:rPr lang="en-AU" sz="2000" dirty="0">
                <a:solidFill>
                  <a:srgbClr val="595959"/>
                </a:solidFill>
                <a:latin typeface="Arial" charset="0"/>
                <a:ea typeface="MS Mincho" charset="0"/>
                <a:cs typeface="MS Mincho" charset="0"/>
              </a:rPr>
              <a:t>Identify and cultivate key leaders who will be needed to advance work.</a:t>
            </a:r>
          </a:p>
          <a:p>
            <a:pPr marL="288925" indent="-288925">
              <a:spcAft>
                <a:spcPts val="1200"/>
              </a:spcAft>
              <a:buFont typeface="+mj-lt"/>
              <a:buAutoNum type="arabicPeriod"/>
            </a:pPr>
            <a:r>
              <a:rPr lang="en-NZ" sz="2000" b="1" dirty="0">
                <a:solidFill>
                  <a:srgbClr val="FF6600"/>
                </a:solidFill>
                <a:latin typeface="Arial" charset="0"/>
                <a:ea typeface="MS Mincho" charset="0"/>
                <a:cs typeface="MS Mincho" charset="0"/>
              </a:rPr>
              <a:t>Goal Setting. </a:t>
            </a:r>
            <a:r>
              <a:rPr lang="en-AU" sz="2000" dirty="0">
                <a:solidFill>
                  <a:srgbClr val="595959"/>
                </a:solidFill>
                <a:latin typeface="Arial" charset="0"/>
                <a:ea typeface="MS Mincho" charset="0"/>
                <a:cs typeface="MS Mincho" charset="0"/>
              </a:rPr>
              <a:t>Test and refine the working goal to get to a goal that is powerful and resonates across the system.</a:t>
            </a:r>
          </a:p>
          <a:p>
            <a:pPr marL="288925" indent="-288925">
              <a:spcAft>
                <a:spcPts val="1200"/>
              </a:spcAft>
              <a:buFont typeface="+mj-lt"/>
              <a:buAutoNum type="arabicPeriod"/>
            </a:pPr>
            <a:r>
              <a:rPr lang="en-NZ" sz="2000" b="1" dirty="0">
                <a:solidFill>
                  <a:srgbClr val="FF6600"/>
                </a:solidFill>
                <a:latin typeface="Arial" charset="0"/>
                <a:ea typeface="MS Mincho" charset="0"/>
                <a:cs typeface="MS Mincho" charset="0"/>
              </a:rPr>
              <a:t>Downloading Leaders’ Perceptions. </a:t>
            </a:r>
            <a:r>
              <a:rPr lang="en-AU" sz="2000" dirty="0">
                <a:solidFill>
                  <a:srgbClr val="595959"/>
                </a:solidFill>
                <a:latin typeface="Arial" charset="0"/>
                <a:ea typeface="MS Mincho" charset="0"/>
                <a:cs typeface="MS Mincho" charset="0"/>
              </a:rPr>
              <a:t>By learning what system leaders believe about the challenge, we see what insights will surprise them and disrupt their assumptions.</a:t>
            </a:r>
          </a:p>
        </p:txBody>
      </p:sp>
    </p:spTree>
    <p:extLst>
      <p:ext uri="{BB962C8B-B14F-4D97-AF65-F5344CB8AC3E}">
        <p14:creationId xmlns:p14="http://schemas.microsoft.com/office/powerpoint/2010/main" val="146488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FFBD0E-CFEB-5B4E-9F9B-8B5002D3651A}"/>
              </a:ext>
            </a:extLst>
          </p:cNvPr>
          <p:cNvSpPr/>
          <p:nvPr/>
        </p:nvSpPr>
        <p:spPr>
          <a:xfrm>
            <a:off x="0" y="4528457"/>
            <a:ext cx="9144000" cy="615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/>
          <a:stretch/>
        </p:blipFill>
        <p:spPr>
          <a:xfrm>
            <a:off x="1271343" y="-6874"/>
            <a:ext cx="6891145" cy="51503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3" y="3103376"/>
            <a:ext cx="2466009" cy="46166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67111" y="3103376"/>
            <a:ext cx="2399251" cy="461665"/>
          </a:xfrm>
          <a:prstGeom prst="rect">
            <a:avLst/>
          </a:prstGeom>
          <a:noFill/>
          <a:ln w="3175" cmpd="sng"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chemeClr val="bg1"/>
                </a:solidFill>
                <a:ea typeface="Arial" charset="0"/>
                <a:cs typeface="Arial" charset="0"/>
              </a:rPr>
              <a:t>A Limited View</a:t>
            </a:r>
            <a:endParaRPr lang="en-US" altLang="en-US" sz="24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7513" y="154458"/>
            <a:ext cx="8741334" cy="461665"/>
          </a:xfrm>
          <a:prstGeom prst="rect">
            <a:avLst/>
          </a:prstGeom>
          <a:solidFill>
            <a:srgbClr val="FFFFFF">
              <a:alpha val="70000"/>
            </a:srgbClr>
          </a:solidFill>
          <a:ln w="3175" cmpd="sng">
            <a:solidFill>
              <a:srgbClr val="A6A6A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F97"/>
                </a:solidFill>
                <a:ea typeface="Arial" charset="0"/>
                <a:cs typeface="Arial" charset="0"/>
              </a:rPr>
              <a:t>Two Types of Interviews</a:t>
            </a:r>
            <a:endParaRPr lang="en-US" altLang="en-US" sz="2400" b="1" dirty="0">
              <a:solidFill>
                <a:srgbClr val="007F97"/>
              </a:solidFill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2285" y="4205875"/>
            <a:ext cx="30424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Courtesy of Severn </a:t>
            </a:r>
            <a:r>
              <a:rPr lang="en-US" sz="1000" i="1" dirty="0" err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Riverkeeper</a:t>
            </a:r>
            <a:r>
              <a:rPr lang="en-US" sz="1000" i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 Program</a:t>
            </a:r>
            <a:endParaRPr lang="en-US" sz="100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t="1151" r="17884"/>
          <a:stretch/>
        </p:blipFill>
        <p:spPr>
          <a:xfrm>
            <a:off x="4714660" y="1185433"/>
            <a:ext cx="3037909" cy="30459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"/>
          <a:stretch/>
        </p:blipFill>
        <p:spPr>
          <a:xfrm>
            <a:off x="1116955" y="1185433"/>
            <a:ext cx="3042456" cy="30459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4621523" y="4205875"/>
            <a:ext cx="30379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United States Department of Agriculture</a:t>
            </a:r>
            <a:endParaRPr lang="en-US" sz="10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87513" y="735559"/>
            <a:ext cx="85896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8925" marR="0" lvl="0" indent="-2889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/>
              <a:defRPr/>
            </a:pPr>
            <a:r>
              <a:rPr lang="en-NZ" sz="2000" b="1" dirty="0">
                <a:solidFill>
                  <a:srgbClr val="FF6600"/>
                </a:solidFill>
                <a:latin typeface="Arial" charset="0"/>
                <a:ea typeface="MS Mincho" charset="0"/>
                <a:cs typeface="MS Mincho" charset="0"/>
              </a:rPr>
              <a:t>The System View can look quite different than the Experiential View.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87513" y="4424635"/>
            <a:ext cx="85896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8925" marR="0" lvl="0" indent="-2889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/>
              <a:defRPr/>
            </a:pPr>
            <a:r>
              <a:rPr lang="en-NZ" sz="2000" b="1" dirty="0">
                <a:solidFill>
                  <a:srgbClr val="FF6600"/>
                </a:solidFill>
                <a:latin typeface="Arial" charset="0"/>
                <a:ea typeface="MS Mincho" charset="0"/>
                <a:cs typeface="MS Mincho" charset="0"/>
              </a:rPr>
              <a:t>We must understand and work from both views to change things.</a:t>
            </a:r>
          </a:p>
        </p:txBody>
      </p:sp>
    </p:spTree>
    <p:extLst>
      <p:ext uri="{BB962C8B-B14F-4D97-AF65-F5344CB8AC3E}">
        <p14:creationId xmlns:p14="http://schemas.microsoft.com/office/powerpoint/2010/main" val="178333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11843" y="164378"/>
            <a:ext cx="8741334" cy="461665"/>
          </a:xfrm>
          <a:prstGeom prst="rect">
            <a:avLst/>
          </a:prstGeom>
          <a:solidFill>
            <a:srgbClr val="FFFFFF">
              <a:alpha val="70000"/>
            </a:srgbClr>
          </a:solidFill>
          <a:ln w="3175" cmpd="sng">
            <a:solidFill>
              <a:srgbClr val="A6A6A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F97"/>
                </a:solidFill>
                <a:ea typeface="Arial" charset="0"/>
                <a:cs typeface="Arial" charset="0"/>
              </a:rPr>
              <a:t>The Flow of a System Leader Interview</a:t>
            </a:r>
          </a:p>
        </p:txBody>
      </p:sp>
      <p:sp>
        <p:nvSpPr>
          <p:cNvPr id="7" name="Freeform 6"/>
          <p:cNvSpPr/>
          <p:nvPr/>
        </p:nvSpPr>
        <p:spPr>
          <a:xfrm>
            <a:off x="1057013" y="1434639"/>
            <a:ext cx="7013196" cy="3192244"/>
          </a:xfrm>
          <a:custGeom>
            <a:avLst/>
            <a:gdLst>
              <a:gd name="connsiteX0" fmla="*/ 0 w 7013196"/>
              <a:gd name="connsiteY0" fmla="*/ 2656382 h 2656382"/>
              <a:gd name="connsiteX1" fmla="*/ 3473042 w 7013196"/>
              <a:gd name="connsiteY1" fmla="*/ 2111098 h 2656382"/>
              <a:gd name="connsiteX2" fmla="*/ 5041784 w 7013196"/>
              <a:gd name="connsiteY2" fmla="*/ 148074 h 2656382"/>
              <a:gd name="connsiteX3" fmla="*/ 5805182 w 7013196"/>
              <a:gd name="connsiteY3" fmla="*/ 366188 h 2656382"/>
              <a:gd name="connsiteX4" fmla="*/ 6425967 w 7013196"/>
              <a:gd name="connsiteY4" fmla="*/ 2169821 h 2656382"/>
              <a:gd name="connsiteX5" fmla="*/ 7013196 w 7013196"/>
              <a:gd name="connsiteY5" fmla="*/ 1783927 h 2656382"/>
              <a:gd name="connsiteX6" fmla="*/ 7013196 w 7013196"/>
              <a:gd name="connsiteY6" fmla="*/ 1783927 h 2656382"/>
              <a:gd name="connsiteX0" fmla="*/ 0 w 7013196"/>
              <a:gd name="connsiteY0" fmla="*/ 2736184 h 2736184"/>
              <a:gd name="connsiteX1" fmla="*/ 3473042 w 7013196"/>
              <a:gd name="connsiteY1" fmla="*/ 2190900 h 2736184"/>
              <a:gd name="connsiteX2" fmla="*/ 5041784 w 7013196"/>
              <a:gd name="connsiteY2" fmla="*/ 227876 h 2736184"/>
              <a:gd name="connsiteX3" fmla="*/ 5805182 w 7013196"/>
              <a:gd name="connsiteY3" fmla="*/ 445990 h 2736184"/>
              <a:gd name="connsiteX4" fmla="*/ 6425967 w 7013196"/>
              <a:gd name="connsiteY4" fmla="*/ 2249623 h 2736184"/>
              <a:gd name="connsiteX5" fmla="*/ 7013196 w 7013196"/>
              <a:gd name="connsiteY5" fmla="*/ 1863729 h 2736184"/>
              <a:gd name="connsiteX6" fmla="*/ 7013196 w 7013196"/>
              <a:gd name="connsiteY6" fmla="*/ 1863729 h 2736184"/>
              <a:gd name="connsiteX0" fmla="*/ 0 w 7013196"/>
              <a:gd name="connsiteY0" fmla="*/ 2638088 h 2638088"/>
              <a:gd name="connsiteX1" fmla="*/ 3473042 w 7013196"/>
              <a:gd name="connsiteY1" fmla="*/ 2092804 h 2638088"/>
              <a:gd name="connsiteX2" fmla="*/ 5041784 w 7013196"/>
              <a:gd name="connsiteY2" fmla="*/ 129780 h 2638088"/>
              <a:gd name="connsiteX3" fmla="*/ 5805182 w 7013196"/>
              <a:gd name="connsiteY3" fmla="*/ 347894 h 2638088"/>
              <a:gd name="connsiteX4" fmla="*/ 6425967 w 7013196"/>
              <a:gd name="connsiteY4" fmla="*/ 2151527 h 2638088"/>
              <a:gd name="connsiteX5" fmla="*/ 7013196 w 7013196"/>
              <a:gd name="connsiteY5" fmla="*/ 1765633 h 2638088"/>
              <a:gd name="connsiteX6" fmla="*/ 7013196 w 7013196"/>
              <a:gd name="connsiteY6" fmla="*/ 1765633 h 263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3196" h="2638088">
                <a:moveTo>
                  <a:pt x="0" y="2638088"/>
                </a:moveTo>
                <a:cubicBezTo>
                  <a:pt x="1316372" y="2574471"/>
                  <a:pt x="2632745" y="2510855"/>
                  <a:pt x="3473042" y="2092804"/>
                </a:cubicBezTo>
                <a:cubicBezTo>
                  <a:pt x="4313339" y="1674753"/>
                  <a:pt x="4653094" y="420598"/>
                  <a:pt x="5041784" y="129780"/>
                </a:cubicBezTo>
                <a:cubicBezTo>
                  <a:pt x="5430474" y="-161038"/>
                  <a:pt x="5641598" y="92329"/>
                  <a:pt x="5805182" y="347894"/>
                </a:cubicBezTo>
                <a:cubicBezTo>
                  <a:pt x="5968766" y="603459"/>
                  <a:pt x="6224631" y="1915237"/>
                  <a:pt x="6425967" y="2151527"/>
                </a:cubicBezTo>
                <a:cubicBezTo>
                  <a:pt x="6627303" y="2387817"/>
                  <a:pt x="7013196" y="1765633"/>
                  <a:pt x="7013196" y="1765633"/>
                </a:cubicBezTo>
                <a:lnTo>
                  <a:pt x="7013196" y="1765633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399" y="3985588"/>
            <a:ext cx="1216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Intro</a:t>
            </a:r>
          </a:p>
          <a:p>
            <a:pPr algn="ctr"/>
            <a:r>
              <a:rPr lang="en-US" sz="1600" dirty="0"/>
              <a:t>Yourself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2171" y="3881490"/>
            <a:ext cx="1216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Intro</a:t>
            </a:r>
          </a:p>
          <a:p>
            <a:pPr algn="ctr"/>
            <a:r>
              <a:rPr lang="en-US" sz="1600" dirty="0"/>
              <a:t>Project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0430" y="3412933"/>
            <a:ext cx="129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Learn about work &amp; goals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1875" y="1673513"/>
            <a:ext cx="129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Introduce working </a:t>
            </a:r>
            <a:r>
              <a:rPr lang="en-US" sz="1600" dirty="0"/>
              <a:t>goal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1566" y="805136"/>
            <a:ext cx="177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Explore </a:t>
            </a:r>
            <a:r>
              <a:rPr lang="en-US" sz="1600"/>
              <a:t>barriers &amp; opportunities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876873" y="1673513"/>
            <a:ext cx="1293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Test Interest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954231" y="2317101"/>
            <a:ext cx="1543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Connections </a:t>
            </a:r>
            <a:br>
              <a:rPr lang="en-US" sz="1600" dirty="0"/>
            </a:br>
            <a:r>
              <a:rPr lang="en-US" sz="1600" dirty="0"/>
              <a:t>to others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23557" y="2993167"/>
            <a:ext cx="129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Thanks &amp; Next Steps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333" y="4392427"/>
            <a:ext cx="948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Ground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391" y="1343348"/>
            <a:ext cx="948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30,000’</a:t>
            </a:r>
          </a:p>
        </p:txBody>
      </p:sp>
      <p:sp>
        <p:nvSpPr>
          <p:cNvPr id="19" name="Left Bracket 18"/>
          <p:cNvSpPr/>
          <p:nvPr/>
        </p:nvSpPr>
        <p:spPr>
          <a:xfrm rot="10800000">
            <a:off x="876655" y="1497789"/>
            <a:ext cx="80390" cy="313181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83690" y="2609488"/>
            <a:ext cx="129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Connect to Initiative</a:t>
            </a:r>
          </a:p>
        </p:txBody>
      </p:sp>
    </p:spTree>
    <p:extLst>
      <p:ext uri="{BB962C8B-B14F-4D97-AF65-F5344CB8AC3E}">
        <p14:creationId xmlns:p14="http://schemas.microsoft.com/office/powerpoint/2010/main" val="26384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11843" y="164378"/>
            <a:ext cx="8741334" cy="461665"/>
          </a:xfrm>
          <a:prstGeom prst="rect">
            <a:avLst/>
          </a:prstGeom>
          <a:solidFill>
            <a:srgbClr val="FFFFFF">
              <a:alpha val="70000"/>
            </a:srgbClr>
          </a:solidFill>
          <a:ln w="3175" cmpd="sng">
            <a:solidFill>
              <a:srgbClr val="A6A6A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F97"/>
                </a:solidFill>
                <a:ea typeface="Arial" charset="0"/>
                <a:cs typeface="Arial" charset="0"/>
              </a:rPr>
              <a:t>Objectives of a System Leader Interview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993825005"/>
              </p:ext>
            </p:extLst>
          </p:nvPr>
        </p:nvGraphicFramePr>
        <p:xfrm>
          <a:off x="1376227" y="41347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ine Callout 1 3"/>
          <p:cNvSpPr/>
          <p:nvPr/>
        </p:nvSpPr>
        <p:spPr>
          <a:xfrm>
            <a:off x="1085849" y="965994"/>
            <a:ext cx="1523677" cy="796138"/>
          </a:xfrm>
          <a:prstGeom prst="borderCallout1">
            <a:avLst>
              <a:gd name="adj1" fmla="val 47464"/>
              <a:gd name="adj2" fmla="val 99477"/>
              <a:gd name="adj3" fmla="val 94042"/>
              <a:gd name="adj4" fmla="val 1318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We Are (Interests, Values, Challenges)</a:t>
            </a:r>
          </a:p>
        </p:txBody>
      </p:sp>
      <p:sp>
        <p:nvSpPr>
          <p:cNvPr id="22" name="Line Callout 1 21"/>
          <p:cNvSpPr/>
          <p:nvPr/>
        </p:nvSpPr>
        <p:spPr>
          <a:xfrm>
            <a:off x="482560" y="2145628"/>
            <a:ext cx="1959105" cy="796138"/>
          </a:xfrm>
          <a:prstGeom prst="borderCallout1">
            <a:avLst>
              <a:gd name="adj1" fmla="val 52591"/>
              <a:gd name="adj2" fmla="val 99336"/>
              <a:gd name="adj3" fmla="val 51996"/>
              <a:gd name="adj4" fmla="val 119072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They Are (Aspirations, Pain Points, Interests, Values)</a:t>
            </a:r>
          </a:p>
        </p:txBody>
      </p:sp>
      <p:sp>
        <p:nvSpPr>
          <p:cNvPr id="24" name="Line Callout 1 23"/>
          <p:cNvSpPr/>
          <p:nvPr/>
        </p:nvSpPr>
        <p:spPr>
          <a:xfrm>
            <a:off x="6223933" y="744817"/>
            <a:ext cx="1711456" cy="611081"/>
          </a:xfrm>
          <a:prstGeom prst="borderCallout1">
            <a:avLst>
              <a:gd name="adj1" fmla="val 52591"/>
              <a:gd name="adj2" fmla="val -224"/>
              <a:gd name="adj3" fmla="val 97118"/>
              <a:gd name="adj4" fmla="val -42149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Barriers/Forces Against Progress</a:t>
            </a:r>
          </a:p>
        </p:txBody>
      </p:sp>
      <p:sp>
        <p:nvSpPr>
          <p:cNvPr id="26" name="Line Callout 1 25"/>
          <p:cNvSpPr/>
          <p:nvPr/>
        </p:nvSpPr>
        <p:spPr>
          <a:xfrm>
            <a:off x="6797710" y="2436767"/>
            <a:ext cx="1711456" cy="611081"/>
          </a:xfrm>
          <a:prstGeom prst="borderCallout1">
            <a:avLst>
              <a:gd name="adj1" fmla="val 52591"/>
              <a:gd name="adj2" fmla="val -224"/>
              <a:gd name="adj3" fmla="val 54365"/>
              <a:gd name="adj4" fmla="val -41672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Stakeholder 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Influencers</a:t>
            </a:r>
          </a:p>
        </p:txBody>
      </p:sp>
      <p:sp>
        <p:nvSpPr>
          <p:cNvPr id="27" name="Line Callout 1 26"/>
          <p:cNvSpPr/>
          <p:nvPr/>
        </p:nvSpPr>
        <p:spPr>
          <a:xfrm>
            <a:off x="1788523" y="3934136"/>
            <a:ext cx="1476376" cy="324353"/>
          </a:xfrm>
          <a:prstGeom prst="borderCallout1">
            <a:avLst>
              <a:gd name="adj1" fmla="val 52591"/>
              <a:gd name="adj2" fmla="val 99336"/>
              <a:gd name="adj3" fmla="val 2027"/>
              <a:gd name="adj4" fmla="val 116268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Testing Interest</a:t>
            </a:r>
          </a:p>
        </p:txBody>
      </p:sp>
      <p:sp>
        <p:nvSpPr>
          <p:cNvPr id="28" name="Line Callout 1 27"/>
          <p:cNvSpPr/>
          <p:nvPr/>
        </p:nvSpPr>
        <p:spPr>
          <a:xfrm>
            <a:off x="2234292" y="4468767"/>
            <a:ext cx="1476376" cy="324353"/>
          </a:xfrm>
          <a:prstGeom prst="borderCallout1">
            <a:avLst>
              <a:gd name="adj1" fmla="val 52591"/>
              <a:gd name="adj2" fmla="val 99336"/>
              <a:gd name="adj3" fmla="val -78520"/>
              <a:gd name="adj4" fmla="val 128434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Fit</a:t>
            </a:r>
          </a:p>
        </p:txBody>
      </p:sp>
      <p:sp>
        <p:nvSpPr>
          <p:cNvPr id="29" name="Line Callout 1 28"/>
          <p:cNvSpPr/>
          <p:nvPr/>
        </p:nvSpPr>
        <p:spPr>
          <a:xfrm>
            <a:off x="6599626" y="1574426"/>
            <a:ext cx="1711456" cy="611081"/>
          </a:xfrm>
          <a:prstGeom prst="borderCallout1">
            <a:avLst>
              <a:gd name="adj1" fmla="val 52591"/>
              <a:gd name="adj2" fmla="val -224"/>
              <a:gd name="adj3" fmla="val 93110"/>
              <a:gd name="adj4" fmla="val -32608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Opportunities/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Forces For Progress</a:t>
            </a:r>
          </a:p>
        </p:txBody>
      </p:sp>
      <p:sp>
        <p:nvSpPr>
          <p:cNvPr id="30" name="Line Callout 1 29"/>
          <p:cNvSpPr/>
          <p:nvPr/>
        </p:nvSpPr>
        <p:spPr>
          <a:xfrm>
            <a:off x="5370687" y="4216217"/>
            <a:ext cx="1631003" cy="559485"/>
          </a:xfrm>
          <a:prstGeom prst="borderCallout1">
            <a:avLst>
              <a:gd name="adj1" fmla="val 52591"/>
              <a:gd name="adj2" fmla="val 390"/>
              <a:gd name="adj3" fmla="val -17747"/>
              <a:gd name="adj4" fmla="val -1682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Testing Desirability &amp; Feasibility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11843" y="164378"/>
            <a:ext cx="8741334" cy="461665"/>
          </a:xfrm>
          <a:prstGeom prst="rect">
            <a:avLst/>
          </a:prstGeom>
          <a:solidFill>
            <a:srgbClr val="FFFFFF">
              <a:alpha val="70000"/>
            </a:srgbClr>
          </a:solidFill>
          <a:ln w="3175" cmpd="sng">
            <a:solidFill>
              <a:srgbClr val="A6A6A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F97"/>
                </a:solidFill>
                <a:ea typeface="Arial" charset="0"/>
                <a:cs typeface="Arial" charset="0"/>
              </a:rPr>
              <a:t>Objectives of a System Leader Interview, Post-Launch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63285716"/>
              </p:ext>
            </p:extLst>
          </p:nvPr>
        </p:nvGraphicFramePr>
        <p:xfrm>
          <a:off x="1384319" y="41347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ine Callout 1 3"/>
          <p:cNvSpPr/>
          <p:nvPr/>
        </p:nvSpPr>
        <p:spPr>
          <a:xfrm>
            <a:off x="482560" y="1788407"/>
            <a:ext cx="1808414" cy="491682"/>
          </a:xfrm>
          <a:prstGeom prst="borderCallout1">
            <a:avLst>
              <a:gd name="adj1" fmla="val 47464"/>
              <a:gd name="adj2" fmla="val 99477"/>
              <a:gd name="adj3" fmla="val 94042"/>
              <a:gd name="adj4" fmla="val 1318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this got started</a:t>
            </a:r>
          </a:p>
        </p:txBody>
      </p:sp>
      <p:sp>
        <p:nvSpPr>
          <p:cNvPr id="22" name="Line Callout 1 21"/>
          <p:cNvSpPr/>
          <p:nvPr/>
        </p:nvSpPr>
        <p:spPr>
          <a:xfrm>
            <a:off x="490652" y="2436766"/>
            <a:ext cx="1959105" cy="504999"/>
          </a:xfrm>
          <a:prstGeom prst="borderCallout1">
            <a:avLst>
              <a:gd name="adj1" fmla="val 52591"/>
              <a:gd name="adj2" fmla="val 99336"/>
              <a:gd name="adj3" fmla="val 51996"/>
              <a:gd name="adj4" fmla="val 11907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process and what’s emerged so far</a:t>
            </a:r>
          </a:p>
        </p:txBody>
      </p:sp>
      <p:sp>
        <p:nvSpPr>
          <p:cNvPr id="24" name="Line Callout 1 23"/>
          <p:cNvSpPr/>
          <p:nvPr/>
        </p:nvSpPr>
        <p:spPr>
          <a:xfrm>
            <a:off x="6223933" y="744817"/>
            <a:ext cx="1711456" cy="611081"/>
          </a:xfrm>
          <a:prstGeom prst="borderCallout1">
            <a:avLst>
              <a:gd name="adj1" fmla="val 52591"/>
              <a:gd name="adj2" fmla="val -224"/>
              <a:gd name="adj3" fmla="val 97118"/>
              <a:gd name="adj4" fmla="val -42149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Barriers/Forces Against Progress</a:t>
            </a:r>
          </a:p>
        </p:txBody>
      </p:sp>
      <p:sp>
        <p:nvSpPr>
          <p:cNvPr id="26" name="Line Callout 1 25"/>
          <p:cNvSpPr/>
          <p:nvPr/>
        </p:nvSpPr>
        <p:spPr>
          <a:xfrm>
            <a:off x="6813894" y="2436767"/>
            <a:ext cx="1711456" cy="611081"/>
          </a:xfrm>
          <a:prstGeom prst="borderCallout1">
            <a:avLst>
              <a:gd name="adj1" fmla="val 52591"/>
              <a:gd name="adj2" fmla="val -224"/>
              <a:gd name="adj3" fmla="val 54365"/>
              <a:gd name="adj4" fmla="val -41672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Stakeholder 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Influencers</a:t>
            </a:r>
          </a:p>
        </p:txBody>
      </p:sp>
      <p:sp>
        <p:nvSpPr>
          <p:cNvPr id="27" name="Line Callout 1 26"/>
          <p:cNvSpPr/>
          <p:nvPr/>
        </p:nvSpPr>
        <p:spPr>
          <a:xfrm>
            <a:off x="1788523" y="3934136"/>
            <a:ext cx="1476376" cy="324353"/>
          </a:xfrm>
          <a:prstGeom prst="borderCallout1">
            <a:avLst>
              <a:gd name="adj1" fmla="val 52591"/>
              <a:gd name="adj2" fmla="val 99336"/>
              <a:gd name="adj3" fmla="val 2027"/>
              <a:gd name="adj4" fmla="val 116268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Testing Interest</a:t>
            </a:r>
          </a:p>
        </p:txBody>
      </p:sp>
      <p:sp>
        <p:nvSpPr>
          <p:cNvPr id="28" name="Line Callout 1 27"/>
          <p:cNvSpPr/>
          <p:nvPr/>
        </p:nvSpPr>
        <p:spPr>
          <a:xfrm>
            <a:off x="2234292" y="4468767"/>
            <a:ext cx="1476376" cy="324353"/>
          </a:xfrm>
          <a:prstGeom prst="borderCallout1">
            <a:avLst>
              <a:gd name="adj1" fmla="val 52591"/>
              <a:gd name="adj2" fmla="val 99336"/>
              <a:gd name="adj3" fmla="val -78520"/>
              <a:gd name="adj4" fmla="val 128434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Fit</a:t>
            </a:r>
          </a:p>
        </p:txBody>
      </p:sp>
      <p:sp>
        <p:nvSpPr>
          <p:cNvPr id="29" name="Line Callout 1 28"/>
          <p:cNvSpPr/>
          <p:nvPr/>
        </p:nvSpPr>
        <p:spPr>
          <a:xfrm>
            <a:off x="6599626" y="1574426"/>
            <a:ext cx="1711456" cy="611081"/>
          </a:xfrm>
          <a:prstGeom prst="borderCallout1">
            <a:avLst>
              <a:gd name="adj1" fmla="val 52591"/>
              <a:gd name="adj2" fmla="val -224"/>
              <a:gd name="adj3" fmla="val 93110"/>
              <a:gd name="adj4" fmla="val -32608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Opportunities/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Forces For Progress</a:t>
            </a:r>
          </a:p>
        </p:txBody>
      </p:sp>
      <p:sp>
        <p:nvSpPr>
          <p:cNvPr id="30" name="Line Callout 1 29"/>
          <p:cNvSpPr/>
          <p:nvPr/>
        </p:nvSpPr>
        <p:spPr>
          <a:xfrm>
            <a:off x="5370687" y="4216217"/>
            <a:ext cx="1631003" cy="559485"/>
          </a:xfrm>
          <a:prstGeom prst="borderCallout1">
            <a:avLst>
              <a:gd name="adj1" fmla="val 52591"/>
              <a:gd name="adj2" fmla="val 390"/>
              <a:gd name="adj3" fmla="val -17747"/>
              <a:gd name="adj4" fmla="val -1682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Testing Desirability &amp; Feasibility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10929AD5-A99F-574F-B2EE-EB252467140B}"/>
              </a:ext>
            </a:extLst>
          </p:cNvPr>
          <p:cNvSpPr/>
          <p:nvPr/>
        </p:nvSpPr>
        <p:spPr>
          <a:xfrm>
            <a:off x="1199137" y="818567"/>
            <a:ext cx="1523677" cy="796138"/>
          </a:xfrm>
          <a:prstGeom prst="borderCallout1">
            <a:avLst>
              <a:gd name="adj1" fmla="val 47464"/>
              <a:gd name="adj2" fmla="val 99477"/>
              <a:gd name="adj3" fmla="val 94042"/>
              <a:gd name="adj4" fmla="val 1318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We Are (Interests, Values, Challenges)</a:t>
            </a:r>
          </a:p>
        </p:txBody>
      </p:sp>
    </p:spTree>
    <p:extLst>
      <p:ext uri="{BB962C8B-B14F-4D97-AF65-F5344CB8AC3E}">
        <p14:creationId xmlns:p14="http://schemas.microsoft.com/office/powerpoint/2010/main" val="225841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187513" y="154458"/>
            <a:ext cx="8741334" cy="461665"/>
          </a:xfrm>
          <a:prstGeom prst="rect">
            <a:avLst/>
          </a:prstGeom>
          <a:solidFill>
            <a:srgbClr val="FFFFFF">
              <a:alpha val="70000"/>
            </a:srgbClr>
          </a:solidFill>
          <a:ln w="3175" cmpd="sng">
            <a:solidFill>
              <a:srgbClr val="A6A6A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7F97"/>
                </a:solidFill>
                <a:ea typeface="Arial" charset="0"/>
                <a:cs typeface="Arial" charset="0"/>
              </a:rPr>
              <a:t>Things to Avoid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255" y="888407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is-IS" sz="2000" b="1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eading the Witness</a:t>
            </a:r>
          </a:p>
          <a:p>
            <a:r>
              <a:rPr lang="en-US" sz="2000" dirty="0">
                <a:solidFill>
                  <a:srgbClr val="595959"/>
                </a:solidFill>
              </a:rPr>
              <a:t>Avoid asserting your perspective on the problem or how to address it.</a:t>
            </a:r>
            <a:endParaRPr lang="is-IS" sz="2000" dirty="0">
              <a:solidFill>
                <a:srgbClr val="FF660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000" b="1" dirty="0">
              <a:solidFill>
                <a:srgbClr val="FF66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Pushing for Commitment</a:t>
            </a:r>
            <a:endParaRPr lang="en-US" sz="2000" dirty="0">
              <a:solidFill>
                <a:srgbClr val="FF66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solidFill>
                  <a:srgbClr val="595959"/>
                </a:solidFill>
              </a:rPr>
              <a:t>These interviews should build interest and “pull” but shouldn’t be used to sell participation.</a:t>
            </a:r>
          </a:p>
          <a:p>
            <a:endParaRPr lang="en-US" sz="2000" b="1" dirty="0">
              <a:solidFill>
                <a:srgbClr val="FF66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Asserting Analysis &amp; Solutions</a:t>
            </a:r>
            <a:endParaRPr lang="is-IS" sz="2000" b="1" dirty="0">
              <a:solidFill>
                <a:srgbClr val="FF66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solidFill>
                  <a:srgbClr val="595959"/>
                </a:solidFill>
              </a:rPr>
              <a:t>It’s good to test emerging thinking and possibilities, but keep them as possibilities, not proposals or recommendations.</a:t>
            </a:r>
          </a:p>
        </p:txBody>
      </p:sp>
    </p:spTree>
    <p:extLst>
      <p:ext uri="{BB962C8B-B14F-4D97-AF65-F5344CB8AC3E}">
        <p14:creationId xmlns:p14="http://schemas.microsoft.com/office/powerpoint/2010/main" val="1314205767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29029</TotalTime>
  <Words>485</Words>
  <Application>Microsoft Macintosh PowerPoint</Application>
  <PresentationFormat>On-screen Show (16:9)</PresentationFormat>
  <Paragraphs>107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MS Mincho</vt:lpstr>
      <vt:lpstr>MS PGothic</vt:lpstr>
      <vt:lpstr>Arial</vt:lpstr>
      <vt:lpstr>Calibri</vt:lpstr>
      <vt:lpstr>Calibri Light</vt:lpstr>
      <vt:lpstr>Helvetica</vt:lpstr>
      <vt:lpstr>Struttura predefinita</vt:lpstr>
      <vt:lpstr>Custom Design</vt:lpstr>
      <vt:lpstr>1_Custom Design</vt:lpstr>
      <vt:lpstr>Leader Interviews:  Developing a View of  the Whole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ThinkPlace</Company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Jim Scully</dc:creator>
  <cp:keywords/>
  <dc:description/>
  <cp:lastModifiedBy>Russ Gaskin</cp:lastModifiedBy>
  <cp:revision>661</cp:revision>
  <cp:lastPrinted>2013-02-24T21:55:42Z</cp:lastPrinted>
  <dcterms:created xsi:type="dcterms:W3CDTF">2013-02-06T00:35:33Z</dcterms:created>
  <dcterms:modified xsi:type="dcterms:W3CDTF">2018-07-20T13:35:50Z</dcterms:modified>
  <cp:category/>
</cp:coreProperties>
</file>