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4" r:id="rId2"/>
  </p:sldMasterIdLst>
  <p:notesMasterIdLst>
    <p:notesMasterId r:id="rId24"/>
  </p:notesMasterIdLst>
  <p:sldIdLst>
    <p:sldId id="286" r:id="rId3"/>
    <p:sldId id="285" r:id="rId4"/>
    <p:sldId id="278" r:id="rId5"/>
    <p:sldId id="287" r:id="rId6"/>
    <p:sldId id="288" r:id="rId7"/>
    <p:sldId id="289" r:id="rId8"/>
    <p:sldId id="266" r:id="rId9"/>
    <p:sldId id="260" r:id="rId10"/>
    <p:sldId id="259" r:id="rId11"/>
    <p:sldId id="280" r:id="rId12"/>
    <p:sldId id="262" r:id="rId13"/>
    <p:sldId id="281" r:id="rId14"/>
    <p:sldId id="282" r:id="rId15"/>
    <p:sldId id="263" r:id="rId16"/>
    <p:sldId id="270" r:id="rId17"/>
    <p:sldId id="283" r:id="rId18"/>
    <p:sldId id="264" r:id="rId19"/>
    <p:sldId id="284" r:id="rId20"/>
    <p:sldId id="271" r:id="rId21"/>
    <p:sldId id="272" r:id="rId22"/>
    <p:sldId id="265" r:id="rId23"/>
  </p:sldIdLst>
  <p:sldSz cx="9144000" cy="5143500" type="screen16x9"/>
  <p:notesSz cx="6858000" cy="9144000"/>
  <p:defaultText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97"/>
    <a:srgbClr val="037F99"/>
    <a:srgbClr val="595959"/>
    <a:srgbClr val="FF6600"/>
    <a:srgbClr val="C55A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75"/>
    <p:restoredTop sz="94891"/>
  </p:normalViewPr>
  <p:slideViewPr>
    <p:cSldViewPr snapToGrid="0" snapToObjects="1">
      <p:cViewPr varScale="1">
        <p:scale>
          <a:sx n="107" d="100"/>
          <a:sy n="107" d="100"/>
        </p:scale>
        <p:origin x="176"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EF6B0-8CA7-8B4A-8D13-2E214DB370E5}" type="datetimeFigureOut">
              <a:rPr lang="en-US" smtClean="0"/>
              <a:t>10/24/18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C1A5C-83D5-2348-A772-611A9F29B6F3}" type="slidenum">
              <a:rPr lang="en-US" smtClean="0"/>
              <a:t>‹#›</a:t>
            </a:fld>
            <a:endParaRPr lang="en-US"/>
          </a:p>
        </p:txBody>
      </p:sp>
    </p:spTree>
    <p:extLst>
      <p:ext uri="{BB962C8B-B14F-4D97-AF65-F5344CB8AC3E}">
        <p14:creationId xmlns:p14="http://schemas.microsoft.com/office/powerpoint/2010/main" val="992649297"/>
      </p:ext>
    </p:extLst>
  </p:cSld>
  <p:clrMap bg1="lt1" tx1="dk1" bg2="lt2" tx2="dk2" accent1="accent1" accent2="accent2" accent3="accent3" accent4="accent4" accent5="accent5" accent6="accent6" hlink="hlink" folHlink="folHlink"/>
  <p:notesStyle>
    <a:lvl1pPr marL="0" algn="l" defTabSz="685772" rtl="0" eaLnBrk="1" latinLnBrk="0" hangingPunct="1">
      <a:defRPr sz="900" kern="1200">
        <a:solidFill>
          <a:schemeClr val="tx1"/>
        </a:solidFill>
        <a:latin typeface="+mn-lt"/>
        <a:ea typeface="+mn-ea"/>
        <a:cs typeface="+mn-cs"/>
      </a:defRPr>
    </a:lvl1pPr>
    <a:lvl2pPr marL="342887" algn="l" defTabSz="685772" rtl="0" eaLnBrk="1" latinLnBrk="0" hangingPunct="1">
      <a:defRPr sz="900" kern="1200">
        <a:solidFill>
          <a:schemeClr val="tx1"/>
        </a:solidFill>
        <a:latin typeface="+mn-lt"/>
        <a:ea typeface="+mn-ea"/>
        <a:cs typeface="+mn-cs"/>
      </a:defRPr>
    </a:lvl2pPr>
    <a:lvl3pPr marL="685772" algn="l" defTabSz="685772" rtl="0" eaLnBrk="1" latinLnBrk="0" hangingPunct="1">
      <a:defRPr sz="900" kern="1200">
        <a:solidFill>
          <a:schemeClr val="tx1"/>
        </a:solidFill>
        <a:latin typeface="+mn-lt"/>
        <a:ea typeface="+mn-ea"/>
        <a:cs typeface="+mn-cs"/>
      </a:defRPr>
    </a:lvl3pPr>
    <a:lvl4pPr marL="1028659" algn="l" defTabSz="685772" rtl="0" eaLnBrk="1" latinLnBrk="0" hangingPunct="1">
      <a:defRPr sz="900" kern="1200">
        <a:solidFill>
          <a:schemeClr val="tx1"/>
        </a:solidFill>
        <a:latin typeface="+mn-lt"/>
        <a:ea typeface="+mn-ea"/>
        <a:cs typeface="+mn-cs"/>
      </a:defRPr>
    </a:lvl4pPr>
    <a:lvl5pPr marL="1371545" algn="l" defTabSz="685772" rtl="0" eaLnBrk="1" latinLnBrk="0" hangingPunct="1">
      <a:defRPr sz="900" kern="1200">
        <a:solidFill>
          <a:schemeClr val="tx1"/>
        </a:solidFill>
        <a:latin typeface="+mn-lt"/>
        <a:ea typeface="+mn-ea"/>
        <a:cs typeface="+mn-cs"/>
      </a:defRPr>
    </a:lvl5pPr>
    <a:lvl6pPr marL="1714432" algn="l" defTabSz="685772" rtl="0" eaLnBrk="1" latinLnBrk="0" hangingPunct="1">
      <a:defRPr sz="900" kern="1200">
        <a:solidFill>
          <a:schemeClr val="tx1"/>
        </a:solidFill>
        <a:latin typeface="+mn-lt"/>
        <a:ea typeface="+mn-ea"/>
        <a:cs typeface="+mn-cs"/>
      </a:defRPr>
    </a:lvl6pPr>
    <a:lvl7pPr marL="2057318" algn="l" defTabSz="685772" rtl="0" eaLnBrk="1" latinLnBrk="0" hangingPunct="1">
      <a:defRPr sz="900" kern="1200">
        <a:solidFill>
          <a:schemeClr val="tx1"/>
        </a:solidFill>
        <a:latin typeface="+mn-lt"/>
        <a:ea typeface="+mn-ea"/>
        <a:cs typeface="+mn-cs"/>
      </a:defRPr>
    </a:lvl7pPr>
    <a:lvl8pPr marL="2400204" algn="l" defTabSz="685772" rtl="0" eaLnBrk="1" latinLnBrk="0" hangingPunct="1">
      <a:defRPr sz="900" kern="1200">
        <a:solidFill>
          <a:schemeClr val="tx1"/>
        </a:solidFill>
        <a:latin typeface="+mn-lt"/>
        <a:ea typeface="+mn-ea"/>
        <a:cs typeface="+mn-cs"/>
      </a:defRPr>
    </a:lvl8pPr>
    <a:lvl9pPr marL="2743091" algn="l" defTabSz="68577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C1A5C-83D5-2348-A772-611A9F29B6F3}" type="slidenum">
              <a:rPr lang="en-US" smtClean="0"/>
              <a:t>8</a:t>
            </a:fld>
            <a:endParaRPr lang="en-US"/>
          </a:p>
        </p:txBody>
      </p:sp>
    </p:spTree>
    <p:extLst>
      <p:ext uri="{BB962C8B-B14F-4D97-AF65-F5344CB8AC3E}">
        <p14:creationId xmlns:p14="http://schemas.microsoft.com/office/powerpoint/2010/main" val="20818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C1A5C-83D5-2348-A772-611A9F29B6F3}" type="slidenum">
              <a:rPr lang="en-US" smtClean="0"/>
              <a:t>21</a:t>
            </a:fld>
            <a:endParaRPr lang="en-US"/>
          </a:p>
        </p:txBody>
      </p:sp>
    </p:spTree>
    <p:extLst>
      <p:ext uri="{BB962C8B-B14F-4D97-AF65-F5344CB8AC3E}">
        <p14:creationId xmlns:p14="http://schemas.microsoft.com/office/powerpoint/2010/main" val="153202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C1A5C-83D5-2348-A772-611A9F29B6F3}" type="slidenum">
              <a:rPr lang="en-US" smtClean="0"/>
              <a:t>9</a:t>
            </a:fld>
            <a:endParaRPr lang="en-US"/>
          </a:p>
        </p:txBody>
      </p:sp>
    </p:spTree>
    <p:extLst>
      <p:ext uri="{BB962C8B-B14F-4D97-AF65-F5344CB8AC3E}">
        <p14:creationId xmlns:p14="http://schemas.microsoft.com/office/powerpoint/2010/main" val="131647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C1A5C-83D5-2348-A772-611A9F29B6F3}" type="slidenum">
              <a:rPr lang="en-US" smtClean="0"/>
              <a:t>11</a:t>
            </a:fld>
            <a:endParaRPr lang="en-US"/>
          </a:p>
        </p:txBody>
      </p:sp>
    </p:spTree>
    <p:extLst>
      <p:ext uri="{BB962C8B-B14F-4D97-AF65-F5344CB8AC3E}">
        <p14:creationId xmlns:p14="http://schemas.microsoft.com/office/powerpoint/2010/main" val="236087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C1A5C-83D5-2348-A772-611A9F29B6F3}" type="slidenum">
              <a:rPr lang="en-US" smtClean="0"/>
              <a:t>12</a:t>
            </a:fld>
            <a:endParaRPr lang="en-US"/>
          </a:p>
        </p:txBody>
      </p:sp>
    </p:spTree>
    <p:extLst>
      <p:ext uri="{BB962C8B-B14F-4D97-AF65-F5344CB8AC3E}">
        <p14:creationId xmlns:p14="http://schemas.microsoft.com/office/powerpoint/2010/main" val="132886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C1A5C-83D5-2348-A772-611A9F29B6F3}" type="slidenum">
              <a:rPr lang="en-US" smtClean="0"/>
              <a:t>13</a:t>
            </a:fld>
            <a:endParaRPr lang="en-US"/>
          </a:p>
        </p:txBody>
      </p:sp>
    </p:spTree>
    <p:extLst>
      <p:ext uri="{BB962C8B-B14F-4D97-AF65-F5344CB8AC3E}">
        <p14:creationId xmlns:p14="http://schemas.microsoft.com/office/powerpoint/2010/main" val="1178091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C1A5C-83D5-2348-A772-611A9F29B6F3}" type="slidenum">
              <a:rPr lang="en-US" smtClean="0"/>
              <a:t>14</a:t>
            </a:fld>
            <a:endParaRPr lang="en-US"/>
          </a:p>
        </p:txBody>
      </p:sp>
    </p:spTree>
    <p:extLst>
      <p:ext uri="{BB962C8B-B14F-4D97-AF65-F5344CB8AC3E}">
        <p14:creationId xmlns:p14="http://schemas.microsoft.com/office/powerpoint/2010/main" val="1045659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C1A5C-83D5-2348-A772-611A9F29B6F3}" type="slidenum">
              <a:rPr lang="en-US" smtClean="0"/>
              <a:t>16</a:t>
            </a:fld>
            <a:endParaRPr lang="en-US"/>
          </a:p>
        </p:txBody>
      </p:sp>
    </p:spTree>
    <p:extLst>
      <p:ext uri="{BB962C8B-B14F-4D97-AF65-F5344CB8AC3E}">
        <p14:creationId xmlns:p14="http://schemas.microsoft.com/office/powerpoint/2010/main" val="122650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C1A5C-83D5-2348-A772-611A9F29B6F3}" type="slidenum">
              <a:rPr lang="en-US" smtClean="0"/>
              <a:t>17</a:t>
            </a:fld>
            <a:endParaRPr lang="en-US"/>
          </a:p>
        </p:txBody>
      </p:sp>
    </p:spTree>
    <p:extLst>
      <p:ext uri="{BB962C8B-B14F-4D97-AF65-F5344CB8AC3E}">
        <p14:creationId xmlns:p14="http://schemas.microsoft.com/office/powerpoint/2010/main" val="1102237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C1A5C-83D5-2348-A772-611A9F29B6F3}" type="slidenum">
              <a:rPr lang="en-US" smtClean="0"/>
              <a:t>18</a:t>
            </a:fld>
            <a:endParaRPr lang="en-US"/>
          </a:p>
        </p:txBody>
      </p:sp>
    </p:spTree>
    <p:extLst>
      <p:ext uri="{BB962C8B-B14F-4D97-AF65-F5344CB8AC3E}">
        <p14:creationId xmlns:p14="http://schemas.microsoft.com/office/powerpoint/2010/main" val="246612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4835B5D-D890-4A47-8FCA-46862EA294D6}" type="datetimeFigureOut">
              <a:rPr lang="en-US" smtClean="0"/>
              <a:t>10/24/18</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F579234-15E9-8A48-B072-913BAFAB46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4835B5D-D890-4A47-8FCA-46862EA294D6}" type="datetimeFigureOut">
              <a:rPr lang="en-US" smtClean="0"/>
              <a:t>10/24/18</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F579234-15E9-8A48-B072-913BAFAB461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30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200155"/>
            <a:ext cx="8229600" cy="3394472"/>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a:t>Fare clic per modificare lo stile del titolo</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4845" y="1059657"/>
            <a:ext cx="7315224" cy="1569660"/>
          </a:xfrm>
          <a:prstGeom prst="rect">
            <a:avLst/>
          </a:prstGeom>
        </p:spPr>
        <p:txBody>
          <a:bodyPr>
            <a:spAutoFit/>
          </a:bodyPr>
          <a:lstStyle>
            <a:lvl1pPr algn="r">
              <a:defRPr sz="4800" spc="-141" baseline="0">
                <a:solidFill>
                  <a:schemeClr val="bg1"/>
                </a:solidFill>
              </a:defRPr>
            </a:lvl1pPr>
          </a:lstStyle>
          <a:p>
            <a:r>
              <a:rPr lang="en-US"/>
              <a:t>Click to edit Master title style</a:t>
            </a:r>
            <a:endParaRPr lang="en-AU" dirty="0"/>
          </a:p>
        </p:txBody>
      </p:sp>
      <p:sp>
        <p:nvSpPr>
          <p:cNvPr id="51" name="TextBox 50"/>
          <p:cNvSpPr txBox="1"/>
          <p:nvPr userDrawn="1"/>
        </p:nvSpPr>
        <p:spPr>
          <a:xfrm>
            <a:off x="-635069" y="4315703"/>
            <a:ext cx="184731" cy="369332"/>
          </a:xfrm>
          <a:prstGeom prst="rect">
            <a:avLst/>
          </a:prstGeom>
          <a:noFill/>
        </p:spPr>
        <p:txBody>
          <a:bodyPr wrap="none" rtlCol="0">
            <a:spAutoFit/>
          </a:bodyPr>
          <a:lstStyle/>
          <a:p>
            <a:pPr defTabSz="457200"/>
            <a:endParaRPr lang="en-NZ" sz="1800" dirty="0">
              <a:solidFill>
                <a:srgbClr val="000000"/>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4835B5D-D890-4A47-8FCA-46862EA294D6}" type="datetimeFigureOut">
              <a:rPr lang="en-US" smtClean="0"/>
              <a:t>10/24/18</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F579234-15E9-8A48-B072-913BAFAB46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4835B5D-D890-4A47-8FCA-46862EA294D6}" type="datetimeFigureOut">
              <a:rPr lang="en-US" smtClean="0"/>
              <a:t>10/24/18</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F579234-15E9-8A48-B072-913BAFAB461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4835B5D-D890-4A47-8FCA-46862EA294D6}" type="datetimeFigureOut">
              <a:rPr lang="en-US" smtClean="0"/>
              <a:t>10/24/18</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F579234-15E9-8A48-B072-913BAFAB46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54835B5D-D890-4A47-8FCA-46862EA294D6}" type="datetimeFigureOut">
              <a:rPr lang="en-US" smtClean="0"/>
              <a:t>10/24/18</a:t>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CF579234-15E9-8A48-B072-913BAFAB46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54835B5D-D890-4A47-8FCA-46862EA294D6}" type="datetimeFigureOut">
              <a:rPr lang="en-US" smtClean="0"/>
              <a:t>10/24/18</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CF579234-15E9-8A48-B072-913BAFAB46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54835B5D-D890-4A47-8FCA-46862EA294D6}" type="datetimeFigureOut">
              <a:rPr lang="en-US" smtClean="0"/>
              <a:t>10/24/18</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CF579234-15E9-8A48-B072-913BAFAB46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4835B5D-D890-4A47-8FCA-46862EA294D6}" type="datetimeFigureOut">
              <a:rPr lang="en-US" smtClean="0"/>
              <a:t>10/24/18</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F579234-15E9-8A48-B072-913BAFAB461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4835B5D-D890-4A47-8FCA-46862EA294D6}" type="datetimeFigureOut">
              <a:rPr lang="en-US" smtClean="0"/>
              <a:t>10/24/18</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F579234-15E9-8A48-B072-913BAFAB461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3247" y="4809481"/>
            <a:ext cx="1398983" cy="304354"/>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492103" y="4868973"/>
            <a:ext cx="601808" cy="213866"/>
          </a:xfrm>
          <a:prstGeom prst="rect">
            <a:avLst/>
          </a:prstGeom>
        </p:spPr>
      </p:pic>
      <p:sp>
        <p:nvSpPr>
          <p:cNvPr id="9" name="TextBox 8"/>
          <p:cNvSpPr txBox="1"/>
          <p:nvPr userDrawn="1"/>
        </p:nvSpPr>
        <p:spPr>
          <a:xfrm>
            <a:off x="1364818" y="4842982"/>
            <a:ext cx="3827113" cy="253916"/>
          </a:xfrm>
          <a:prstGeom prst="rect">
            <a:avLst/>
          </a:prstGeom>
          <a:noFill/>
        </p:spPr>
        <p:txBody>
          <a:bodyPr wrap="square" rtlCol="0">
            <a:spAutoFit/>
          </a:bodyPr>
          <a:lstStyle/>
          <a:p>
            <a:pPr marL="0" marR="0" indent="0" algn="l" defTabSz="685772"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charset="0"/>
                <a:ea typeface="Arial" charset="0"/>
                <a:cs typeface="Arial" charset="0"/>
              </a:rPr>
              <a:t>● </a:t>
            </a:r>
            <a:r>
              <a:rPr lang="en-US" sz="1000" dirty="0" err="1">
                <a:solidFill>
                  <a:schemeClr val="tx1"/>
                </a:solidFill>
                <a:latin typeface="Arial" charset="0"/>
                <a:ea typeface="Arial" charset="0"/>
                <a:cs typeface="Arial" charset="0"/>
              </a:rPr>
              <a:t>www.CoCreativeConsulting.com</a:t>
            </a:r>
            <a:r>
              <a:rPr lang="en-US" sz="1000" dirty="0">
                <a:solidFill>
                  <a:schemeClr val="tx1"/>
                </a:solidFill>
                <a:latin typeface="Arial" charset="0"/>
                <a:ea typeface="Arial" charset="0"/>
                <a:cs typeface="Arial" charset="0"/>
              </a:rPr>
              <a:t> ● @</a:t>
            </a:r>
            <a:r>
              <a:rPr lang="en-US" sz="1000" dirty="0" err="1">
                <a:solidFill>
                  <a:schemeClr val="tx1"/>
                </a:solidFill>
                <a:latin typeface="Arial" charset="0"/>
                <a:ea typeface="Arial" charset="0"/>
                <a:cs typeface="Arial" charset="0"/>
              </a:rPr>
              <a:t>WeAreCocreative</a:t>
            </a:r>
            <a:endParaRPr lang="en-US" sz="1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4699335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2AC5C-3219-9448-9B5B-EEEEC77A5DA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247" y="4809481"/>
            <a:ext cx="1398983" cy="304354"/>
          </a:xfrm>
          <a:prstGeom prst="rect">
            <a:avLst/>
          </a:prstGeom>
        </p:spPr>
      </p:pic>
      <p:pic>
        <p:nvPicPr>
          <p:cNvPr id="5" name="Picture 4">
            <a:extLst>
              <a:ext uri="{FF2B5EF4-FFF2-40B4-BE49-F238E27FC236}">
                <a16:creationId xmlns:a16="http://schemas.microsoft.com/office/drawing/2014/main" id="{B14FB6B8-2F47-EF43-8DFA-EB968DAE8D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92103" y="4868973"/>
            <a:ext cx="601808" cy="213866"/>
          </a:xfrm>
          <a:prstGeom prst="rect">
            <a:avLst/>
          </a:prstGeom>
        </p:spPr>
      </p:pic>
      <p:sp>
        <p:nvSpPr>
          <p:cNvPr id="6" name="TextBox 5">
            <a:extLst>
              <a:ext uri="{FF2B5EF4-FFF2-40B4-BE49-F238E27FC236}">
                <a16:creationId xmlns:a16="http://schemas.microsoft.com/office/drawing/2014/main" id="{9D4EFDAB-DBC7-304C-96BE-3560A8C5C7C5}"/>
              </a:ext>
            </a:extLst>
          </p:cNvPr>
          <p:cNvSpPr txBox="1"/>
          <p:nvPr userDrawn="1"/>
        </p:nvSpPr>
        <p:spPr>
          <a:xfrm>
            <a:off x="1364818" y="4842982"/>
            <a:ext cx="3827113" cy="253916"/>
          </a:xfrm>
          <a:prstGeom prst="rect">
            <a:avLst/>
          </a:prstGeom>
          <a:noFill/>
        </p:spPr>
        <p:txBody>
          <a:bodyPr wrap="square" rtlCol="0">
            <a:spAutoFit/>
          </a:bodyPr>
          <a:lstStyle/>
          <a:p>
            <a:pPr marL="0" marR="0" indent="0" algn="l" defTabSz="685772"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charset="0"/>
                <a:ea typeface="Arial" charset="0"/>
                <a:cs typeface="Arial" charset="0"/>
              </a:rPr>
              <a:t>● </a:t>
            </a:r>
            <a:r>
              <a:rPr lang="en-US" sz="1000" dirty="0" err="1">
                <a:solidFill>
                  <a:schemeClr val="tx1"/>
                </a:solidFill>
                <a:latin typeface="Arial" charset="0"/>
                <a:ea typeface="Arial" charset="0"/>
                <a:cs typeface="Arial" charset="0"/>
              </a:rPr>
              <a:t>www.CoCreativeConsulting.com</a:t>
            </a:r>
            <a:r>
              <a:rPr lang="en-US" sz="1000" dirty="0">
                <a:solidFill>
                  <a:schemeClr val="tx1"/>
                </a:solidFill>
                <a:latin typeface="Arial" charset="0"/>
                <a:ea typeface="Arial" charset="0"/>
                <a:cs typeface="Arial" charset="0"/>
              </a:rPr>
              <a:t> ● @</a:t>
            </a:r>
            <a:r>
              <a:rPr lang="en-US" sz="1000" dirty="0" err="1">
                <a:solidFill>
                  <a:schemeClr val="tx1"/>
                </a:solidFill>
                <a:latin typeface="Arial" charset="0"/>
                <a:ea typeface="Arial" charset="0"/>
                <a:cs typeface="Arial" charset="0"/>
              </a:rPr>
              <a:t>WeAreCocreative</a:t>
            </a:r>
            <a:endParaRPr lang="en-US" sz="1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5861908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B0F9AE-D091-AA48-B363-D293A856380C}"/>
              </a:ext>
            </a:extLst>
          </p:cNvPr>
          <p:cNvPicPr>
            <a:picLocks noChangeAspect="1"/>
          </p:cNvPicPr>
          <p:nvPr/>
        </p:nvPicPr>
        <p:blipFill rotWithShape="1">
          <a:blip r:embed="rId2"/>
          <a:srcRect t="13576" r="13727"/>
          <a:stretch/>
        </p:blipFill>
        <p:spPr>
          <a:xfrm>
            <a:off x="0" y="74095"/>
            <a:ext cx="9144000" cy="5152535"/>
          </a:xfrm>
          <a:prstGeom prst="rect">
            <a:avLst/>
          </a:prstGeom>
        </p:spPr>
      </p:pic>
    </p:spTree>
    <p:extLst>
      <p:ext uri="{BB962C8B-B14F-4D97-AF65-F5344CB8AC3E}">
        <p14:creationId xmlns:p14="http://schemas.microsoft.com/office/powerpoint/2010/main" val="887676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0" t="2348" r="711" b="2390"/>
          <a:stretch/>
        </p:blipFill>
        <p:spPr>
          <a:xfrm>
            <a:off x="0" y="0"/>
            <a:ext cx="17884530" cy="51435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235" y="3132039"/>
            <a:ext cx="1321812" cy="15705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284" y="275558"/>
            <a:ext cx="3857256" cy="4605869"/>
          </a:xfrm>
          <a:prstGeom prst="rect">
            <a:avLst/>
          </a:prstGeom>
        </p:spPr>
      </p:pic>
    </p:spTree>
    <p:extLst>
      <p:ext uri="{BB962C8B-B14F-4D97-AF65-F5344CB8AC3E}">
        <p14:creationId xmlns:p14="http://schemas.microsoft.com/office/powerpoint/2010/main" val="370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4"/>
                                        </p:tgtEl>
                                      </p:cBhvr>
                                      <p:by x="300000" y="300000"/>
                                    </p:animScale>
                                  </p:childTnLst>
                                </p:cTn>
                              </p:par>
                              <p:par>
                                <p:cTn id="7" presetID="0" presetClass="path" presetSubtype="0" accel="50000" decel="50000" fill="hold" nodeType="withEffect">
                                  <p:stCondLst>
                                    <p:cond delay="0"/>
                                  </p:stCondLst>
                                  <p:childTnLst>
                                    <p:animMotion origin="layout" path="M 0.00261 -0.01729 L 0.00261 -0.25556 " pathEditMode="relative" rAng="0" ptsTypes="AA">
                                      <p:cBhvr>
                                        <p:cTn id="8" dur="2000" fill="hold"/>
                                        <p:tgtEl>
                                          <p:spTgt spid="24"/>
                                        </p:tgtEl>
                                        <p:attrNameLst>
                                          <p:attrName>ppt_x</p:attrName>
                                          <p:attrName>ppt_y</p:attrName>
                                        </p:attrNameLst>
                                      </p:cBhvr>
                                      <p:rCtr x="0" y="-11914"/>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24"/>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010" y="961009"/>
            <a:ext cx="8214175" cy="369332"/>
          </a:xfrm>
          <a:prstGeom prst="rect">
            <a:avLst/>
          </a:prstGeom>
        </p:spPr>
        <p:txBody>
          <a:bodyPr wrap="square">
            <a:spAutoFit/>
          </a:bodyPr>
          <a:lstStyle/>
          <a:p>
            <a:pPr>
              <a:spcAft>
                <a:spcPts val="1200"/>
              </a:spcAft>
            </a:pPr>
            <a:r>
              <a:rPr lang="en-US" sz="1800" dirty="0">
                <a:solidFill>
                  <a:schemeClr val="tx1">
                    <a:lumMod val="65000"/>
                    <a:lumOff val="35000"/>
                  </a:schemeClr>
                </a:solidFill>
                <a:latin typeface="Arial" charset="0"/>
                <a:ea typeface="Arial" charset="0"/>
                <a:cs typeface="Arial" charset="0"/>
              </a:rPr>
              <a:t>A powerful goal:</a:t>
            </a:r>
          </a:p>
        </p:txBody>
      </p:sp>
      <p:sp>
        <p:nvSpPr>
          <p:cNvPr id="8"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dirty="0">
                <a:solidFill>
                  <a:srgbClr val="FF6600"/>
                </a:solidFill>
                <a:latin typeface="Helvetica"/>
                <a:cs typeface="Helvetica"/>
              </a:rPr>
              <a:t>Why is a powerful goal important?</a:t>
            </a:r>
          </a:p>
        </p:txBody>
      </p:sp>
      <p:sp>
        <p:nvSpPr>
          <p:cNvPr id="10" name="Rectangle 9"/>
          <p:cNvSpPr/>
          <p:nvPr/>
        </p:nvSpPr>
        <p:spPr>
          <a:xfrm>
            <a:off x="399010" y="1330341"/>
            <a:ext cx="8214175" cy="3170099"/>
          </a:xfrm>
          <a:prstGeom prst="rect">
            <a:avLst/>
          </a:prstGeom>
        </p:spPr>
        <p:txBody>
          <a:bodyPr wrap="square">
            <a:spAutoFit/>
          </a:bodyPr>
          <a:lstStyle/>
          <a:p>
            <a:pPr marL="257175" indent="-257175">
              <a:spcAft>
                <a:spcPts val="600"/>
              </a:spcAft>
              <a:buFont typeface="Arial" charset="0"/>
              <a:buChar char="•"/>
            </a:pPr>
            <a:r>
              <a:rPr lang="en-US" sz="1800" b="1" dirty="0">
                <a:solidFill>
                  <a:schemeClr val="tx1">
                    <a:lumMod val="65000"/>
                    <a:lumOff val="35000"/>
                  </a:schemeClr>
                </a:solidFill>
                <a:latin typeface="Arial" charset="0"/>
                <a:ea typeface="Arial" charset="0"/>
                <a:cs typeface="Arial" charset="0"/>
              </a:rPr>
              <a:t>Inspires and galvanizes commitment </a:t>
            </a:r>
            <a:r>
              <a:rPr lang="en-US" sz="1800" dirty="0">
                <a:solidFill>
                  <a:schemeClr val="tx1">
                    <a:lumMod val="65000"/>
                    <a:lumOff val="35000"/>
                  </a:schemeClr>
                </a:solidFill>
                <a:latin typeface="Arial" charset="0"/>
                <a:ea typeface="Arial" charset="0"/>
                <a:cs typeface="Arial" charset="0"/>
              </a:rPr>
              <a:t>(i.e. it’s big enough for me to care and want to be a part of it).</a:t>
            </a:r>
          </a:p>
          <a:p>
            <a:pPr marL="257175" indent="-257175">
              <a:spcAft>
                <a:spcPts val="600"/>
              </a:spcAft>
              <a:buFont typeface="Arial" charset="0"/>
              <a:buChar char="•"/>
            </a:pPr>
            <a:r>
              <a:rPr lang="en-US" sz="1800" b="1" dirty="0">
                <a:solidFill>
                  <a:schemeClr val="tx1">
                    <a:lumMod val="65000"/>
                    <a:lumOff val="35000"/>
                  </a:schemeClr>
                </a:solidFill>
                <a:latin typeface="Arial" charset="0"/>
                <a:ea typeface="Arial" charset="0"/>
                <a:cs typeface="Arial" charset="0"/>
              </a:rPr>
              <a:t>Forces us to think and act at scale. </a:t>
            </a:r>
            <a:r>
              <a:rPr lang="en-US" sz="1800" dirty="0">
                <a:solidFill>
                  <a:schemeClr val="tx1">
                    <a:lumMod val="65000"/>
                    <a:lumOff val="35000"/>
                  </a:schemeClr>
                </a:solidFill>
                <a:latin typeface="Arial" charset="0"/>
                <a:ea typeface="Arial" charset="0"/>
                <a:cs typeface="Arial" charset="0"/>
              </a:rPr>
              <a:t>It doesn’t allow people to rationalize activities that won’t add up to impact.</a:t>
            </a:r>
          </a:p>
          <a:p>
            <a:pPr marL="257175" indent="-257175">
              <a:spcAft>
                <a:spcPts val="600"/>
              </a:spcAft>
              <a:buFont typeface="Arial" charset="0"/>
              <a:buChar char="•"/>
            </a:pPr>
            <a:r>
              <a:rPr lang="en-US" sz="1800" b="1" dirty="0">
                <a:solidFill>
                  <a:schemeClr val="tx1">
                    <a:lumMod val="65000"/>
                    <a:lumOff val="35000"/>
                  </a:schemeClr>
                </a:solidFill>
                <a:latin typeface="Arial" charset="0"/>
                <a:ea typeface="Arial" charset="0"/>
                <a:cs typeface="Arial" charset="0"/>
              </a:rPr>
              <a:t>Gets beyond single solutions </a:t>
            </a:r>
            <a:r>
              <a:rPr lang="en-US" sz="1800" dirty="0">
                <a:solidFill>
                  <a:schemeClr val="tx1">
                    <a:lumMod val="65000"/>
                    <a:lumOff val="35000"/>
                  </a:schemeClr>
                </a:solidFill>
                <a:latin typeface="Arial" charset="0"/>
                <a:ea typeface="Arial" charset="0"/>
                <a:cs typeface="Arial" charset="0"/>
              </a:rPr>
              <a:t>(e.g. “Just give me the funds and I’ll get this done.”)</a:t>
            </a:r>
          </a:p>
          <a:p>
            <a:pPr marL="257175" indent="-257175">
              <a:spcAft>
                <a:spcPts val="600"/>
              </a:spcAft>
              <a:buFont typeface="Arial" charset="0"/>
              <a:buChar char="•"/>
            </a:pPr>
            <a:r>
              <a:rPr lang="en-US" sz="1800" b="1" dirty="0">
                <a:solidFill>
                  <a:schemeClr val="tx1">
                    <a:lumMod val="65000"/>
                    <a:lumOff val="35000"/>
                  </a:schemeClr>
                </a:solidFill>
                <a:latin typeface="Arial" charset="0"/>
                <a:ea typeface="Arial" charset="0"/>
                <a:cs typeface="Arial" charset="0"/>
              </a:rPr>
              <a:t>Makes collaboration make sense </a:t>
            </a:r>
            <a:r>
              <a:rPr lang="en-US" sz="1800" dirty="0">
                <a:solidFill>
                  <a:schemeClr val="tx1">
                    <a:lumMod val="65000"/>
                    <a:lumOff val="35000"/>
                  </a:schemeClr>
                </a:solidFill>
                <a:latin typeface="Arial" charset="0"/>
                <a:ea typeface="Arial" charset="0"/>
                <a:cs typeface="Arial" charset="0"/>
              </a:rPr>
              <a:t>(i.e. we understand that one entity can’t do it alone and many diverse organizations will have to come together to make it happen).</a:t>
            </a:r>
          </a:p>
          <a:p>
            <a:pPr marL="257175" indent="-257175">
              <a:spcAft>
                <a:spcPts val="600"/>
              </a:spcAft>
              <a:buFont typeface="Arial" charset="0"/>
              <a:buChar char="•"/>
            </a:pPr>
            <a:r>
              <a:rPr lang="en-US" sz="1800" b="1" dirty="0">
                <a:solidFill>
                  <a:schemeClr val="tx1">
                    <a:lumMod val="65000"/>
                    <a:lumOff val="35000"/>
                  </a:schemeClr>
                </a:solidFill>
                <a:latin typeface="Arial" charset="0"/>
                <a:ea typeface="Arial" charset="0"/>
                <a:cs typeface="Arial" charset="0"/>
              </a:rPr>
              <a:t>Points everyone in the same direction.</a:t>
            </a:r>
          </a:p>
        </p:txBody>
      </p:sp>
    </p:spTree>
    <p:extLst>
      <p:ext uri="{BB962C8B-B14F-4D97-AF65-F5344CB8AC3E}">
        <p14:creationId xmlns:p14="http://schemas.microsoft.com/office/powerpoint/2010/main" val="152204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009" y="3584166"/>
            <a:ext cx="8354291" cy="830997"/>
          </a:xfrm>
          <a:prstGeom prst="rect">
            <a:avLst/>
          </a:prstGeom>
          <a:ln>
            <a:solidFill>
              <a:schemeClr val="bg2">
                <a:lumMod val="50000"/>
              </a:schemeClr>
            </a:solidFill>
          </a:ln>
        </p:spPr>
        <p:txBody>
          <a:bodyPr wrap="square">
            <a:spAutoFit/>
          </a:bodyPr>
          <a:lstStyle/>
          <a:p>
            <a:r>
              <a:rPr lang="en-US" sz="1800" b="1" dirty="0">
                <a:solidFill>
                  <a:schemeClr val="tx1">
                    <a:lumMod val="65000"/>
                    <a:lumOff val="35000"/>
                  </a:schemeClr>
                </a:solidFill>
                <a:latin typeface="Helvetica" charset="0"/>
                <a:ea typeface="Helvetica" charset="0"/>
                <a:cs typeface="Helvetica" charset="0"/>
              </a:rPr>
              <a:t>Example of an </a:t>
            </a:r>
            <a:r>
              <a:rPr lang="en-US" sz="1800" b="1" u="sng" dirty="0">
                <a:solidFill>
                  <a:schemeClr val="tx1">
                    <a:lumMod val="65000"/>
                    <a:lumOff val="35000"/>
                  </a:schemeClr>
                </a:solidFill>
                <a:latin typeface="Helvetica" charset="0"/>
                <a:ea typeface="Helvetica" charset="0"/>
                <a:cs typeface="Helvetica" charset="0"/>
              </a:rPr>
              <a:t>In</a:t>
            </a:r>
            <a:r>
              <a:rPr lang="en-US" sz="1800" b="1" dirty="0">
                <a:solidFill>
                  <a:schemeClr val="tx1">
                    <a:lumMod val="65000"/>
                    <a:lumOff val="35000"/>
                  </a:schemeClr>
                </a:solidFill>
                <a:latin typeface="Helvetica" charset="0"/>
                <a:ea typeface="Helvetica" charset="0"/>
                <a:cs typeface="Helvetica" charset="0"/>
              </a:rPr>
              <a:t>effective Goal </a:t>
            </a:r>
            <a:endParaRPr lang="en-US" sz="1500" b="1" dirty="0">
              <a:solidFill>
                <a:schemeClr val="tx1">
                  <a:lumMod val="65000"/>
                  <a:lumOff val="35000"/>
                </a:schemeClr>
              </a:solidFill>
              <a:latin typeface="Arial" charset="0"/>
            </a:endParaRPr>
          </a:p>
          <a:p>
            <a:endParaRPr lang="en-US" sz="1500" b="1" dirty="0">
              <a:solidFill>
                <a:schemeClr val="tx1">
                  <a:lumMod val="65000"/>
                  <a:lumOff val="35000"/>
                </a:schemeClr>
              </a:solidFill>
              <a:latin typeface="Arial" charset="0"/>
            </a:endParaRPr>
          </a:p>
          <a:p>
            <a:endParaRPr lang="en-US" sz="1500" b="1" dirty="0">
              <a:solidFill>
                <a:schemeClr val="tx1">
                  <a:lumMod val="65000"/>
                  <a:lumOff val="35000"/>
                </a:schemeClr>
              </a:solidFill>
              <a:latin typeface="Arial" charset="0"/>
            </a:endParaRPr>
          </a:p>
        </p:txBody>
      </p:sp>
      <p:sp>
        <p:nvSpPr>
          <p:cNvPr id="8"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dirty="0">
                <a:solidFill>
                  <a:srgbClr val="FF6600"/>
                </a:solidFill>
                <a:latin typeface="Helvetica"/>
                <a:cs typeface="Helvetica"/>
              </a:rPr>
              <a:t>Anatomy of an Effective Goal</a:t>
            </a:r>
          </a:p>
        </p:txBody>
      </p:sp>
      <p:sp>
        <p:nvSpPr>
          <p:cNvPr id="4" name="TextBox 3"/>
          <p:cNvSpPr txBox="1"/>
          <p:nvPr/>
        </p:nvSpPr>
        <p:spPr>
          <a:xfrm>
            <a:off x="331310" y="1645329"/>
            <a:ext cx="8489690" cy="892552"/>
          </a:xfrm>
          <a:prstGeom prst="rect">
            <a:avLst/>
          </a:prstGeom>
          <a:noFill/>
        </p:spPr>
        <p:txBody>
          <a:bodyPr wrap="square" rtlCol="0">
            <a:spAutoFit/>
          </a:bodyPr>
          <a:lstStyle/>
          <a:p>
            <a:r>
              <a:rPr lang="en-US" sz="2600" dirty="0">
                <a:latin typeface="Arial" charset="0"/>
                <a:ea typeface="Arial" charset="0"/>
                <a:cs typeface="Arial" charset="0"/>
              </a:rPr>
              <a:t>“We guarantee that 100% of third-grade youth will be reading at grade level by 2023 in all DNATL schools.”</a:t>
            </a:r>
          </a:p>
        </p:txBody>
      </p:sp>
      <p:sp>
        <p:nvSpPr>
          <p:cNvPr id="6" name="Line Callout 1 5"/>
          <p:cNvSpPr/>
          <p:nvPr/>
        </p:nvSpPr>
        <p:spPr>
          <a:xfrm>
            <a:off x="1085747" y="1061190"/>
            <a:ext cx="1507525" cy="420130"/>
          </a:xfrm>
          <a:prstGeom prst="borderCallout1">
            <a:avLst>
              <a:gd name="adj1" fmla="val 105024"/>
              <a:gd name="adj2" fmla="val 50683"/>
              <a:gd name="adj3" fmla="val 175245"/>
              <a:gd name="adj4" fmla="val 50738"/>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lumMod val="85000"/>
                    <a:lumOff val="15000"/>
                  </a:schemeClr>
                </a:solidFill>
                <a:latin typeface="Arial" charset="0"/>
                <a:ea typeface="Arial" charset="0"/>
                <a:cs typeface="Arial" charset="0"/>
              </a:rPr>
              <a:t>Meaningful</a:t>
            </a:r>
          </a:p>
        </p:txBody>
      </p:sp>
      <p:sp>
        <p:nvSpPr>
          <p:cNvPr id="9" name="Line Callout 1 8"/>
          <p:cNvSpPr/>
          <p:nvPr/>
        </p:nvSpPr>
        <p:spPr>
          <a:xfrm>
            <a:off x="2928276" y="1065198"/>
            <a:ext cx="1507525" cy="420130"/>
          </a:xfrm>
          <a:prstGeom prst="borderCallout1">
            <a:avLst>
              <a:gd name="adj1" fmla="val 104057"/>
              <a:gd name="adj2" fmla="val 49321"/>
              <a:gd name="adj3" fmla="val 162513"/>
              <a:gd name="adj4" fmla="val 49376"/>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lumMod val="85000"/>
                    <a:lumOff val="15000"/>
                  </a:schemeClr>
                </a:solidFill>
                <a:latin typeface="Arial" charset="0"/>
                <a:ea typeface="Arial" charset="0"/>
                <a:cs typeface="Arial" charset="0"/>
              </a:rPr>
              <a:t>Audacious</a:t>
            </a:r>
            <a:endParaRPr lang="en-US" sz="1800" dirty="0">
              <a:solidFill>
                <a:schemeClr val="tx1">
                  <a:lumMod val="85000"/>
                  <a:lumOff val="15000"/>
                </a:schemeClr>
              </a:solidFill>
              <a:latin typeface="Arial" charset="0"/>
              <a:ea typeface="Arial" charset="0"/>
              <a:cs typeface="Arial" charset="0"/>
            </a:endParaRPr>
          </a:p>
        </p:txBody>
      </p:sp>
      <p:sp>
        <p:nvSpPr>
          <p:cNvPr id="10" name="Line Callout 1 9"/>
          <p:cNvSpPr/>
          <p:nvPr/>
        </p:nvSpPr>
        <p:spPr>
          <a:xfrm>
            <a:off x="5073918" y="1065290"/>
            <a:ext cx="1507525" cy="420130"/>
          </a:xfrm>
          <a:prstGeom prst="borderCallout1">
            <a:avLst>
              <a:gd name="adj1" fmla="val 101710"/>
              <a:gd name="adj2" fmla="val 50691"/>
              <a:gd name="adj3" fmla="val 158372"/>
              <a:gd name="adj4" fmla="val 50611"/>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lumMod val="85000"/>
                    <a:lumOff val="15000"/>
                  </a:schemeClr>
                </a:solidFill>
                <a:latin typeface="Arial" charset="0"/>
                <a:ea typeface="Arial" charset="0"/>
                <a:cs typeface="Arial" charset="0"/>
              </a:rPr>
              <a:t>Specific</a:t>
            </a:r>
            <a:endParaRPr lang="en-US" sz="1800" dirty="0">
              <a:solidFill>
                <a:schemeClr val="tx1">
                  <a:lumMod val="85000"/>
                  <a:lumOff val="15000"/>
                </a:schemeClr>
              </a:solidFill>
              <a:latin typeface="Arial" charset="0"/>
              <a:ea typeface="Arial" charset="0"/>
              <a:cs typeface="Arial" charset="0"/>
            </a:endParaRPr>
          </a:p>
        </p:txBody>
      </p:sp>
      <p:sp>
        <p:nvSpPr>
          <p:cNvPr id="11" name="Line Callout 1 10"/>
          <p:cNvSpPr/>
          <p:nvPr/>
        </p:nvSpPr>
        <p:spPr>
          <a:xfrm>
            <a:off x="3768899" y="2798910"/>
            <a:ext cx="1507525" cy="420130"/>
          </a:xfrm>
          <a:prstGeom prst="borderCallout1">
            <a:avLst>
              <a:gd name="adj1" fmla="val -5049"/>
              <a:gd name="adj2" fmla="val 49588"/>
              <a:gd name="adj3" fmla="val -63369"/>
              <a:gd name="adj4" fmla="val 49757"/>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lumMod val="85000"/>
                    <a:lumOff val="15000"/>
                  </a:schemeClr>
                </a:solidFill>
                <a:latin typeface="Arial" charset="0"/>
                <a:ea typeface="Arial" charset="0"/>
                <a:cs typeface="Arial" charset="0"/>
              </a:rPr>
              <a:t>Timebound</a:t>
            </a:r>
            <a:endParaRPr lang="en-US" sz="1800" dirty="0">
              <a:solidFill>
                <a:schemeClr val="tx1">
                  <a:lumMod val="85000"/>
                  <a:lumOff val="15000"/>
                </a:schemeClr>
              </a:solidFill>
              <a:latin typeface="Arial" charset="0"/>
              <a:ea typeface="Arial" charset="0"/>
              <a:cs typeface="Arial" charset="0"/>
            </a:endParaRPr>
          </a:p>
        </p:txBody>
      </p:sp>
      <p:cxnSp>
        <p:nvCxnSpPr>
          <p:cNvPr id="12" name="Straight Connector 11"/>
          <p:cNvCxnSpPr/>
          <p:nvPr/>
        </p:nvCxnSpPr>
        <p:spPr>
          <a:xfrm>
            <a:off x="1085747" y="2111398"/>
            <a:ext cx="150752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49057" y="2091078"/>
            <a:ext cx="8387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94392" y="2091078"/>
            <a:ext cx="25775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137030" y="2493860"/>
            <a:ext cx="735119" cy="71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66246" y="3923018"/>
            <a:ext cx="8287054" cy="461665"/>
          </a:xfrm>
          <a:prstGeom prst="rect">
            <a:avLst/>
          </a:prstGeom>
          <a:ln>
            <a:noFill/>
          </a:ln>
        </p:spPr>
        <p:txBody>
          <a:bodyPr wrap="square">
            <a:spAutoFit/>
          </a:bodyPr>
          <a:lstStyle/>
          <a:p>
            <a:pPr marR="5400"/>
            <a:r>
              <a:rPr lang="en-US" sz="2400" dirty="0">
                <a:solidFill>
                  <a:schemeClr val="tx1">
                    <a:lumMod val="65000"/>
                    <a:lumOff val="35000"/>
                  </a:schemeClr>
                </a:solidFill>
                <a:latin typeface="Arial" charset="0"/>
              </a:rPr>
              <a:t>“We’re going to improve third grade reading levels.”</a:t>
            </a:r>
          </a:p>
        </p:txBody>
      </p:sp>
    </p:spTree>
    <p:extLst>
      <p:ext uri="{BB962C8B-B14F-4D97-AF65-F5344CB8AC3E}">
        <p14:creationId xmlns:p14="http://schemas.microsoft.com/office/powerpoint/2010/main" val="6281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dirty="0">
                <a:solidFill>
                  <a:srgbClr val="FF6600"/>
                </a:solidFill>
                <a:latin typeface="Helvetica"/>
                <a:cs typeface="Helvetica"/>
              </a:rPr>
              <a:t>Defining a Focus &amp; Frame</a:t>
            </a:r>
          </a:p>
        </p:txBody>
      </p:sp>
      <p:sp>
        <p:nvSpPr>
          <p:cNvPr id="6" name="Rectangle 5"/>
          <p:cNvSpPr/>
          <p:nvPr/>
        </p:nvSpPr>
        <p:spPr>
          <a:xfrm>
            <a:off x="399010" y="961009"/>
            <a:ext cx="8214175" cy="369332"/>
          </a:xfrm>
          <a:prstGeom prst="rect">
            <a:avLst/>
          </a:prstGeom>
        </p:spPr>
        <p:txBody>
          <a:bodyPr wrap="square">
            <a:spAutoFit/>
          </a:bodyPr>
          <a:lstStyle/>
          <a:p>
            <a:pPr>
              <a:spcAft>
                <a:spcPts val="1200"/>
              </a:spcAft>
            </a:pPr>
            <a:r>
              <a:rPr lang="en-US" sz="1800" dirty="0">
                <a:solidFill>
                  <a:schemeClr val="tx1">
                    <a:lumMod val="65000"/>
                    <a:lumOff val="35000"/>
                  </a:schemeClr>
                </a:solidFill>
                <a:latin typeface="Arial" charset="0"/>
                <a:ea typeface="Arial" charset="0"/>
                <a:cs typeface="Arial" charset="0"/>
              </a:rPr>
              <a:t>Why it’s useful</a:t>
            </a:r>
            <a:r>
              <a:rPr lang="is-IS" sz="1800" dirty="0">
                <a:solidFill>
                  <a:schemeClr val="tx1">
                    <a:lumMod val="65000"/>
                    <a:lumOff val="35000"/>
                  </a:schemeClr>
                </a:solidFill>
                <a:latin typeface="Arial" charset="0"/>
                <a:ea typeface="Arial" charset="0"/>
                <a:cs typeface="Arial" charset="0"/>
              </a:rPr>
              <a:t>…</a:t>
            </a:r>
            <a:endParaRPr lang="en-US" sz="1800" dirty="0">
              <a:solidFill>
                <a:schemeClr val="tx1">
                  <a:lumMod val="65000"/>
                  <a:lumOff val="35000"/>
                </a:schemeClr>
              </a:solidFill>
              <a:latin typeface="Arial" charset="0"/>
              <a:ea typeface="Arial" charset="0"/>
              <a:cs typeface="Arial" charset="0"/>
            </a:endParaRPr>
          </a:p>
        </p:txBody>
      </p:sp>
      <p:sp>
        <p:nvSpPr>
          <p:cNvPr id="7" name="Rectangle 6"/>
          <p:cNvSpPr/>
          <p:nvPr/>
        </p:nvSpPr>
        <p:spPr>
          <a:xfrm>
            <a:off x="399010" y="1330341"/>
            <a:ext cx="8214175" cy="1631216"/>
          </a:xfrm>
          <a:prstGeom prst="rect">
            <a:avLst/>
          </a:prstGeom>
        </p:spPr>
        <p:txBody>
          <a:bodyPr wrap="square">
            <a:spAutoFit/>
          </a:bodyPr>
          <a:lstStyle/>
          <a:p>
            <a:pPr marL="257175" indent="-257175">
              <a:spcAft>
                <a:spcPts val="600"/>
              </a:spcAft>
              <a:buFont typeface="Arial" charset="0"/>
              <a:buChar char="•"/>
            </a:pPr>
            <a:r>
              <a:rPr lang="en-US" sz="1800" b="1" dirty="0">
                <a:solidFill>
                  <a:schemeClr val="tx1">
                    <a:lumMod val="65000"/>
                    <a:lumOff val="35000"/>
                  </a:schemeClr>
                </a:solidFill>
                <a:latin typeface="Arial" charset="0"/>
                <a:ea typeface="Arial" charset="0"/>
                <a:cs typeface="Arial" charset="0"/>
              </a:rPr>
              <a:t>It helps us move forward </a:t>
            </a:r>
            <a:r>
              <a:rPr lang="en-US" sz="1800" dirty="0">
                <a:solidFill>
                  <a:schemeClr val="tx1">
                    <a:lumMod val="65000"/>
                    <a:lumOff val="35000"/>
                  </a:schemeClr>
                </a:solidFill>
                <a:latin typeface="Arial" charset="0"/>
                <a:ea typeface="Arial" charset="0"/>
                <a:cs typeface="Arial" charset="0"/>
              </a:rPr>
              <a:t>with an agreement that usually works for all. </a:t>
            </a:r>
          </a:p>
          <a:p>
            <a:pPr marL="257175" indent="-257175">
              <a:spcAft>
                <a:spcPts val="600"/>
              </a:spcAft>
              <a:buFont typeface="Arial" charset="0"/>
              <a:buChar char="•"/>
            </a:pPr>
            <a:r>
              <a:rPr lang="en-US" sz="1800" b="1" dirty="0">
                <a:solidFill>
                  <a:schemeClr val="tx1">
                    <a:lumMod val="65000"/>
                    <a:lumOff val="35000"/>
                  </a:schemeClr>
                </a:solidFill>
                <a:latin typeface="Arial" charset="0"/>
                <a:ea typeface="Arial" charset="0"/>
                <a:cs typeface="Arial" charset="0"/>
              </a:rPr>
              <a:t>It helps us avoid unintended impacts </a:t>
            </a:r>
            <a:r>
              <a:rPr lang="en-US" sz="1800" dirty="0">
                <a:solidFill>
                  <a:schemeClr val="tx1">
                    <a:lumMod val="65000"/>
                    <a:lumOff val="35000"/>
                  </a:schemeClr>
                </a:solidFill>
                <a:latin typeface="Arial" charset="0"/>
                <a:ea typeface="Arial" charset="0"/>
                <a:cs typeface="Arial" charset="0"/>
              </a:rPr>
              <a:t>on related goals that just outside the group’s current focus.</a:t>
            </a:r>
          </a:p>
          <a:p>
            <a:pPr marL="257175" indent="-257175">
              <a:spcAft>
                <a:spcPts val="600"/>
              </a:spcAft>
              <a:buFont typeface="Arial" charset="0"/>
              <a:buChar char="•"/>
            </a:pPr>
            <a:r>
              <a:rPr lang="en-US" sz="1800" b="1" dirty="0">
                <a:solidFill>
                  <a:schemeClr val="tx1">
                    <a:lumMod val="65000"/>
                    <a:lumOff val="35000"/>
                  </a:schemeClr>
                </a:solidFill>
                <a:latin typeface="Arial" charset="0"/>
                <a:ea typeface="Arial" charset="0"/>
                <a:cs typeface="Arial" charset="0"/>
              </a:rPr>
              <a:t>It helps us look for opportunistic wins </a:t>
            </a:r>
            <a:r>
              <a:rPr lang="en-US" sz="1800" dirty="0">
                <a:solidFill>
                  <a:schemeClr val="tx1">
                    <a:lumMod val="65000"/>
                    <a:lumOff val="35000"/>
                  </a:schemeClr>
                </a:solidFill>
                <a:latin typeface="Arial" charset="0"/>
                <a:ea typeface="Arial" charset="0"/>
                <a:cs typeface="Arial" charset="0"/>
              </a:rPr>
              <a:t>that will advance interests in both our Focus and our Frame.</a:t>
            </a:r>
          </a:p>
        </p:txBody>
      </p:sp>
    </p:spTree>
    <p:extLst>
      <p:ext uri="{BB962C8B-B14F-4D97-AF65-F5344CB8AC3E}">
        <p14:creationId xmlns:p14="http://schemas.microsoft.com/office/powerpoint/2010/main" val="129850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8085" y="1031715"/>
            <a:ext cx="4572000" cy="369332"/>
          </a:xfrm>
          <a:prstGeom prst="rect">
            <a:avLst/>
          </a:prstGeom>
        </p:spPr>
        <p:txBody>
          <a:bodyPr>
            <a:spAutoFit/>
          </a:bodyPr>
          <a:lstStyle/>
          <a:p>
            <a:r>
              <a:rPr lang="en-US" sz="1800" dirty="0">
                <a:solidFill>
                  <a:schemeClr val="tx1">
                    <a:lumMod val="65000"/>
                    <a:lumOff val="35000"/>
                  </a:schemeClr>
                </a:solidFill>
                <a:latin typeface="Arial" charset="0"/>
              </a:rPr>
              <a:t>Example of a Focus &amp; Frame</a:t>
            </a:r>
          </a:p>
        </p:txBody>
      </p:sp>
      <p:graphicFrame>
        <p:nvGraphicFramePr>
          <p:cNvPr id="4" name="Table 3"/>
          <p:cNvGraphicFramePr>
            <a:graphicFrameLocks noGrp="1"/>
          </p:cNvGraphicFramePr>
          <p:nvPr>
            <p:extLst>
              <p:ext uri="{D42A27DB-BD31-4B8C-83A1-F6EECF244321}">
                <p14:modId xmlns:p14="http://schemas.microsoft.com/office/powerpoint/2010/main" val="919313182"/>
              </p:ext>
            </p:extLst>
          </p:nvPr>
        </p:nvGraphicFramePr>
        <p:xfrm>
          <a:off x="869886" y="1722910"/>
          <a:ext cx="7156514" cy="2044468"/>
        </p:xfrm>
        <a:graphic>
          <a:graphicData uri="http://schemas.openxmlformats.org/drawingml/2006/table">
            <a:tbl>
              <a:tblPr firstRow="1" bandRow="1">
                <a:tableStyleId>{5C22544A-7EE6-4342-B048-85BDC9FD1C3A}</a:tableStyleId>
              </a:tblPr>
              <a:tblGrid>
                <a:gridCol w="3578257">
                  <a:extLst>
                    <a:ext uri="{9D8B030D-6E8A-4147-A177-3AD203B41FA5}">
                      <a16:colId xmlns:a16="http://schemas.microsoft.com/office/drawing/2014/main" val="20000"/>
                    </a:ext>
                  </a:extLst>
                </a:gridCol>
                <a:gridCol w="3578257">
                  <a:extLst>
                    <a:ext uri="{9D8B030D-6E8A-4147-A177-3AD203B41FA5}">
                      <a16:colId xmlns:a16="http://schemas.microsoft.com/office/drawing/2014/main" val="20001"/>
                    </a:ext>
                  </a:extLst>
                </a:gridCol>
              </a:tblGrid>
              <a:tr h="289861">
                <a:tc>
                  <a:txBody>
                    <a:bodyPr/>
                    <a:lstStyle/>
                    <a:p>
                      <a:r>
                        <a:rPr lang="en-US" sz="1800" dirty="0">
                          <a:solidFill>
                            <a:schemeClr val="bg1"/>
                          </a:solidFill>
                          <a:latin typeface="Arial" charset="0"/>
                          <a:ea typeface="Arial" charset="0"/>
                          <a:cs typeface="Arial" charset="0"/>
                        </a:rPr>
                        <a:t>Focus</a:t>
                      </a:r>
                    </a:p>
                  </a:txBody>
                  <a:tcPr marL="68580" marR="68580" marT="34290" marB="34290">
                    <a:lnR w="12700" cap="flat" cmpd="sng" algn="ctr">
                      <a:solidFill>
                        <a:srgbClr val="45A1B4"/>
                      </a:solidFill>
                      <a:prstDash val="solid"/>
                      <a:round/>
                      <a:headEnd type="none" w="med" len="med"/>
                      <a:tailEnd type="none" w="med" len="med"/>
                    </a:lnR>
                    <a:lnB w="12700" cap="flat" cmpd="sng" algn="ctr">
                      <a:solidFill>
                        <a:srgbClr val="45A1B4"/>
                      </a:solidFill>
                      <a:prstDash val="solid"/>
                      <a:round/>
                      <a:headEnd type="none" w="med" len="med"/>
                      <a:tailEnd type="none" w="med" len="med"/>
                    </a:lnB>
                    <a:solidFill>
                      <a:srgbClr val="037F99"/>
                    </a:solidFill>
                  </a:tcPr>
                </a:tc>
                <a:tc>
                  <a:txBody>
                    <a:bodyPr/>
                    <a:lstStyle/>
                    <a:p>
                      <a:r>
                        <a:rPr lang="en-US" sz="1800" dirty="0">
                          <a:solidFill>
                            <a:schemeClr val="bg1"/>
                          </a:solidFill>
                          <a:latin typeface="Arial" charset="0"/>
                          <a:ea typeface="Arial" charset="0"/>
                          <a:cs typeface="Arial" charset="0"/>
                        </a:rPr>
                        <a:t>Frame</a:t>
                      </a:r>
                    </a:p>
                  </a:txBody>
                  <a:tcPr marL="68580" marR="68580" marT="34290" marB="34290">
                    <a:lnL w="12700" cap="flat" cmpd="sng" algn="ctr">
                      <a:solidFill>
                        <a:srgbClr val="45A1B4"/>
                      </a:solidFill>
                      <a:prstDash val="solid"/>
                      <a:round/>
                      <a:headEnd type="none" w="med" len="med"/>
                      <a:tailEnd type="none" w="med" len="med"/>
                    </a:lnL>
                    <a:lnB w="12700" cap="flat" cmpd="sng" algn="ctr">
                      <a:solidFill>
                        <a:srgbClr val="45A1B4"/>
                      </a:solidFill>
                      <a:prstDash val="solid"/>
                      <a:round/>
                      <a:headEnd type="none" w="med" len="med"/>
                      <a:tailEnd type="none" w="med" len="med"/>
                    </a:lnB>
                    <a:solidFill>
                      <a:srgbClr val="037F99"/>
                    </a:solidFill>
                  </a:tcPr>
                </a:tc>
                <a:extLst>
                  <a:ext uri="{0D108BD9-81ED-4DB2-BD59-A6C34878D82A}">
                    <a16:rowId xmlns:a16="http://schemas.microsoft.com/office/drawing/2014/main" val="10000"/>
                  </a:ext>
                </a:extLst>
              </a:tr>
              <a:tr h="1701568">
                <a:tc>
                  <a:txBody>
                    <a:bodyPr/>
                    <a:lstStyle/>
                    <a:p>
                      <a:r>
                        <a:rPr lang="en-US" sz="2400" dirty="0">
                          <a:solidFill>
                            <a:srgbClr val="595959"/>
                          </a:solidFill>
                          <a:latin typeface="Arial" charset="0"/>
                          <a:ea typeface="Arial" charset="0"/>
                          <a:cs typeface="Arial" charset="0"/>
                        </a:rPr>
                        <a:t>Eliminate</a:t>
                      </a:r>
                      <a:r>
                        <a:rPr lang="en-US" sz="2400" baseline="0" dirty="0">
                          <a:solidFill>
                            <a:srgbClr val="595959"/>
                          </a:solidFill>
                          <a:latin typeface="Arial" charset="0"/>
                          <a:ea typeface="Arial" charset="0"/>
                          <a:cs typeface="Arial" charset="0"/>
                        </a:rPr>
                        <a:t> worker exposures to hazardous chemicals in the global electronics supply chain.</a:t>
                      </a:r>
                      <a:endParaRPr lang="en-US" sz="2400" dirty="0">
                        <a:solidFill>
                          <a:srgbClr val="595959"/>
                        </a:solidFill>
                        <a:latin typeface="Arial" charset="0"/>
                        <a:ea typeface="Arial" charset="0"/>
                        <a:cs typeface="Arial" charset="0"/>
                      </a:endParaRPr>
                    </a:p>
                  </a:txBody>
                  <a:tcPr marL="68580" marR="68580" marT="34290" marB="34290">
                    <a:lnR w="12700" cap="flat" cmpd="sng" algn="ctr">
                      <a:solidFill>
                        <a:srgbClr val="45A1B4"/>
                      </a:solidFill>
                      <a:prstDash val="solid"/>
                      <a:round/>
                      <a:headEnd type="none" w="med" len="med"/>
                      <a:tailEnd type="none" w="med" len="med"/>
                    </a:lnR>
                    <a:lnT w="12700" cap="flat" cmpd="sng" algn="ctr">
                      <a:solidFill>
                        <a:srgbClr val="45A1B4"/>
                      </a:solidFill>
                      <a:prstDash val="solid"/>
                      <a:round/>
                      <a:headEnd type="none" w="med" len="med"/>
                      <a:tailEnd type="none" w="med" len="med"/>
                    </a:lnT>
                    <a:lnB w="12700" cap="flat" cmpd="sng" algn="ctr">
                      <a:solidFill>
                        <a:srgbClr val="45A1B4"/>
                      </a:solidFill>
                      <a:prstDash val="solid"/>
                      <a:round/>
                      <a:headEnd type="none" w="med" len="med"/>
                      <a:tailEnd type="none" w="med" len="med"/>
                    </a:lnB>
                    <a:noFill/>
                  </a:tcPr>
                </a:tc>
                <a:tc>
                  <a:txBody>
                    <a:bodyPr/>
                    <a:lstStyle/>
                    <a:p>
                      <a:r>
                        <a:rPr lang="en-US" sz="2400" dirty="0">
                          <a:solidFill>
                            <a:srgbClr val="595959"/>
                          </a:solidFill>
                          <a:latin typeface="Arial" charset="0"/>
                          <a:ea typeface="Arial" charset="0"/>
                          <a:cs typeface="Arial" charset="0"/>
                        </a:rPr>
                        <a:t>Reduc</a:t>
                      </a:r>
                      <a:r>
                        <a:rPr lang="en-US" sz="2400" baseline="0" dirty="0">
                          <a:solidFill>
                            <a:srgbClr val="595959"/>
                          </a:solidFill>
                          <a:latin typeface="Arial" charset="0"/>
                          <a:ea typeface="Arial" charset="0"/>
                          <a:cs typeface="Arial" charset="0"/>
                        </a:rPr>
                        <a:t>e environmental discharges of hazardous chemicals from electronics facilities.</a:t>
                      </a:r>
                      <a:endParaRPr lang="en-US" sz="2400" dirty="0">
                        <a:solidFill>
                          <a:srgbClr val="595959"/>
                        </a:solidFill>
                        <a:latin typeface="Arial" charset="0"/>
                        <a:ea typeface="Arial" charset="0"/>
                        <a:cs typeface="Arial" charset="0"/>
                      </a:endParaRPr>
                    </a:p>
                  </a:txBody>
                  <a:tcPr marL="68580" marR="68580" marT="34290" marB="34290">
                    <a:lnL w="12700" cap="flat" cmpd="sng" algn="ctr">
                      <a:solidFill>
                        <a:srgbClr val="45A1B4"/>
                      </a:solidFill>
                      <a:prstDash val="solid"/>
                      <a:round/>
                      <a:headEnd type="none" w="med" len="med"/>
                      <a:tailEnd type="none" w="med" len="med"/>
                    </a:lnL>
                    <a:lnT w="12700" cap="flat" cmpd="sng" algn="ctr">
                      <a:solidFill>
                        <a:srgbClr val="45A1B4"/>
                      </a:solidFill>
                      <a:prstDash val="solid"/>
                      <a:round/>
                      <a:headEnd type="none" w="med" len="med"/>
                      <a:tailEnd type="none" w="med" len="med"/>
                    </a:lnT>
                    <a:lnB w="12700" cap="flat" cmpd="sng" algn="ctr">
                      <a:solidFill>
                        <a:srgbClr val="45A1B4"/>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dirty="0">
                <a:solidFill>
                  <a:srgbClr val="FF6600"/>
                </a:solidFill>
                <a:latin typeface="Helvetica"/>
                <a:cs typeface="Helvetica"/>
              </a:rPr>
              <a:t>Defining a Focus &amp; Frame</a:t>
            </a:r>
          </a:p>
        </p:txBody>
      </p:sp>
      <p:sp>
        <p:nvSpPr>
          <p:cNvPr id="2" name="Rectangle 1"/>
          <p:cNvSpPr/>
          <p:nvPr/>
        </p:nvSpPr>
        <p:spPr>
          <a:xfrm>
            <a:off x="4438997" y="1596044"/>
            <a:ext cx="3898669" cy="255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75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008" y="0"/>
            <a:ext cx="17709938" cy="5143500"/>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52477" t="59628" r="39997" b="10496"/>
          <a:stretch/>
        </p:blipFill>
        <p:spPr>
          <a:xfrm>
            <a:off x="4314219" y="3128442"/>
            <a:ext cx="1331838" cy="15669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221" y="241068"/>
            <a:ext cx="3946635" cy="4646816"/>
          </a:xfrm>
          <a:prstGeom prst="rect">
            <a:avLst/>
          </a:prstGeom>
        </p:spPr>
      </p:pic>
    </p:spTree>
    <p:extLst>
      <p:ext uri="{BB962C8B-B14F-4D97-AF65-F5344CB8AC3E}">
        <p14:creationId xmlns:p14="http://schemas.microsoft.com/office/powerpoint/2010/main" val="143608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4"/>
                                        </p:tgtEl>
                                      </p:cBhvr>
                                      <p:by x="300000" y="300000"/>
                                    </p:animScale>
                                  </p:childTnLst>
                                </p:cTn>
                              </p:par>
                              <p:par>
                                <p:cTn id="7" presetID="0" presetClass="path" presetSubtype="0" accel="50000" decel="50000" fill="hold" nodeType="withEffect">
                                  <p:stCondLst>
                                    <p:cond delay="0"/>
                                  </p:stCondLst>
                                  <p:childTnLst>
                                    <p:animMotion origin="layout" path="M 0.0026 -0.01728 L 0.0026 -0.25555 " pathEditMode="relative" rAng="0" ptsTypes="AA">
                                      <p:cBhvr>
                                        <p:cTn id="8" dur="2000" fill="hold"/>
                                        <p:tgtEl>
                                          <p:spTgt spid="24"/>
                                        </p:tgtEl>
                                        <p:attrNameLst>
                                          <p:attrName>ppt_x</p:attrName>
                                          <p:attrName>ppt_y</p:attrName>
                                        </p:attrNameLst>
                                      </p:cBhvr>
                                      <p:rCtr x="0" y="-11914"/>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24"/>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dirty="0">
                <a:solidFill>
                  <a:srgbClr val="FF6600"/>
                </a:solidFill>
                <a:latin typeface="Helvetica"/>
                <a:cs typeface="Helvetica"/>
              </a:rPr>
              <a:t>Critical Shifts</a:t>
            </a:r>
          </a:p>
        </p:txBody>
      </p:sp>
      <p:sp>
        <p:nvSpPr>
          <p:cNvPr id="6" name="Rectangle 5"/>
          <p:cNvSpPr/>
          <p:nvPr/>
        </p:nvSpPr>
        <p:spPr>
          <a:xfrm>
            <a:off x="399010" y="961009"/>
            <a:ext cx="8214175" cy="369332"/>
          </a:xfrm>
          <a:prstGeom prst="rect">
            <a:avLst/>
          </a:prstGeom>
        </p:spPr>
        <p:txBody>
          <a:bodyPr wrap="square">
            <a:spAutoFit/>
          </a:bodyPr>
          <a:lstStyle/>
          <a:p>
            <a:pPr>
              <a:spcAft>
                <a:spcPts val="1200"/>
              </a:spcAft>
            </a:pPr>
            <a:r>
              <a:rPr lang="en-US" sz="1800" dirty="0">
                <a:solidFill>
                  <a:schemeClr val="tx1">
                    <a:lumMod val="65000"/>
                    <a:lumOff val="35000"/>
                  </a:schemeClr>
                </a:solidFill>
                <a:latin typeface="Arial" charset="0"/>
                <a:ea typeface="Arial" charset="0"/>
                <a:cs typeface="Arial" charset="0"/>
              </a:rPr>
              <a:t>Why they are useful</a:t>
            </a:r>
            <a:r>
              <a:rPr lang="is-IS" sz="1800" dirty="0">
                <a:solidFill>
                  <a:schemeClr val="tx1">
                    <a:lumMod val="65000"/>
                    <a:lumOff val="35000"/>
                  </a:schemeClr>
                </a:solidFill>
                <a:latin typeface="Arial" charset="0"/>
                <a:ea typeface="Arial" charset="0"/>
                <a:cs typeface="Arial" charset="0"/>
              </a:rPr>
              <a:t>…</a:t>
            </a:r>
            <a:endParaRPr lang="en-US" sz="1800" dirty="0">
              <a:solidFill>
                <a:schemeClr val="tx1">
                  <a:lumMod val="65000"/>
                  <a:lumOff val="35000"/>
                </a:schemeClr>
              </a:solidFill>
              <a:latin typeface="Arial" charset="0"/>
              <a:ea typeface="Arial" charset="0"/>
              <a:cs typeface="Arial" charset="0"/>
            </a:endParaRPr>
          </a:p>
        </p:txBody>
      </p:sp>
      <p:sp>
        <p:nvSpPr>
          <p:cNvPr id="7" name="Rectangle 6"/>
          <p:cNvSpPr/>
          <p:nvPr/>
        </p:nvSpPr>
        <p:spPr>
          <a:xfrm>
            <a:off x="399010" y="1330341"/>
            <a:ext cx="8214175" cy="2893100"/>
          </a:xfrm>
          <a:prstGeom prst="rect">
            <a:avLst/>
          </a:prstGeom>
        </p:spPr>
        <p:txBody>
          <a:bodyPr wrap="square">
            <a:spAutoFit/>
          </a:bodyPr>
          <a:lstStyle/>
          <a:p>
            <a:pPr marL="257175" indent="-257175">
              <a:spcAft>
                <a:spcPts val="600"/>
              </a:spcAft>
              <a:buFont typeface="Arial" charset="0"/>
              <a:buChar char="•"/>
            </a:pPr>
            <a:r>
              <a:rPr lang="en-US" sz="1800" b="1" dirty="0">
                <a:solidFill>
                  <a:schemeClr val="tx1">
                    <a:lumMod val="65000"/>
                    <a:lumOff val="35000"/>
                  </a:schemeClr>
                </a:solidFill>
                <a:latin typeface="Arial" charset="0"/>
                <a:ea typeface="Arial" charset="0"/>
                <a:cs typeface="Arial" charset="0"/>
              </a:rPr>
              <a:t>Force stakeholders to agree on the problem </a:t>
            </a:r>
            <a:r>
              <a:rPr lang="en-US" sz="1800" dirty="0">
                <a:solidFill>
                  <a:schemeClr val="tx1">
                    <a:lumMod val="65000"/>
                    <a:lumOff val="35000"/>
                  </a:schemeClr>
                </a:solidFill>
                <a:latin typeface="Arial" charset="0"/>
                <a:ea typeface="Arial" charset="0"/>
                <a:cs typeface="Arial" charset="0"/>
              </a:rPr>
              <a:t>before jumping to potential solutions.</a:t>
            </a:r>
          </a:p>
          <a:p>
            <a:pPr marL="257175" indent="-257175">
              <a:spcAft>
                <a:spcPts val="600"/>
              </a:spcAft>
              <a:buFont typeface="Arial" charset="0"/>
              <a:buChar char="•"/>
            </a:pPr>
            <a:r>
              <a:rPr lang="en-US" sz="1800" b="1" dirty="0">
                <a:solidFill>
                  <a:schemeClr val="tx1">
                    <a:lumMod val="65000"/>
                    <a:lumOff val="35000"/>
                  </a:schemeClr>
                </a:solidFill>
                <a:latin typeface="Arial" charset="0"/>
                <a:ea typeface="Arial" charset="0"/>
                <a:cs typeface="Arial" charset="0"/>
              </a:rPr>
              <a:t>Provide a strategic way to identify the most critical leverage points</a:t>
            </a:r>
            <a:r>
              <a:rPr lang="en-US" sz="1800" dirty="0">
                <a:solidFill>
                  <a:schemeClr val="tx1">
                    <a:lumMod val="65000"/>
                    <a:lumOff val="35000"/>
                  </a:schemeClr>
                </a:solidFill>
                <a:latin typeface="Arial" charset="0"/>
                <a:ea typeface="Arial" charset="0"/>
                <a:cs typeface="Arial" charset="0"/>
              </a:rPr>
              <a:t> </a:t>
            </a:r>
            <a:br>
              <a:rPr lang="en-US" sz="1800" dirty="0">
                <a:solidFill>
                  <a:schemeClr val="tx1">
                    <a:lumMod val="65000"/>
                    <a:lumOff val="35000"/>
                  </a:schemeClr>
                </a:solidFill>
                <a:latin typeface="Arial" charset="0"/>
                <a:ea typeface="Arial" charset="0"/>
                <a:cs typeface="Arial" charset="0"/>
              </a:rPr>
            </a:br>
            <a:r>
              <a:rPr lang="en-US" sz="1800" dirty="0">
                <a:solidFill>
                  <a:schemeClr val="tx1">
                    <a:lumMod val="65000"/>
                    <a:lumOff val="35000"/>
                  </a:schemeClr>
                </a:solidFill>
                <a:latin typeface="Arial" charset="0"/>
                <a:ea typeface="Arial" charset="0"/>
                <a:cs typeface="Arial" charset="0"/>
              </a:rPr>
              <a:t>to maximize social return on investment.</a:t>
            </a:r>
            <a:r>
              <a:rPr lang="en-US" sz="1800" b="1" dirty="0">
                <a:solidFill>
                  <a:schemeClr val="tx1">
                    <a:lumMod val="65000"/>
                    <a:lumOff val="35000"/>
                  </a:schemeClr>
                </a:solidFill>
                <a:latin typeface="Arial" charset="0"/>
                <a:ea typeface="Arial" charset="0"/>
                <a:cs typeface="Arial" charset="0"/>
              </a:rPr>
              <a:t> </a:t>
            </a:r>
          </a:p>
          <a:p>
            <a:pPr marL="257175" indent="-257175">
              <a:spcAft>
                <a:spcPts val="600"/>
              </a:spcAft>
              <a:buFont typeface="Arial" charset="0"/>
              <a:buChar char="•"/>
            </a:pPr>
            <a:r>
              <a:rPr lang="en-US" sz="1800" b="1" dirty="0">
                <a:solidFill>
                  <a:schemeClr val="tx1">
                    <a:lumMod val="65000"/>
                    <a:lumOff val="35000"/>
                  </a:schemeClr>
                </a:solidFill>
                <a:latin typeface="Arial" charset="0"/>
                <a:ea typeface="Arial" charset="0"/>
                <a:cs typeface="Arial" charset="0"/>
              </a:rPr>
              <a:t>Provide a clear problem-solving space </a:t>
            </a:r>
            <a:r>
              <a:rPr lang="en-US" sz="1800" dirty="0">
                <a:solidFill>
                  <a:schemeClr val="tx1">
                    <a:lumMod val="65000"/>
                    <a:lumOff val="35000"/>
                  </a:schemeClr>
                </a:solidFill>
                <a:latin typeface="Arial" charset="0"/>
                <a:ea typeface="Arial" charset="0"/>
                <a:cs typeface="Arial" charset="0"/>
              </a:rPr>
              <a:t>to focus the development of solutions.</a:t>
            </a:r>
            <a:endParaRPr lang="en-US" sz="1800" b="1" dirty="0">
              <a:solidFill>
                <a:schemeClr val="tx1">
                  <a:lumMod val="65000"/>
                  <a:lumOff val="35000"/>
                </a:schemeClr>
              </a:solidFill>
              <a:latin typeface="Arial" charset="0"/>
              <a:ea typeface="Arial" charset="0"/>
              <a:cs typeface="Arial" charset="0"/>
            </a:endParaRPr>
          </a:p>
          <a:p>
            <a:pPr marL="257175" indent="-257175">
              <a:spcAft>
                <a:spcPts val="600"/>
              </a:spcAft>
              <a:buFont typeface="Arial" charset="0"/>
              <a:buChar char="•"/>
            </a:pPr>
            <a:r>
              <a:rPr lang="en-US" sz="1800" b="1" dirty="0">
                <a:solidFill>
                  <a:schemeClr val="tx1">
                    <a:lumMod val="65000"/>
                    <a:lumOff val="35000"/>
                  </a:schemeClr>
                </a:solidFill>
                <a:latin typeface="Arial" charset="0"/>
                <a:ea typeface="Arial" charset="0"/>
                <a:cs typeface="Arial" charset="0"/>
              </a:rPr>
              <a:t>Help avoid favored solutions </a:t>
            </a:r>
            <a:r>
              <a:rPr lang="en-US" sz="1800" dirty="0">
                <a:solidFill>
                  <a:schemeClr val="tx1">
                    <a:lumMod val="65000"/>
                    <a:lumOff val="35000"/>
                  </a:schemeClr>
                </a:solidFill>
                <a:latin typeface="Arial" charset="0"/>
                <a:ea typeface="Arial" charset="0"/>
                <a:cs typeface="Arial" charset="0"/>
              </a:rPr>
              <a:t>by focusing on the needs first.</a:t>
            </a:r>
          </a:p>
          <a:p>
            <a:pPr marL="257175" indent="-257175">
              <a:spcAft>
                <a:spcPts val="600"/>
              </a:spcAft>
              <a:buFont typeface="Arial" charset="0"/>
              <a:buChar char="•"/>
            </a:pPr>
            <a:r>
              <a:rPr lang="en-US" sz="1800" b="1" dirty="0">
                <a:solidFill>
                  <a:schemeClr val="tx1">
                    <a:lumMod val="65000"/>
                    <a:lumOff val="35000"/>
                  </a:schemeClr>
                </a:solidFill>
                <a:latin typeface="Arial" charset="0"/>
                <a:ea typeface="Arial" charset="0"/>
                <a:cs typeface="Arial" charset="0"/>
              </a:rPr>
              <a:t>Provide a basis to evaluate possible solutions over time</a:t>
            </a:r>
            <a:r>
              <a:rPr lang="en-US" sz="1800" dirty="0">
                <a:solidFill>
                  <a:schemeClr val="tx1">
                    <a:lumMod val="65000"/>
                    <a:lumOff val="35000"/>
                  </a:schemeClr>
                </a:solidFill>
                <a:latin typeface="Arial" charset="0"/>
                <a:ea typeface="Arial" charset="0"/>
                <a:cs typeface="Arial" charset="0"/>
              </a:rPr>
              <a:t>, and avoid solutions that aren’t paying off.</a:t>
            </a:r>
          </a:p>
        </p:txBody>
      </p:sp>
    </p:spTree>
    <p:extLst>
      <p:ext uri="{BB962C8B-B14F-4D97-AF65-F5344CB8AC3E}">
        <p14:creationId xmlns:p14="http://schemas.microsoft.com/office/powerpoint/2010/main" val="18992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10" y="935919"/>
            <a:ext cx="7412039" cy="3914223"/>
          </a:xfrm>
          <a:prstGeom prst="rect">
            <a:avLst/>
          </a:prstGeom>
        </p:spPr>
      </p:pic>
      <p:sp>
        <p:nvSpPr>
          <p:cNvPr id="6"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dirty="0">
                <a:solidFill>
                  <a:srgbClr val="FF6600"/>
                </a:solidFill>
                <a:latin typeface="Helvetica"/>
                <a:cs typeface="Helvetica"/>
              </a:rPr>
              <a:t>Developing Critical Shifts</a:t>
            </a:r>
          </a:p>
        </p:txBody>
      </p:sp>
      <p:sp>
        <p:nvSpPr>
          <p:cNvPr id="4" name="Rectangle 3"/>
          <p:cNvSpPr/>
          <p:nvPr/>
        </p:nvSpPr>
        <p:spPr>
          <a:xfrm>
            <a:off x="3308466" y="1986743"/>
            <a:ext cx="3898669" cy="53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08465" y="2543696"/>
            <a:ext cx="3898669" cy="53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08465" y="3328513"/>
            <a:ext cx="3898669" cy="53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19548" y="3967942"/>
            <a:ext cx="4286597" cy="53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44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010" y="928578"/>
            <a:ext cx="8295540" cy="2923877"/>
          </a:xfrm>
          <a:prstGeom prst="rect">
            <a:avLst/>
          </a:prstGeom>
        </p:spPr>
        <p:txBody>
          <a:bodyPr wrap="square">
            <a:spAutoFit/>
          </a:bodyPr>
          <a:lstStyle/>
          <a:p>
            <a:r>
              <a:rPr lang="en-US" sz="2000" b="1" dirty="0">
                <a:solidFill>
                  <a:schemeClr val="tx1">
                    <a:lumMod val="65000"/>
                    <a:lumOff val="35000"/>
                  </a:schemeClr>
                </a:solidFill>
                <a:latin typeface="Arial" charset="0"/>
                <a:ea typeface="Arial" charset="0"/>
                <a:cs typeface="Arial" charset="0"/>
              </a:rPr>
              <a:t>System Shifts</a:t>
            </a:r>
            <a:endParaRPr lang="en-US" sz="2000" dirty="0">
              <a:solidFill>
                <a:schemeClr val="tx1">
                  <a:lumMod val="65000"/>
                  <a:lumOff val="35000"/>
                </a:schemeClr>
              </a:solidFill>
              <a:latin typeface="Arial" charset="0"/>
              <a:ea typeface="Arial" charset="0"/>
              <a:cs typeface="Arial" charset="0"/>
            </a:endParaRPr>
          </a:p>
          <a:p>
            <a:pPr marL="257175" indent="-257175">
              <a:buFont typeface="Arial" charset="0"/>
              <a:buChar char="•"/>
            </a:pPr>
            <a:r>
              <a:rPr lang="en-US" sz="1800" dirty="0">
                <a:solidFill>
                  <a:schemeClr val="tx1">
                    <a:lumMod val="65000"/>
                    <a:lumOff val="35000"/>
                  </a:schemeClr>
                </a:solidFill>
                <a:latin typeface="Arial" charset="0"/>
                <a:ea typeface="Arial" charset="0"/>
                <a:cs typeface="Arial" charset="0"/>
              </a:rPr>
              <a:t>Arise from expert/system leader interviews. </a:t>
            </a:r>
          </a:p>
          <a:p>
            <a:pPr marL="257175" indent="-257175">
              <a:buFont typeface="Arial" charset="0"/>
              <a:buChar char="•"/>
            </a:pPr>
            <a:r>
              <a:rPr lang="en-US" sz="1800" dirty="0">
                <a:solidFill>
                  <a:schemeClr val="tx1">
                    <a:lumMod val="65000"/>
                    <a:lumOff val="35000"/>
                  </a:schemeClr>
                </a:solidFill>
                <a:latin typeface="Arial" charset="0"/>
                <a:ea typeface="Arial" charset="0"/>
                <a:cs typeface="Arial" charset="0"/>
              </a:rPr>
              <a:t>Are current and future statements about the features of the whole system, like policies, infrastructure, tech, financial, etc. that influence how the system works.</a:t>
            </a:r>
          </a:p>
          <a:p>
            <a:endParaRPr lang="en-US" sz="1800" b="1" dirty="0">
              <a:solidFill>
                <a:schemeClr val="tx1">
                  <a:lumMod val="65000"/>
                  <a:lumOff val="35000"/>
                </a:schemeClr>
              </a:solidFill>
              <a:latin typeface="Arial" charset="0"/>
              <a:ea typeface="Arial" charset="0"/>
              <a:cs typeface="Arial" charset="0"/>
            </a:endParaRPr>
          </a:p>
          <a:p>
            <a:r>
              <a:rPr lang="en-US" sz="2000" b="1" dirty="0">
                <a:solidFill>
                  <a:schemeClr val="tx1">
                    <a:lumMod val="65000"/>
                    <a:lumOff val="35000"/>
                  </a:schemeClr>
                </a:solidFill>
                <a:latin typeface="Arial" charset="0"/>
                <a:ea typeface="Arial" charset="0"/>
                <a:cs typeface="Arial" charset="0"/>
              </a:rPr>
              <a:t>Experience Shifts </a:t>
            </a:r>
            <a:endParaRPr lang="en-US" sz="2000" dirty="0">
              <a:solidFill>
                <a:schemeClr val="tx1">
                  <a:lumMod val="65000"/>
                  <a:lumOff val="35000"/>
                </a:schemeClr>
              </a:solidFill>
              <a:latin typeface="Arial" charset="0"/>
              <a:ea typeface="Arial" charset="0"/>
              <a:cs typeface="Arial" charset="0"/>
            </a:endParaRPr>
          </a:p>
          <a:p>
            <a:pPr marL="257175" indent="-257175">
              <a:buFont typeface="Arial" charset="0"/>
              <a:buChar char="•"/>
            </a:pPr>
            <a:r>
              <a:rPr lang="en-US" sz="1800" dirty="0">
                <a:solidFill>
                  <a:schemeClr val="tx1">
                    <a:lumMod val="65000"/>
                    <a:lumOff val="35000"/>
                  </a:schemeClr>
                </a:solidFill>
                <a:latin typeface="Arial" charset="0"/>
                <a:ea typeface="Arial" charset="0"/>
                <a:cs typeface="Arial" charset="0"/>
              </a:rPr>
              <a:t>Arise from empathy interviews.</a:t>
            </a:r>
          </a:p>
          <a:p>
            <a:pPr marL="257175" indent="-257175">
              <a:buFont typeface="Arial" charset="0"/>
              <a:buChar char="•"/>
            </a:pPr>
            <a:r>
              <a:rPr lang="en-US" sz="1800" dirty="0">
                <a:solidFill>
                  <a:schemeClr val="tx1">
                    <a:lumMod val="65000"/>
                    <a:lumOff val="35000"/>
                  </a:schemeClr>
                </a:solidFill>
                <a:latin typeface="Arial" charset="0"/>
                <a:ea typeface="Arial" charset="0"/>
                <a:cs typeface="Arial" charset="0"/>
              </a:rPr>
              <a:t>Are current and future statements that begin with “I” to identify with the human experience (feelings, motivations, and/or behaviors). </a:t>
            </a:r>
          </a:p>
        </p:txBody>
      </p:sp>
      <p:sp>
        <p:nvSpPr>
          <p:cNvPr id="6"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dirty="0">
                <a:solidFill>
                  <a:srgbClr val="FF6600"/>
                </a:solidFill>
                <a:latin typeface="Helvetica"/>
                <a:cs typeface="Helvetica"/>
              </a:rPr>
              <a:t>Two Types of Critical Shifts</a:t>
            </a:r>
          </a:p>
        </p:txBody>
      </p:sp>
    </p:spTree>
    <p:extLst>
      <p:ext uri="{BB962C8B-B14F-4D97-AF65-F5344CB8AC3E}">
        <p14:creationId xmlns:p14="http://schemas.microsoft.com/office/powerpoint/2010/main" val="31561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46805" y="303612"/>
          <a:ext cx="8223723" cy="4541522"/>
        </p:xfrm>
        <a:graphic>
          <a:graphicData uri="http://schemas.openxmlformats.org/drawingml/2006/table">
            <a:tbl>
              <a:tblPr firstRow="1" firstCol="1" bandRow="1">
                <a:tableStyleId>{5940675A-B579-460E-94D1-54222C63F5DA}</a:tableStyleId>
              </a:tblPr>
              <a:tblGrid>
                <a:gridCol w="1673798">
                  <a:extLst>
                    <a:ext uri="{9D8B030D-6E8A-4147-A177-3AD203B41FA5}">
                      <a16:colId xmlns:a16="http://schemas.microsoft.com/office/drawing/2014/main" val="20000"/>
                    </a:ext>
                  </a:extLst>
                </a:gridCol>
                <a:gridCol w="3394127">
                  <a:extLst>
                    <a:ext uri="{9D8B030D-6E8A-4147-A177-3AD203B41FA5}">
                      <a16:colId xmlns:a16="http://schemas.microsoft.com/office/drawing/2014/main" val="20001"/>
                    </a:ext>
                  </a:extLst>
                </a:gridCol>
                <a:gridCol w="3155798">
                  <a:extLst>
                    <a:ext uri="{9D8B030D-6E8A-4147-A177-3AD203B41FA5}">
                      <a16:colId xmlns:a16="http://schemas.microsoft.com/office/drawing/2014/main" val="20002"/>
                    </a:ext>
                  </a:extLst>
                </a:gridCol>
              </a:tblGrid>
              <a:tr h="391478">
                <a:tc gridSpan="3">
                  <a:txBody>
                    <a:bodyPr/>
                    <a:lstStyle/>
                    <a:p>
                      <a:pPr marL="0" marR="0" lvl="0" indent="0">
                        <a:lnSpc>
                          <a:spcPct val="100000"/>
                        </a:lnSpc>
                        <a:spcBef>
                          <a:spcPts val="600"/>
                        </a:spcBef>
                        <a:spcAft>
                          <a:spcPts val="600"/>
                        </a:spcAft>
                        <a:buFont typeface="+mj-lt"/>
                        <a:buNone/>
                      </a:pPr>
                      <a:r>
                        <a:rPr lang="en-US" sz="1700" b="1" dirty="0">
                          <a:effectLst/>
                        </a:rPr>
                        <a:t>1. Growing the New</a:t>
                      </a:r>
                      <a:endParaRPr lang="en-US" sz="1700" b="1" dirty="0">
                        <a:effectLst/>
                        <a:latin typeface="Calibri" charset="0"/>
                        <a:ea typeface="Calibri" charset="0"/>
                        <a:cs typeface="Times New Roman" charset="0"/>
                      </a:endParaRPr>
                    </a:p>
                  </a:txBody>
                  <a:tcPr marL="128588" marR="128588" marT="64294" marB="64294"/>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83068">
                <a:tc>
                  <a:txBody>
                    <a:bodyPr/>
                    <a:lstStyle/>
                    <a:p>
                      <a:pPr marL="0" marR="0">
                        <a:lnSpc>
                          <a:spcPct val="100000"/>
                        </a:lnSpc>
                        <a:spcBef>
                          <a:spcPts val="300"/>
                        </a:spcBef>
                        <a:spcAft>
                          <a:spcPts val="500"/>
                        </a:spcAft>
                      </a:pPr>
                      <a:r>
                        <a:rPr lang="en-US" sz="1300" b="1" dirty="0">
                          <a:effectLst/>
                        </a:rPr>
                        <a:t>Growing Green,</a:t>
                      </a:r>
                      <a:br>
                        <a:rPr lang="en-US" sz="1300" b="1" dirty="0">
                          <a:effectLst/>
                        </a:rPr>
                      </a:br>
                      <a:r>
                        <a:rPr lang="en-US" sz="1300" b="1" dirty="0">
                          <a:effectLst/>
                        </a:rPr>
                        <a:t>Progressive, and</a:t>
                      </a:r>
                      <a:br>
                        <a:rPr lang="en-US" sz="1300" b="1" dirty="0">
                          <a:effectLst/>
                        </a:rPr>
                      </a:br>
                      <a:r>
                        <a:rPr lang="en-US" sz="1300" b="1" dirty="0">
                          <a:effectLst/>
                        </a:rPr>
                        <a:t>Ethical Banks</a:t>
                      </a:r>
                      <a:endParaRPr lang="en-US" sz="1300" b="1" dirty="0">
                        <a:effectLst/>
                        <a:latin typeface="Calibri" charset="0"/>
                        <a:ea typeface="Calibri" charset="0"/>
                        <a:cs typeface="Times New Roman" charset="0"/>
                      </a:endParaRPr>
                    </a:p>
                  </a:txBody>
                  <a:tcPr marL="128588" marR="128588" marT="64294" marB="64294"/>
                </a:tc>
                <a:tc>
                  <a:txBody>
                    <a:bodyPr/>
                    <a:lstStyle/>
                    <a:p>
                      <a:pPr marL="0" marR="0">
                        <a:lnSpc>
                          <a:spcPct val="100000"/>
                        </a:lnSpc>
                        <a:spcBef>
                          <a:spcPts val="300"/>
                        </a:spcBef>
                        <a:spcAft>
                          <a:spcPts val="500"/>
                        </a:spcAft>
                      </a:pPr>
                      <a:r>
                        <a:rPr lang="en-US" sz="1300" dirty="0">
                          <a:effectLst/>
                        </a:rPr>
                        <a:t>We don’t have many green/progressive/ethical banks and the ones we do have tend to be small and constrained in their ability to grow, even though the demand is there. And they are potential acquisition targets because of increasing M&amp;A pressure and shareholder impatience. </a:t>
                      </a:r>
                      <a:endParaRPr lang="en-US" sz="1300" dirty="0">
                        <a:effectLst/>
                        <a:latin typeface="Calibri" charset="0"/>
                        <a:ea typeface="Calibri" charset="0"/>
                        <a:cs typeface="Times New Roman" charset="0"/>
                      </a:endParaRPr>
                    </a:p>
                  </a:txBody>
                  <a:tcPr marL="128588" marR="128588" marT="64294" marB="64294"/>
                </a:tc>
                <a:tc>
                  <a:txBody>
                    <a:bodyPr/>
                    <a:lstStyle/>
                    <a:p>
                      <a:pPr marL="0" marR="0">
                        <a:lnSpc>
                          <a:spcPct val="100000"/>
                        </a:lnSpc>
                        <a:spcBef>
                          <a:spcPts val="300"/>
                        </a:spcBef>
                        <a:spcAft>
                          <a:spcPts val="500"/>
                        </a:spcAft>
                      </a:pPr>
                      <a:r>
                        <a:rPr lang="en-US" sz="1300">
                          <a:effectLst/>
                        </a:rPr>
                        <a:t>We have a flourishing green/progressive/ethical banking sector with a high share of market, and few barriers to growth. They are attractors and beacons demonstrating innovation and leadership in establishing new markets and financing solutions for climate-positive lending.</a:t>
                      </a:r>
                      <a:endParaRPr lang="en-US" sz="1300">
                        <a:effectLst/>
                        <a:latin typeface="Calibri" charset="0"/>
                        <a:ea typeface="Calibri" charset="0"/>
                        <a:cs typeface="Times New Roman" charset="0"/>
                      </a:endParaRPr>
                    </a:p>
                  </a:txBody>
                  <a:tcPr marL="128588" marR="128588" marT="64294" marB="64294"/>
                </a:tc>
                <a:extLst>
                  <a:ext uri="{0D108BD9-81ED-4DB2-BD59-A6C34878D82A}">
                    <a16:rowId xmlns:a16="http://schemas.microsoft.com/office/drawing/2014/main" val="10001"/>
                  </a:ext>
                </a:extLst>
              </a:tr>
              <a:tr h="1100138">
                <a:tc>
                  <a:txBody>
                    <a:bodyPr/>
                    <a:lstStyle/>
                    <a:p>
                      <a:pPr marL="0" marR="0">
                        <a:lnSpc>
                          <a:spcPct val="100000"/>
                        </a:lnSpc>
                        <a:spcBef>
                          <a:spcPts val="300"/>
                        </a:spcBef>
                        <a:spcAft>
                          <a:spcPts val="500"/>
                        </a:spcAft>
                      </a:pPr>
                      <a:r>
                        <a:rPr lang="en-US" sz="1300" b="1" dirty="0">
                          <a:effectLst/>
                        </a:rPr>
                        <a:t>Growing Greener Public Banks</a:t>
                      </a:r>
                      <a:endParaRPr lang="en-US" sz="1300" b="1" dirty="0">
                        <a:effectLst/>
                        <a:latin typeface="Calibri" charset="0"/>
                        <a:ea typeface="Calibri" charset="0"/>
                        <a:cs typeface="Times New Roman" charset="0"/>
                      </a:endParaRPr>
                    </a:p>
                  </a:txBody>
                  <a:tcPr marL="128588" marR="128588" marT="64294" marB="64294"/>
                </a:tc>
                <a:tc>
                  <a:txBody>
                    <a:bodyPr/>
                    <a:lstStyle/>
                    <a:p>
                      <a:pPr marL="0" marR="0">
                        <a:lnSpc>
                          <a:spcPct val="100000"/>
                        </a:lnSpc>
                        <a:spcBef>
                          <a:spcPts val="300"/>
                        </a:spcBef>
                        <a:spcAft>
                          <a:spcPts val="500"/>
                        </a:spcAft>
                      </a:pPr>
                      <a:r>
                        <a:rPr lang="en-US" sz="1300" dirty="0">
                          <a:effectLst/>
                        </a:rPr>
                        <a:t>We don’t have many public banks and they haven’t necessarily integrated climate into their missions, policies, and programs.</a:t>
                      </a:r>
                      <a:endParaRPr lang="en-US" sz="1300" dirty="0">
                        <a:effectLst/>
                        <a:latin typeface="Calibri" charset="0"/>
                        <a:ea typeface="Calibri" charset="0"/>
                        <a:cs typeface="Times New Roman" charset="0"/>
                      </a:endParaRPr>
                    </a:p>
                  </a:txBody>
                  <a:tcPr marL="128588" marR="128588" marT="64294" marB="64294"/>
                </a:tc>
                <a:tc>
                  <a:txBody>
                    <a:bodyPr/>
                    <a:lstStyle/>
                    <a:p>
                      <a:pPr marL="0" marR="0">
                        <a:lnSpc>
                          <a:spcPct val="100000"/>
                        </a:lnSpc>
                        <a:spcBef>
                          <a:spcPts val="300"/>
                        </a:spcBef>
                        <a:spcAft>
                          <a:spcPts val="500"/>
                        </a:spcAft>
                      </a:pPr>
                      <a:r>
                        <a:rPr lang="en-US" sz="1300" dirty="0">
                          <a:effectLst/>
                        </a:rPr>
                        <a:t>We have a flourishing public banking sector that is leading infrastructure investment in key sectors, and using its public financing and regional bank sector support services to advance climate-positive retail lending.</a:t>
                      </a:r>
                      <a:endParaRPr lang="en-US" sz="1300" dirty="0">
                        <a:effectLst/>
                        <a:latin typeface="Calibri" charset="0"/>
                        <a:ea typeface="Calibri" charset="0"/>
                        <a:cs typeface="Times New Roman" charset="0"/>
                      </a:endParaRPr>
                    </a:p>
                  </a:txBody>
                  <a:tcPr marL="128588" marR="128588" marT="64294" marB="64294"/>
                </a:tc>
                <a:extLst>
                  <a:ext uri="{0D108BD9-81ED-4DB2-BD59-A6C34878D82A}">
                    <a16:rowId xmlns:a16="http://schemas.microsoft.com/office/drawing/2014/main" val="10002"/>
                  </a:ext>
                </a:extLst>
              </a:tr>
              <a:tr h="1100138">
                <a:tc>
                  <a:txBody>
                    <a:bodyPr/>
                    <a:lstStyle/>
                    <a:p>
                      <a:pPr marL="0" marR="0">
                        <a:lnSpc>
                          <a:spcPct val="100000"/>
                        </a:lnSpc>
                        <a:spcBef>
                          <a:spcPts val="300"/>
                        </a:spcBef>
                        <a:spcAft>
                          <a:spcPts val="500"/>
                        </a:spcAft>
                      </a:pPr>
                      <a:r>
                        <a:rPr lang="en-US" sz="1300" b="1" dirty="0">
                          <a:effectLst/>
                        </a:rPr>
                        <a:t>Growing Greener Stakeholder Banks</a:t>
                      </a:r>
                      <a:endParaRPr lang="en-US" sz="1300" b="1" dirty="0">
                        <a:effectLst/>
                        <a:latin typeface="Calibri" charset="0"/>
                        <a:ea typeface="Calibri" charset="0"/>
                        <a:cs typeface="Times New Roman" charset="0"/>
                      </a:endParaRPr>
                    </a:p>
                  </a:txBody>
                  <a:tcPr marL="128588" marR="128588" marT="64294" marB="64294"/>
                </a:tc>
                <a:tc>
                  <a:txBody>
                    <a:bodyPr/>
                    <a:lstStyle/>
                    <a:p>
                      <a:pPr marL="0" marR="0">
                        <a:lnSpc>
                          <a:spcPct val="100000"/>
                        </a:lnSpc>
                        <a:spcBef>
                          <a:spcPts val="300"/>
                        </a:spcBef>
                        <a:spcAft>
                          <a:spcPts val="500"/>
                        </a:spcAft>
                      </a:pPr>
                      <a:r>
                        <a:rPr lang="en-US" sz="1300" dirty="0">
                          <a:effectLst/>
                        </a:rPr>
                        <a:t>We have some stakeholder banks (that include credit unions, mutual, and coops) but even where they exist they haven’t necessarily integrated climate into their missions, policies, and programs.</a:t>
                      </a:r>
                      <a:endParaRPr lang="en-US" sz="1300" dirty="0">
                        <a:effectLst/>
                        <a:latin typeface="Calibri" charset="0"/>
                        <a:ea typeface="Calibri" charset="0"/>
                        <a:cs typeface="Times New Roman" charset="0"/>
                      </a:endParaRPr>
                    </a:p>
                  </a:txBody>
                  <a:tcPr marL="128588" marR="128588" marT="64294" marB="64294"/>
                </a:tc>
                <a:tc>
                  <a:txBody>
                    <a:bodyPr/>
                    <a:lstStyle/>
                    <a:p>
                      <a:pPr marL="0" marR="0">
                        <a:lnSpc>
                          <a:spcPct val="100000"/>
                        </a:lnSpc>
                        <a:spcBef>
                          <a:spcPts val="300"/>
                        </a:spcBef>
                        <a:spcAft>
                          <a:spcPts val="500"/>
                        </a:spcAft>
                      </a:pPr>
                      <a:r>
                        <a:rPr lang="en-US" sz="1300" dirty="0">
                          <a:effectLst/>
                        </a:rPr>
                        <a:t>Do this later</a:t>
                      </a:r>
                      <a:endParaRPr lang="en-US" sz="1300" dirty="0">
                        <a:effectLst/>
                        <a:latin typeface="Calibri" charset="0"/>
                        <a:ea typeface="Calibri" charset="0"/>
                        <a:cs typeface="Times New Roman" charset="0"/>
                      </a:endParaRPr>
                    </a:p>
                  </a:txBody>
                  <a:tcPr marL="128588" marR="128588" marT="64294" marB="64294"/>
                </a:tc>
                <a:extLst>
                  <a:ext uri="{0D108BD9-81ED-4DB2-BD59-A6C34878D82A}">
                    <a16:rowId xmlns:a16="http://schemas.microsoft.com/office/drawing/2014/main" val="10003"/>
                  </a:ext>
                </a:extLst>
              </a:tr>
            </a:tbl>
          </a:graphicData>
        </a:graphic>
      </p:graphicFrame>
      <p:sp>
        <p:nvSpPr>
          <p:cNvPr id="4" name="Rectangle 1"/>
          <p:cNvSpPr>
            <a:spLocks noChangeArrowheads="1"/>
          </p:cNvSpPr>
          <p:nvPr/>
        </p:nvSpPr>
        <p:spPr bwMode="auto">
          <a:xfrm>
            <a:off x="3631036" y="-3295144"/>
            <a:ext cx="25423148" cy="90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28588" tIns="64294" rIns="128588" bIns="64294" numCol="1" anchor="ctr" anchorCtr="0" compatLnSpc="1">
            <a:prstTxWarp prst="textNoShape">
              <a:avLst/>
            </a:prstTxWarp>
            <a:spAutoFit/>
          </a:bodyPr>
          <a:lstStyle/>
          <a:p>
            <a:pPr defTabSz="1285875" eaLnBrk="0" fontAlgn="base" hangingPunct="0">
              <a:spcBef>
                <a:spcPct val="0"/>
              </a:spcBef>
              <a:spcAft>
                <a:spcPct val="0"/>
              </a:spcAft>
            </a:pPr>
            <a:br>
              <a:rPr lang="x-none" altLang="x-none" sz="2531">
                <a:latin typeface="Arial" charset="0"/>
              </a:rPr>
            </a:br>
            <a:endParaRPr lang="x-none" altLang="x-none" sz="2531">
              <a:latin typeface="Arial" charset="0"/>
            </a:endParaRPr>
          </a:p>
        </p:txBody>
      </p:sp>
      <p:sp>
        <p:nvSpPr>
          <p:cNvPr id="9" name="TextBox 8"/>
          <p:cNvSpPr txBox="1"/>
          <p:nvPr/>
        </p:nvSpPr>
        <p:spPr>
          <a:xfrm rot="16200000">
            <a:off x="-980675" y="1083549"/>
            <a:ext cx="2692301" cy="525208"/>
          </a:xfrm>
          <a:prstGeom prst="rect">
            <a:avLst/>
          </a:prstGeom>
          <a:noFill/>
        </p:spPr>
        <p:txBody>
          <a:bodyPr wrap="square" rtlCol="0">
            <a:spAutoFit/>
          </a:bodyPr>
          <a:lstStyle/>
          <a:p>
            <a:r>
              <a:rPr lang="en-US" sz="2813" b="1" dirty="0">
                <a:solidFill>
                  <a:srgbClr val="347D84"/>
                </a:solidFill>
                <a:latin typeface="Arial" charset="0"/>
                <a:ea typeface="Arial" charset="0"/>
                <a:cs typeface="Arial" charset="0"/>
              </a:rPr>
              <a:t>Critical Shifts</a:t>
            </a:r>
          </a:p>
        </p:txBody>
      </p:sp>
      <p:sp>
        <p:nvSpPr>
          <p:cNvPr id="6" name="Pentagon 5"/>
          <p:cNvSpPr/>
          <p:nvPr/>
        </p:nvSpPr>
        <p:spPr>
          <a:xfrm>
            <a:off x="2626636" y="311384"/>
            <a:ext cx="6243892" cy="374904"/>
          </a:xfrm>
          <a:prstGeom prst="homePlate">
            <a:avLst/>
          </a:prstGeom>
          <a:gradFill flip="none" rotWithShape="1">
            <a:gsLst>
              <a:gs pos="0">
                <a:srgbClr val="007F97"/>
              </a:gs>
              <a:gs pos="50000">
                <a:srgbClr val="347D84">
                  <a:alpha val="47000"/>
                </a:srgbClr>
              </a:gs>
              <a:gs pos="9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1"/>
          </a:p>
        </p:txBody>
      </p:sp>
    </p:spTree>
    <p:extLst>
      <p:ext uri="{BB962C8B-B14F-4D97-AF65-F5344CB8AC3E}">
        <p14:creationId xmlns:p14="http://schemas.microsoft.com/office/powerpoint/2010/main" val="71918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3489" y="1258531"/>
            <a:ext cx="8249325" cy="2343490"/>
          </a:xfrm>
        </p:spPr>
        <p:txBody>
          <a:bodyPr lIns="65306" tIns="32653" rIns="65306" bIns="32653">
            <a:spAutoFit/>
          </a:bodyPr>
          <a:lstStyle/>
          <a:p>
            <a:pPr eaLnBrk="1" hangingPunct="1">
              <a:defRPr/>
            </a:pPr>
            <a:r>
              <a:rPr lang="en-AU" sz="6000" b="1" dirty="0">
                <a:solidFill>
                  <a:schemeClr val="bg1">
                    <a:lumMod val="65000"/>
                  </a:schemeClr>
                </a:solidFill>
              </a:rPr>
              <a:t>Shared Intent: </a:t>
            </a:r>
            <a:br>
              <a:rPr lang="en-AU" sz="6000" b="1" dirty="0">
                <a:solidFill>
                  <a:srgbClr val="FF6600"/>
                </a:solidFill>
              </a:rPr>
            </a:br>
            <a:r>
              <a:rPr lang="en-AU" sz="4400" b="1" dirty="0">
                <a:solidFill>
                  <a:srgbClr val="FF6600"/>
                </a:solidFill>
              </a:rPr>
              <a:t>Laying the Foundation </a:t>
            </a:r>
            <a:br>
              <a:rPr lang="en-AU" sz="4400" b="1" dirty="0">
                <a:solidFill>
                  <a:srgbClr val="FF6600"/>
                </a:solidFill>
              </a:rPr>
            </a:br>
            <a:r>
              <a:rPr lang="en-AU" sz="4400" b="1" dirty="0">
                <a:solidFill>
                  <a:srgbClr val="FF6600"/>
                </a:solidFill>
              </a:rPr>
              <a:t>for Powerful Collaboration</a:t>
            </a:r>
            <a:endParaRPr lang="en-US" sz="6000" b="1" dirty="0">
              <a:solidFill>
                <a:schemeClr val="bg1">
                  <a:lumMod val="65000"/>
                </a:schemeClr>
              </a:solidFill>
            </a:endParaRPr>
          </a:p>
        </p:txBody>
      </p:sp>
      <p:sp>
        <p:nvSpPr>
          <p:cNvPr id="49" name="Title 3"/>
          <p:cNvSpPr txBox="1">
            <a:spLocks/>
          </p:cNvSpPr>
          <p:nvPr/>
        </p:nvSpPr>
        <p:spPr bwMode="auto">
          <a:xfrm>
            <a:off x="632940" y="5723777"/>
            <a:ext cx="3711721" cy="276973"/>
          </a:xfrm>
          <a:prstGeom prst="rect">
            <a:avLst/>
          </a:prstGeom>
          <a:noFill/>
          <a:ln>
            <a:noFill/>
          </a:ln>
          <a:extLst/>
        </p:spPr>
        <p:txBody>
          <a:bodyPr wrap="square" lIns="91412" tIns="45707" rIns="91412" bIns="45707" anchor="b">
            <a:spAutoFit/>
          </a:bodyPr>
          <a:lstStyle>
            <a:lvl1pPr algn="r" rtl="0" eaLnBrk="1" fontAlgn="base" hangingPunct="1">
              <a:spcBef>
                <a:spcPct val="0"/>
              </a:spcBef>
              <a:spcAft>
                <a:spcPct val="0"/>
              </a:spcAft>
              <a:defRPr sz="4800" b="1" kern="1200" spc="-140" baseline="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accent1"/>
                </a:solidFill>
                <a:latin typeface="Arial" charset="0"/>
                <a:cs typeface="Arial" charset="0"/>
              </a:defRPr>
            </a:lvl2pPr>
            <a:lvl3pPr algn="l" rtl="0" eaLnBrk="1" fontAlgn="base" hangingPunct="1">
              <a:spcBef>
                <a:spcPct val="0"/>
              </a:spcBef>
              <a:spcAft>
                <a:spcPct val="0"/>
              </a:spcAft>
              <a:defRPr sz="2000" b="1">
                <a:solidFill>
                  <a:schemeClr val="accent1"/>
                </a:solidFill>
                <a:latin typeface="Arial" charset="0"/>
                <a:cs typeface="Arial" charset="0"/>
              </a:defRPr>
            </a:lvl3pPr>
            <a:lvl4pPr algn="l" rtl="0" eaLnBrk="1" fontAlgn="base" hangingPunct="1">
              <a:spcBef>
                <a:spcPct val="0"/>
              </a:spcBef>
              <a:spcAft>
                <a:spcPct val="0"/>
              </a:spcAft>
              <a:defRPr sz="2000" b="1">
                <a:solidFill>
                  <a:schemeClr val="accent1"/>
                </a:solidFill>
                <a:latin typeface="Arial" charset="0"/>
                <a:cs typeface="Arial" charset="0"/>
              </a:defRPr>
            </a:lvl4pPr>
            <a:lvl5pPr algn="l" rtl="0" eaLnBrk="1" fontAlgn="base" hangingPunct="1">
              <a:spcBef>
                <a:spcPct val="0"/>
              </a:spcBef>
              <a:spcAft>
                <a:spcPct val="0"/>
              </a:spcAft>
              <a:defRPr sz="2000" b="1">
                <a:solidFill>
                  <a:schemeClr val="accent1"/>
                </a:solidFill>
                <a:latin typeface="Arial" charset="0"/>
                <a:cs typeface="Arial" charset="0"/>
              </a:defRPr>
            </a:lvl5pPr>
            <a:lvl6pPr marL="457117" algn="l" rtl="0" eaLnBrk="1" fontAlgn="base" hangingPunct="1">
              <a:spcBef>
                <a:spcPct val="0"/>
              </a:spcBef>
              <a:spcAft>
                <a:spcPct val="0"/>
              </a:spcAft>
              <a:defRPr sz="2400" b="1">
                <a:solidFill>
                  <a:srgbClr val="BFBE00"/>
                </a:solidFill>
                <a:latin typeface="Arial" charset="0"/>
                <a:cs typeface="Arial" charset="0"/>
              </a:defRPr>
            </a:lvl6pPr>
            <a:lvl7pPr marL="914235" algn="l" rtl="0" eaLnBrk="1" fontAlgn="base" hangingPunct="1">
              <a:spcBef>
                <a:spcPct val="0"/>
              </a:spcBef>
              <a:spcAft>
                <a:spcPct val="0"/>
              </a:spcAft>
              <a:defRPr sz="2400" b="1">
                <a:solidFill>
                  <a:srgbClr val="BFBE00"/>
                </a:solidFill>
                <a:latin typeface="Arial" charset="0"/>
                <a:cs typeface="Arial" charset="0"/>
              </a:defRPr>
            </a:lvl7pPr>
            <a:lvl8pPr marL="1371353" algn="l" rtl="0" eaLnBrk="1" fontAlgn="base" hangingPunct="1">
              <a:spcBef>
                <a:spcPct val="0"/>
              </a:spcBef>
              <a:spcAft>
                <a:spcPct val="0"/>
              </a:spcAft>
              <a:defRPr sz="2400" b="1">
                <a:solidFill>
                  <a:srgbClr val="BFBE00"/>
                </a:solidFill>
                <a:latin typeface="Arial" charset="0"/>
                <a:cs typeface="Arial" charset="0"/>
              </a:defRPr>
            </a:lvl8pPr>
            <a:lvl9pPr marL="1828470" algn="l" rtl="0" eaLnBrk="1" fontAlgn="base" hangingPunct="1">
              <a:spcBef>
                <a:spcPct val="0"/>
              </a:spcBef>
              <a:spcAft>
                <a:spcPct val="0"/>
              </a:spcAft>
              <a:defRPr sz="2400" b="1">
                <a:solidFill>
                  <a:srgbClr val="BFBE00"/>
                </a:solidFill>
                <a:latin typeface="Arial" charset="0"/>
                <a:cs typeface="Arial" charset="0"/>
              </a:defRPr>
            </a:lvl9pPr>
          </a:lstStyle>
          <a:p>
            <a:pPr algn="l" defTabSz="914290">
              <a:lnSpc>
                <a:spcPct val="150000"/>
              </a:lnSpc>
              <a:defRPr/>
            </a:pPr>
            <a:r>
              <a:rPr lang="en-AU" sz="800" b="0" kern="400" spc="100">
                <a:solidFill>
                  <a:prstClr val="black">
                    <a:lumMod val="75000"/>
                    <a:lumOff val="25000"/>
                  </a:prstClr>
                </a:solidFill>
                <a:latin typeface="Arial" charset="0"/>
                <a:cs typeface="Arial" charset="0"/>
              </a:rPr>
              <a:t>www.cocreativeconsulting.com</a:t>
            </a:r>
            <a:endParaRPr lang="en-AU" sz="800" b="0" kern="400" spc="100" dirty="0">
              <a:solidFill>
                <a:prstClr val="black">
                  <a:lumMod val="75000"/>
                  <a:lumOff val="25000"/>
                </a:prstClr>
              </a:solidFill>
              <a:latin typeface="Arial" charset="0"/>
              <a:cs typeface="Arial" charset="0"/>
            </a:endParaRPr>
          </a:p>
        </p:txBody>
      </p:sp>
    </p:spTree>
    <p:extLst>
      <p:ext uri="{BB962C8B-B14F-4D97-AF65-F5344CB8AC3E}">
        <p14:creationId xmlns:p14="http://schemas.microsoft.com/office/powerpoint/2010/main" val="248243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5026003"/>
              </p:ext>
            </p:extLst>
          </p:nvPr>
        </p:nvGraphicFramePr>
        <p:xfrm>
          <a:off x="646804" y="303611"/>
          <a:ext cx="8223722" cy="4522210"/>
        </p:xfrm>
        <a:graphic>
          <a:graphicData uri="http://schemas.openxmlformats.org/drawingml/2006/table">
            <a:tbl>
              <a:tblPr firstRow="1" firstCol="1" bandRow="1">
                <a:tableStyleId>{5940675A-B579-460E-94D1-54222C63F5DA}</a:tableStyleId>
              </a:tblPr>
              <a:tblGrid>
                <a:gridCol w="1912126">
                  <a:extLst>
                    <a:ext uri="{9D8B030D-6E8A-4147-A177-3AD203B41FA5}">
                      <a16:colId xmlns:a16="http://schemas.microsoft.com/office/drawing/2014/main" val="20000"/>
                    </a:ext>
                  </a:extLst>
                </a:gridCol>
                <a:gridCol w="3155798">
                  <a:extLst>
                    <a:ext uri="{9D8B030D-6E8A-4147-A177-3AD203B41FA5}">
                      <a16:colId xmlns:a16="http://schemas.microsoft.com/office/drawing/2014/main" val="20001"/>
                    </a:ext>
                  </a:extLst>
                </a:gridCol>
                <a:gridCol w="3155798">
                  <a:extLst>
                    <a:ext uri="{9D8B030D-6E8A-4147-A177-3AD203B41FA5}">
                      <a16:colId xmlns:a16="http://schemas.microsoft.com/office/drawing/2014/main" val="20002"/>
                    </a:ext>
                  </a:extLst>
                </a:gridCol>
              </a:tblGrid>
              <a:tr h="391478">
                <a:tc gridSpan="3">
                  <a:txBody>
                    <a:bodyPr/>
                    <a:lstStyle/>
                    <a:p>
                      <a:pPr marL="0" marR="0" lvl="0" indent="0">
                        <a:lnSpc>
                          <a:spcPct val="100000"/>
                        </a:lnSpc>
                        <a:spcBef>
                          <a:spcPts val="0"/>
                        </a:spcBef>
                        <a:spcAft>
                          <a:spcPts val="0"/>
                        </a:spcAft>
                        <a:buFont typeface="+mj-lt"/>
                        <a:buNone/>
                      </a:pPr>
                      <a:r>
                        <a:rPr lang="en-US" sz="1700" b="1" dirty="0">
                          <a:effectLst/>
                        </a:rPr>
                        <a:t>2. Changing the Old</a:t>
                      </a:r>
                      <a:endParaRPr lang="en-US" sz="1700" b="1" dirty="0">
                        <a:effectLst/>
                        <a:latin typeface="Calibri" charset="0"/>
                        <a:ea typeface="Calibri" charset="0"/>
                        <a:cs typeface="Times New Roman" charset="0"/>
                      </a:endParaRPr>
                    </a:p>
                  </a:txBody>
                  <a:tcPr marL="128588" marR="128588" marT="64294" marB="64294"/>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49499">
                <a:tc>
                  <a:txBody>
                    <a:bodyPr/>
                    <a:lstStyle/>
                    <a:p>
                      <a:pPr marL="0" marR="0">
                        <a:lnSpc>
                          <a:spcPct val="100000"/>
                        </a:lnSpc>
                        <a:spcBef>
                          <a:spcPts val="0"/>
                        </a:spcBef>
                        <a:spcAft>
                          <a:spcPts val="0"/>
                        </a:spcAft>
                      </a:pPr>
                      <a:r>
                        <a:rPr lang="en-US" sz="1300" b="1" dirty="0">
                          <a:effectLst/>
                        </a:rPr>
                        <a:t>Reducing Harm</a:t>
                      </a:r>
                      <a:endParaRPr lang="en-US" sz="1300" b="1" dirty="0">
                        <a:effectLst/>
                        <a:latin typeface="Calibri" charset="0"/>
                        <a:ea typeface="Calibri" charset="0"/>
                        <a:cs typeface="Times New Roman" charset="0"/>
                      </a:endParaRPr>
                    </a:p>
                  </a:txBody>
                  <a:tcPr marL="128588" marR="128588" marT="64294" marB="64294"/>
                </a:tc>
                <a:tc>
                  <a:txBody>
                    <a:bodyPr/>
                    <a:lstStyle/>
                    <a:p>
                      <a:pPr marL="0" marR="0">
                        <a:lnSpc>
                          <a:spcPct val="100000"/>
                        </a:lnSpc>
                        <a:spcBef>
                          <a:spcPts val="0"/>
                        </a:spcBef>
                        <a:spcAft>
                          <a:spcPts val="0"/>
                        </a:spcAft>
                      </a:pPr>
                      <a:r>
                        <a:rPr lang="en-US" sz="1300" dirty="0">
                          <a:effectLst/>
                        </a:rPr>
                        <a:t>Big banks are actively investing in projects and businesses that are the major contributors to climate change.</a:t>
                      </a:r>
                      <a:endParaRPr lang="en-US" sz="1300" dirty="0">
                        <a:effectLst/>
                        <a:latin typeface="Calibri" charset="0"/>
                        <a:ea typeface="Calibri" charset="0"/>
                        <a:cs typeface="Times New Roman" charset="0"/>
                      </a:endParaRPr>
                    </a:p>
                  </a:txBody>
                  <a:tcPr marL="128588" marR="128588" marT="64294" marB="64294"/>
                </a:tc>
                <a:tc>
                  <a:txBody>
                    <a:bodyPr/>
                    <a:lstStyle/>
                    <a:p>
                      <a:pPr marL="0" marR="0">
                        <a:lnSpc>
                          <a:spcPct val="100000"/>
                        </a:lnSpc>
                        <a:spcBef>
                          <a:spcPts val="0"/>
                        </a:spcBef>
                        <a:spcAft>
                          <a:spcPts val="0"/>
                        </a:spcAft>
                      </a:pPr>
                      <a:r>
                        <a:rPr lang="en-US" sz="1300" dirty="0">
                          <a:effectLst/>
                        </a:rPr>
                        <a:t>They are not.</a:t>
                      </a:r>
                      <a:endParaRPr lang="en-US" sz="1300" dirty="0">
                        <a:effectLst/>
                        <a:latin typeface="Calibri" charset="0"/>
                        <a:ea typeface="Calibri" charset="0"/>
                        <a:cs typeface="Times New Roman" charset="0"/>
                      </a:endParaRPr>
                    </a:p>
                  </a:txBody>
                  <a:tcPr marL="128588" marR="128588" marT="64294" marB="64294"/>
                </a:tc>
                <a:extLst>
                  <a:ext uri="{0D108BD9-81ED-4DB2-BD59-A6C34878D82A}">
                    <a16:rowId xmlns:a16="http://schemas.microsoft.com/office/drawing/2014/main" val="10001"/>
                  </a:ext>
                </a:extLst>
              </a:tr>
              <a:tr h="905828">
                <a:tc>
                  <a:txBody>
                    <a:bodyPr/>
                    <a:lstStyle/>
                    <a:p>
                      <a:pPr marL="0" marR="0">
                        <a:lnSpc>
                          <a:spcPct val="100000"/>
                        </a:lnSpc>
                        <a:spcBef>
                          <a:spcPts val="0"/>
                        </a:spcBef>
                        <a:spcAft>
                          <a:spcPts val="0"/>
                        </a:spcAft>
                      </a:pPr>
                      <a:r>
                        <a:rPr lang="en-US" sz="1300" b="1" dirty="0">
                          <a:effectLst/>
                        </a:rPr>
                        <a:t>Creating a Race to the Top</a:t>
                      </a:r>
                      <a:endParaRPr lang="en-US" sz="1300" b="1" dirty="0">
                        <a:effectLst/>
                        <a:latin typeface="Calibri" charset="0"/>
                        <a:ea typeface="Calibri" charset="0"/>
                        <a:cs typeface="Times New Roman" charset="0"/>
                      </a:endParaRPr>
                    </a:p>
                  </a:txBody>
                  <a:tcPr marL="128588" marR="128588" marT="64294" marB="64294"/>
                </a:tc>
                <a:tc>
                  <a:txBody>
                    <a:bodyPr/>
                    <a:lstStyle/>
                    <a:p>
                      <a:pPr marL="0" marR="0">
                        <a:lnSpc>
                          <a:spcPct val="100000"/>
                        </a:lnSpc>
                        <a:spcBef>
                          <a:spcPts val="0"/>
                        </a:spcBef>
                        <a:spcAft>
                          <a:spcPts val="0"/>
                        </a:spcAft>
                      </a:pPr>
                      <a:r>
                        <a:rPr lang="en-US" sz="1300" dirty="0">
                          <a:effectLst/>
                        </a:rPr>
                        <a:t>Big banks’ financing of climate solutions is uneven and insufficient to meet the scale of the 2</a:t>
                      </a:r>
                      <a:r>
                        <a:rPr lang="en-US" sz="1300" baseline="30000" dirty="0">
                          <a:effectLst/>
                        </a:rPr>
                        <a:t>o</a:t>
                      </a:r>
                      <a:r>
                        <a:rPr lang="en-US" sz="1300" dirty="0">
                          <a:effectLst/>
                        </a:rPr>
                        <a:t> challenge.</a:t>
                      </a:r>
                      <a:endParaRPr lang="en-US" sz="1300" dirty="0">
                        <a:effectLst/>
                        <a:latin typeface="Calibri" charset="0"/>
                        <a:ea typeface="Calibri" charset="0"/>
                        <a:cs typeface="Times New Roman" charset="0"/>
                      </a:endParaRPr>
                    </a:p>
                  </a:txBody>
                  <a:tcPr marL="128588" marR="128588" marT="64294" marB="64294"/>
                </a:tc>
                <a:tc>
                  <a:txBody>
                    <a:bodyPr/>
                    <a:lstStyle/>
                    <a:p>
                      <a:pPr marL="0" marR="0">
                        <a:lnSpc>
                          <a:spcPct val="100000"/>
                        </a:lnSpc>
                        <a:spcBef>
                          <a:spcPts val="0"/>
                        </a:spcBef>
                        <a:spcAft>
                          <a:spcPts val="0"/>
                        </a:spcAft>
                      </a:pPr>
                      <a:r>
                        <a:rPr lang="en-US" sz="1300" dirty="0">
                          <a:effectLst/>
                        </a:rPr>
                        <a:t>Climate is integrated into every strategic and loan decision made by big banks to a degree that is consistent with the 2</a:t>
                      </a:r>
                      <a:r>
                        <a:rPr lang="en-US" sz="1300" baseline="30000" dirty="0">
                          <a:effectLst/>
                        </a:rPr>
                        <a:t>o</a:t>
                      </a:r>
                      <a:r>
                        <a:rPr lang="en-US" sz="1300" dirty="0">
                          <a:effectLst/>
                        </a:rPr>
                        <a:t> challenge.</a:t>
                      </a:r>
                      <a:endParaRPr lang="en-US" sz="1300" dirty="0">
                        <a:effectLst/>
                        <a:latin typeface="Calibri" charset="0"/>
                        <a:ea typeface="Calibri" charset="0"/>
                        <a:cs typeface="Times New Roman" charset="0"/>
                      </a:endParaRPr>
                    </a:p>
                  </a:txBody>
                  <a:tcPr marL="128588" marR="128588" marT="64294" marB="64294"/>
                </a:tc>
                <a:extLst>
                  <a:ext uri="{0D108BD9-81ED-4DB2-BD59-A6C34878D82A}">
                    <a16:rowId xmlns:a16="http://schemas.microsoft.com/office/drawing/2014/main" val="10002"/>
                  </a:ext>
                </a:extLst>
              </a:tr>
              <a:tr h="391478">
                <a:tc gridSpan="3">
                  <a:txBody>
                    <a:bodyPr/>
                    <a:lstStyle/>
                    <a:p>
                      <a:pPr marL="0" marR="0" lvl="0" indent="0">
                        <a:lnSpc>
                          <a:spcPct val="100000"/>
                        </a:lnSpc>
                        <a:spcBef>
                          <a:spcPts val="0"/>
                        </a:spcBef>
                        <a:spcAft>
                          <a:spcPts val="0"/>
                        </a:spcAft>
                        <a:buFont typeface="+mj-lt"/>
                        <a:buNone/>
                      </a:pPr>
                      <a:r>
                        <a:rPr lang="en-US" sz="1700" b="1" dirty="0">
                          <a:effectLst/>
                        </a:rPr>
                        <a:t>3. Measuring Impact Performance</a:t>
                      </a:r>
                      <a:endParaRPr lang="en-US" sz="1700" b="1" dirty="0">
                        <a:effectLst/>
                        <a:latin typeface="Calibri" charset="0"/>
                        <a:ea typeface="Calibri" charset="0"/>
                        <a:cs typeface="Times New Roman" charset="0"/>
                      </a:endParaRPr>
                    </a:p>
                  </a:txBody>
                  <a:tcPr marL="128588" marR="128588" marT="64294" marB="64294"/>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849499">
                <a:tc>
                  <a:txBody>
                    <a:bodyPr/>
                    <a:lstStyle/>
                    <a:p>
                      <a:pPr marL="0" marR="0">
                        <a:lnSpc>
                          <a:spcPct val="100000"/>
                        </a:lnSpc>
                        <a:spcBef>
                          <a:spcPts val="0"/>
                        </a:spcBef>
                        <a:spcAft>
                          <a:spcPts val="0"/>
                        </a:spcAft>
                      </a:pPr>
                      <a:r>
                        <a:rPr lang="en-US" sz="1300" b="1" dirty="0">
                          <a:effectLst/>
                        </a:rPr>
                        <a:t>Bank Impact Measurement</a:t>
                      </a:r>
                      <a:endParaRPr lang="en-US" sz="1300" b="1" dirty="0">
                        <a:effectLst/>
                        <a:latin typeface="Calibri" charset="0"/>
                        <a:ea typeface="Calibri" charset="0"/>
                        <a:cs typeface="Times New Roman" charset="0"/>
                      </a:endParaRPr>
                    </a:p>
                  </a:txBody>
                  <a:tcPr marL="128588" marR="128588" marT="64294" marB="64294"/>
                </a:tc>
                <a:tc>
                  <a:txBody>
                    <a:bodyPr/>
                    <a:lstStyle/>
                    <a:p>
                      <a:pPr marL="0" marR="0">
                        <a:lnSpc>
                          <a:spcPct val="100000"/>
                        </a:lnSpc>
                        <a:spcBef>
                          <a:spcPts val="0"/>
                        </a:spcBef>
                        <a:spcAft>
                          <a:spcPts val="0"/>
                        </a:spcAft>
                      </a:pPr>
                      <a:r>
                        <a:rPr lang="en-US" sz="1300" dirty="0">
                          <a:effectLst/>
                        </a:rPr>
                        <a:t>Banks don’t understand how they are doing on climate and can’t compare their impact to other banks.</a:t>
                      </a:r>
                      <a:endParaRPr lang="en-US" sz="1300" dirty="0">
                        <a:effectLst/>
                        <a:latin typeface="Calibri" charset="0"/>
                        <a:ea typeface="Calibri" charset="0"/>
                        <a:cs typeface="Times New Roman" charset="0"/>
                      </a:endParaRPr>
                    </a:p>
                  </a:txBody>
                  <a:tcPr marL="128588" marR="128588" marT="64294" marB="64294"/>
                </a:tc>
                <a:tc>
                  <a:txBody>
                    <a:bodyPr/>
                    <a:lstStyle/>
                    <a:p>
                      <a:pPr marL="0" marR="0">
                        <a:lnSpc>
                          <a:spcPct val="100000"/>
                        </a:lnSpc>
                        <a:spcBef>
                          <a:spcPts val="0"/>
                        </a:spcBef>
                        <a:spcAft>
                          <a:spcPts val="0"/>
                        </a:spcAft>
                      </a:pPr>
                      <a:r>
                        <a:rPr lang="en-US" sz="1300" dirty="0">
                          <a:effectLst/>
                        </a:rPr>
                        <a:t>Banks have a reliable and fully implemented standard and practice </a:t>
                      </a:r>
                      <a:r>
                        <a:rPr lang="en-US" sz="1300">
                          <a:effectLst/>
                        </a:rPr>
                        <a:t>around measuring climate </a:t>
                      </a:r>
                      <a:r>
                        <a:rPr lang="en-US" sz="1300" dirty="0">
                          <a:effectLst/>
                        </a:rPr>
                        <a:t>impact.</a:t>
                      </a:r>
                      <a:endParaRPr lang="en-US" sz="1300" dirty="0">
                        <a:effectLst/>
                        <a:latin typeface="Calibri" charset="0"/>
                        <a:ea typeface="Calibri" charset="0"/>
                        <a:cs typeface="Times New Roman" charset="0"/>
                      </a:endParaRPr>
                    </a:p>
                  </a:txBody>
                  <a:tcPr marL="128588" marR="128588" marT="64294" marB="64294"/>
                </a:tc>
                <a:extLst>
                  <a:ext uri="{0D108BD9-81ED-4DB2-BD59-A6C34878D82A}">
                    <a16:rowId xmlns:a16="http://schemas.microsoft.com/office/drawing/2014/main" val="10004"/>
                  </a:ext>
                </a:extLst>
              </a:tr>
              <a:tr h="1100138">
                <a:tc>
                  <a:txBody>
                    <a:bodyPr/>
                    <a:lstStyle/>
                    <a:p>
                      <a:pPr marL="0" marR="0">
                        <a:lnSpc>
                          <a:spcPct val="100000"/>
                        </a:lnSpc>
                        <a:spcBef>
                          <a:spcPts val="0"/>
                        </a:spcBef>
                        <a:spcAft>
                          <a:spcPts val="0"/>
                        </a:spcAft>
                      </a:pPr>
                      <a:r>
                        <a:rPr lang="en-US" sz="1300" b="1" dirty="0">
                          <a:effectLst/>
                        </a:rPr>
                        <a:t>Bank Impact &amp; Risk Assessment &amp; Disclosure</a:t>
                      </a:r>
                      <a:endParaRPr lang="en-US" sz="1300" b="1" dirty="0">
                        <a:effectLst/>
                        <a:latin typeface="Calibri" charset="0"/>
                        <a:ea typeface="Calibri" charset="0"/>
                        <a:cs typeface="Times New Roman" charset="0"/>
                      </a:endParaRPr>
                    </a:p>
                  </a:txBody>
                  <a:tcPr marL="128588" marR="128588" marT="64294" marB="64294"/>
                </a:tc>
                <a:tc>
                  <a:txBody>
                    <a:bodyPr/>
                    <a:lstStyle/>
                    <a:p>
                      <a:pPr marL="0" marR="0">
                        <a:lnSpc>
                          <a:spcPct val="100000"/>
                        </a:lnSpc>
                        <a:spcBef>
                          <a:spcPts val="0"/>
                        </a:spcBef>
                        <a:spcAft>
                          <a:spcPts val="0"/>
                        </a:spcAft>
                      </a:pPr>
                      <a:r>
                        <a:rPr lang="en-US" sz="1300" dirty="0">
                          <a:effectLst/>
                        </a:rPr>
                        <a:t>The climate impact and risk of banks and their clients’ portfolios are not generally disclosed.</a:t>
                      </a:r>
                      <a:endParaRPr lang="en-US" sz="1300" dirty="0">
                        <a:effectLst/>
                        <a:latin typeface="Calibri" charset="0"/>
                        <a:ea typeface="Calibri" charset="0"/>
                        <a:cs typeface="Times New Roman" charset="0"/>
                      </a:endParaRPr>
                    </a:p>
                  </a:txBody>
                  <a:tcPr marL="128588" marR="128588" marT="64294" marB="64294"/>
                </a:tc>
                <a:tc>
                  <a:txBody>
                    <a:bodyPr/>
                    <a:lstStyle/>
                    <a:p>
                      <a:pPr marL="0" marR="0">
                        <a:lnSpc>
                          <a:spcPct val="100000"/>
                        </a:lnSpc>
                        <a:spcBef>
                          <a:spcPts val="0"/>
                        </a:spcBef>
                        <a:spcAft>
                          <a:spcPts val="0"/>
                        </a:spcAft>
                      </a:pPr>
                      <a:r>
                        <a:rPr lang="en-US" sz="1300" dirty="0">
                          <a:effectLst/>
                        </a:rPr>
                        <a:t>Regular and complete climate risk and impact assessment and disclosure is the norm for the banking sector and we’re able to assess the performance of the whole sector.</a:t>
                      </a:r>
                      <a:endParaRPr lang="en-US" sz="1300" dirty="0">
                        <a:effectLst/>
                        <a:latin typeface="Calibri" charset="0"/>
                        <a:ea typeface="Calibri" charset="0"/>
                        <a:cs typeface="Times New Roman" charset="0"/>
                      </a:endParaRPr>
                    </a:p>
                  </a:txBody>
                  <a:tcPr marL="128588" marR="128588" marT="64294" marB="64294"/>
                </a:tc>
                <a:extLst>
                  <a:ext uri="{0D108BD9-81ED-4DB2-BD59-A6C34878D82A}">
                    <a16:rowId xmlns:a16="http://schemas.microsoft.com/office/drawing/2014/main" val="10005"/>
                  </a:ext>
                </a:extLst>
              </a:tr>
            </a:tbl>
          </a:graphicData>
        </a:graphic>
      </p:graphicFrame>
      <p:sp>
        <p:nvSpPr>
          <p:cNvPr id="7" name="TextBox 6"/>
          <p:cNvSpPr txBox="1"/>
          <p:nvPr/>
        </p:nvSpPr>
        <p:spPr>
          <a:xfrm rot="16200000">
            <a:off x="-980675" y="1083549"/>
            <a:ext cx="2692301" cy="525208"/>
          </a:xfrm>
          <a:prstGeom prst="rect">
            <a:avLst/>
          </a:prstGeom>
          <a:noFill/>
        </p:spPr>
        <p:txBody>
          <a:bodyPr wrap="square" rtlCol="0">
            <a:spAutoFit/>
          </a:bodyPr>
          <a:lstStyle/>
          <a:p>
            <a:r>
              <a:rPr lang="en-US" sz="2813" b="1" dirty="0">
                <a:solidFill>
                  <a:srgbClr val="347D84"/>
                </a:solidFill>
                <a:latin typeface="Arial" charset="0"/>
                <a:ea typeface="Arial" charset="0"/>
                <a:cs typeface="Arial" charset="0"/>
              </a:rPr>
              <a:t>Critical Shifts</a:t>
            </a:r>
          </a:p>
        </p:txBody>
      </p:sp>
      <p:sp>
        <p:nvSpPr>
          <p:cNvPr id="4" name="Pentagon 3"/>
          <p:cNvSpPr/>
          <p:nvPr/>
        </p:nvSpPr>
        <p:spPr>
          <a:xfrm>
            <a:off x="2556070" y="311384"/>
            <a:ext cx="6314456" cy="374904"/>
          </a:xfrm>
          <a:prstGeom prst="homePlate">
            <a:avLst/>
          </a:prstGeom>
          <a:gradFill flip="none" rotWithShape="1">
            <a:gsLst>
              <a:gs pos="0">
                <a:srgbClr val="007F97"/>
              </a:gs>
              <a:gs pos="50000">
                <a:srgbClr val="347D84">
                  <a:alpha val="47000"/>
                </a:srgbClr>
              </a:gs>
              <a:gs pos="9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1"/>
          </a:p>
        </p:txBody>
      </p:sp>
      <p:sp>
        <p:nvSpPr>
          <p:cNvPr id="5" name="Pentagon 4"/>
          <p:cNvSpPr/>
          <p:nvPr/>
        </p:nvSpPr>
        <p:spPr>
          <a:xfrm>
            <a:off x="3850258" y="2475499"/>
            <a:ext cx="5020268" cy="374904"/>
          </a:xfrm>
          <a:prstGeom prst="homePlate">
            <a:avLst/>
          </a:prstGeom>
          <a:gradFill flip="none" rotWithShape="1">
            <a:gsLst>
              <a:gs pos="0">
                <a:srgbClr val="007F97"/>
              </a:gs>
              <a:gs pos="50000">
                <a:srgbClr val="347D84">
                  <a:alpha val="47000"/>
                </a:srgbClr>
              </a:gs>
              <a:gs pos="9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1"/>
          </a:p>
        </p:txBody>
      </p:sp>
    </p:spTree>
    <p:extLst>
      <p:ext uri="{BB962C8B-B14F-4D97-AF65-F5344CB8AC3E}">
        <p14:creationId xmlns:p14="http://schemas.microsoft.com/office/powerpoint/2010/main" val="123046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8085" y="1031714"/>
            <a:ext cx="4208070" cy="2539157"/>
          </a:xfrm>
          <a:prstGeom prst="rect">
            <a:avLst/>
          </a:prstGeom>
        </p:spPr>
        <p:txBody>
          <a:bodyPr wrap="square">
            <a:spAutoFit/>
          </a:bodyPr>
          <a:lstStyle/>
          <a:p>
            <a:pPr>
              <a:spcAft>
                <a:spcPts val="600"/>
              </a:spcAft>
            </a:pPr>
            <a:r>
              <a:rPr lang="en-US" sz="1600" i="1" dirty="0">
                <a:solidFill>
                  <a:schemeClr val="tx1">
                    <a:lumMod val="65000"/>
                    <a:lumOff val="35000"/>
                  </a:schemeClr>
                </a:solidFill>
                <a:latin typeface="Arial" charset="0"/>
              </a:rPr>
              <a:t>Free tools and materials on our website:</a:t>
            </a:r>
            <a:endParaRPr lang="en-US" sz="1600" b="1" i="1" dirty="0">
              <a:solidFill>
                <a:schemeClr val="tx1">
                  <a:lumMod val="65000"/>
                  <a:lumOff val="35000"/>
                </a:schemeClr>
              </a:solidFill>
              <a:latin typeface="Arial" charset="0"/>
            </a:endParaRPr>
          </a:p>
          <a:p>
            <a:r>
              <a:rPr lang="en-US" sz="1600" b="1" dirty="0">
                <a:solidFill>
                  <a:srgbClr val="007F97"/>
                </a:solidFill>
                <a:latin typeface="Arial" charset="0"/>
              </a:rPr>
              <a:t>www.cocreativeconsulting.com/tools</a:t>
            </a:r>
          </a:p>
          <a:p>
            <a:endParaRPr lang="en-US" sz="1600" b="1" dirty="0">
              <a:solidFill>
                <a:schemeClr val="tx1">
                  <a:lumMod val="65000"/>
                  <a:lumOff val="35000"/>
                </a:schemeClr>
              </a:solidFill>
              <a:latin typeface="Arial" charset="0"/>
            </a:endParaRPr>
          </a:p>
          <a:p>
            <a:pPr>
              <a:spcAft>
                <a:spcPts val="600"/>
              </a:spcAft>
            </a:pPr>
            <a:r>
              <a:rPr lang="en-US" sz="1600" i="1" dirty="0">
                <a:solidFill>
                  <a:schemeClr val="tx1">
                    <a:lumMod val="65000"/>
                    <a:lumOff val="35000"/>
                  </a:schemeClr>
                </a:solidFill>
                <a:latin typeface="Arial" charset="0"/>
              </a:rPr>
              <a:t>And we’d love to hear from you!</a:t>
            </a:r>
            <a:endParaRPr lang="en-US" sz="1600" b="1" i="1" dirty="0">
              <a:solidFill>
                <a:schemeClr val="tx1">
                  <a:lumMod val="65000"/>
                  <a:lumOff val="35000"/>
                </a:schemeClr>
              </a:solidFill>
              <a:latin typeface="Arial" charset="0"/>
            </a:endParaRPr>
          </a:p>
          <a:p>
            <a:r>
              <a:rPr lang="en-US" sz="1600" b="1" dirty="0" err="1">
                <a:solidFill>
                  <a:srgbClr val="007F97"/>
                </a:solidFill>
                <a:latin typeface="Arial" charset="0"/>
              </a:rPr>
              <a:t>talktous@cocreativeconsulting.com</a:t>
            </a:r>
            <a:endParaRPr lang="en-US" sz="1600" b="1" dirty="0">
              <a:solidFill>
                <a:srgbClr val="007F97"/>
              </a:solidFill>
              <a:latin typeface="Arial" charset="0"/>
            </a:endParaRPr>
          </a:p>
          <a:p>
            <a:endParaRPr lang="en-US" sz="1600" b="1" dirty="0">
              <a:solidFill>
                <a:schemeClr val="tx1">
                  <a:lumMod val="65000"/>
                  <a:lumOff val="35000"/>
                </a:schemeClr>
              </a:solidFill>
              <a:latin typeface="Arial" charset="0"/>
            </a:endParaRPr>
          </a:p>
          <a:p>
            <a:pPr>
              <a:spcAft>
                <a:spcPts val="600"/>
              </a:spcAft>
            </a:pPr>
            <a:r>
              <a:rPr lang="en-US" sz="1600" i="1" dirty="0">
                <a:solidFill>
                  <a:schemeClr val="tx1">
                    <a:lumMod val="65000"/>
                    <a:lumOff val="35000"/>
                  </a:schemeClr>
                </a:solidFill>
                <a:latin typeface="Arial" charset="0"/>
              </a:rPr>
              <a:t>Don’t forget to send us a tweet!</a:t>
            </a:r>
            <a:endParaRPr lang="en-US" sz="1600" b="1" i="1" dirty="0">
              <a:solidFill>
                <a:schemeClr val="tx1">
                  <a:lumMod val="65000"/>
                  <a:lumOff val="35000"/>
                </a:schemeClr>
              </a:solidFill>
              <a:latin typeface="Arial" charset="0"/>
            </a:endParaRPr>
          </a:p>
          <a:p>
            <a:r>
              <a:rPr lang="en-US" sz="1600" b="1" dirty="0">
                <a:solidFill>
                  <a:srgbClr val="007F97"/>
                </a:solidFill>
              </a:rPr>
              <a:t>@WeAreCocreative</a:t>
            </a:r>
          </a:p>
          <a:p>
            <a:endParaRPr lang="en-US" sz="1600" b="1" dirty="0">
              <a:solidFill>
                <a:schemeClr val="tx1">
                  <a:lumMod val="65000"/>
                  <a:lumOff val="35000"/>
                </a:schemeClr>
              </a:solidFill>
              <a:latin typeface="Arial" charset="0"/>
            </a:endParaRPr>
          </a:p>
        </p:txBody>
      </p:sp>
      <p:sp>
        <p:nvSpPr>
          <p:cNvPr id="4" name="Rectangle 3"/>
          <p:cNvSpPr/>
          <p:nvPr/>
        </p:nvSpPr>
        <p:spPr>
          <a:xfrm>
            <a:off x="4576155" y="1031714"/>
            <a:ext cx="3926396" cy="3000821"/>
          </a:xfrm>
          <a:prstGeom prst="rect">
            <a:avLst/>
          </a:prstGeom>
        </p:spPr>
        <p:txBody>
          <a:bodyPr wrap="none">
            <a:spAutoFit/>
          </a:bodyPr>
          <a:lstStyle/>
          <a:p>
            <a:pPr>
              <a:spcAft>
                <a:spcPts val="600"/>
              </a:spcAft>
            </a:pPr>
            <a:r>
              <a:rPr lang="en-US" sz="1600" i="1" dirty="0">
                <a:solidFill>
                  <a:schemeClr val="tx1">
                    <a:lumMod val="65000"/>
                    <a:lumOff val="35000"/>
                  </a:schemeClr>
                </a:solidFill>
                <a:latin typeface="Arial" charset="0"/>
              </a:rPr>
              <a:t>Training courses:</a:t>
            </a:r>
            <a:endParaRPr lang="en-US" sz="1600" dirty="0">
              <a:solidFill>
                <a:schemeClr val="tx1">
                  <a:lumMod val="65000"/>
                  <a:lumOff val="35000"/>
                </a:schemeClr>
              </a:solidFill>
              <a:latin typeface="Arial" charset="0"/>
            </a:endParaRPr>
          </a:p>
          <a:p>
            <a:pPr marL="214313" indent="-214313">
              <a:spcAft>
                <a:spcPts val="1200"/>
              </a:spcAft>
              <a:buFont typeface="Arial" charset="0"/>
              <a:buChar char="•"/>
            </a:pPr>
            <a:r>
              <a:rPr lang="en-US" sz="1600" b="1" dirty="0">
                <a:solidFill>
                  <a:srgbClr val="007F97"/>
                </a:solidFill>
                <a:latin typeface="Arial" charset="0"/>
              </a:rPr>
              <a:t>Collaborative Innovation Essentials </a:t>
            </a:r>
            <a:br>
              <a:rPr lang="en-US" sz="1600" b="1" dirty="0">
                <a:solidFill>
                  <a:schemeClr val="tx1">
                    <a:lumMod val="65000"/>
                    <a:lumOff val="35000"/>
                  </a:schemeClr>
                </a:solidFill>
                <a:latin typeface="Arial" charset="0"/>
              </a:rPr>
            </a:br>
            <a:r>
              <a:rPr lang="en-US" sz="1600" dirty="0">
                <a:solidFill>
                  <a:schemeClr val="tx1">
                    <a:lumMod val="65000"/>
                    <a:lumOff val="35000"/>
                  </a:schemeClr>
                </a:solidFill>
                <a:latin typeface="Arial" charset="0"/>
              </a:rPr>
              <a:t>(DC, Seattle, &amp; Oakland)</a:t>
            </a:r>
          </a:p>
          <a:p>
            <a:pPr marL="214313" indent="-214313">
              <a:spcAft>
                <a:spcPts val="1200"/>
              </a:spcAft>
              <a:buFont typeface="Arial" charset="0"/>
              <a:buChar char="•"/>
            </a:pPr>
            <a:r>
              <a:rPr lang="en-US" sz="1600" b="1" dirty="0">
                <a:solidFill>
                  <a:srgbClr val="007F97"/>
                </a:solidFill>
                <a:latin typeface="Arial" charset="0"/>
              </a:rPr>
              <a:t>Collaborative Leadership Essentials</a:t>
            </a:r>
            <a:br>
              <a:rPr lang="en-US" sz="1600" b="1" dirty="0">
                <a:solidFill>
                  <a:srgbClr val="007F97"/>
                </a:solidFill>
                <a:latin typeface="Arial" charset="0"/>
              </a:rPr>
            </a:br>
            <a:r>
              <a:rPr lang="en-US" sz="1600" dirty="0">
                <a:solidFill>
                  <a:schemeClr val="tx1">
                    <a:lumMod val="65000"/>
                    <a:lumOff val="35000"/>
                  </a:schemeClr>
                </a:solidFill>
                <a:latin typeface="Arial" charset="0"/>
              </a:rPr>
              <a:t>(DC &amp; Oakland)</a:t>
            </a:r>
          </a:p>
          <a:p>
            <a:pPr marL="214313" indent="-214313">
              <a:spcAft>
                <a:spcPts val="1200"/>
              </a:spcAft>
              <a:buFont typeface="Arial" charset="0"/>
              <a:buChar char="•"/>
            </a:pPr>
            <a:r>
              <a:rPr lang="en-US" sz="1600" b="1" dirty="0">
                <a:solidFill>
                  <a:srgbClr val="007F97"/>
                </a:solidFill>
                <a:latin typeface="Arial" charset="0"/>
              </a:rPr>
              <a:t>Leveraging Conflict for Innovation</a:t>
            </a:r>
          </a:p>
          <a:p>
            <a:pPr marL="214313" indent="-214313">
              <a:spcAft>
                <a:spcPts val="1200"/>
              </a:spcAft>
              <a:buFont typeface="Arial" charset="0"/>
              <a:buChar char="•"/>
            </a:pPr>
            <a:r>
              <a:rPr lang="en-US" sz="1600" b="1" dirty="0">
                <a:solidFill>
                  <a:srgbClr val="007F97"/>
                </a:solidFill>
                <a:latin typeface="Arial" charset="0"/>
              </a:rPr>
              <a:t>Design &amp; Systems Thinking for </a:t>
            </a:r>
            <a:br>
              <a:rPr lang="en-US" sz="1600" b="1" dirty="0">
                <a:solidFill>
                  <a:srgbClr val="007F97"/>
                </a:solidFill>
                <a:latin typeface="Arial" charset="0"/>
              </a:rPr>
            </a:br>
            <a:r>
              <a:rPr lang="en-US" sz="1600" b="1" dirty="0">
                <a:solidFill>
                  <a:srgbClr val="007F97"/>
                </a:solidFill>
                <a:latin typeface="Arial" charset="0"/>
              </a:rPr>
              <a:t>Transformational Change</a:t>
            </a:r>
          </a:p>
          <a:p>
            <a:pPr marL="214313" indent="-214313">
              <a:spcAft>
                <a:spcPts val="1200"/>
              </a:spcAft>
              <a:buFont typeface="Arial" charset="0"/>
              <a:buChar char="•"/>
            </a:pPr>
            <a:r>
              <a:rPr lang="en-US" sz="1600" b="1" dirty="0">
                <a:solidFill>
                  <a:srgbClr val="007F97"/>
                </a:solidFill>
                <a:latin typeface="Arial" charset="0"/>
              </a:rPr>
              <a:t>Advanced Collaborative Leadership</a:t>
            </a:r>
          </a:p>
        </p:txBody>
      </p:sp>
      <p:sp>
        <p:nvSpPr>
          <p:cNvPr id="8"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US" sz="1800" b="1" kern="0" dirty="0">
                <a:solidFill>
                  <a:srgbClr val="FF6600"/>
                </a:solidFill>
                <a:latin typeface="Helvetica"/>
                <a:cs typeface="Helvetica"/>
              </a:rPr>
              <a:t>More learning, tools, and resources</a:t>
            </a:r>
            <a:endParaRPr lang="en-AU" sz="1800" b="1" kern="0" dirty="0">
              <a:solidFill>
                <a:srgbClr val="FF6600"/>
              </a:solidFill>
              <a:latin typeface="Helvetica"/>
              <a:cs typeface="Helvetica"/>
            </a:endParaRPr>
          </a:p>
        </p:txBody>
      </p:sp>
      <p:sp>
        <p:nvSpPr>
          <p:cNvPr id="3" name="Rectangle 2">
            <a:extLst>
              <a:ext uri="{FF2B5EF4-FFF2-40B4-BE49-F238E27FC236}">
                <a16:creationId xmlns:a16="http://schemas.microsoft.com/office/drawing/2014/main" id="{5F957D06-0CD6-C944-98CF-A9A7C5D04B38}"/>
              </a:ext>
            </a:extLst>
          </p:cNvPr>
          <p:cNvSpPr/>
          <p:nvPr/>
        </p:nvSpPr>
        <p:spPr>
          <a:xfrm>
            <a:off x="368085" y="2187104"/>
            <a:ext cx="3798917" cy="28263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4384E1-0AA9-804A-92EB-63869106C8B8}"/>
              </a:ext>
            </a:extLst>
          </p:cNvPr>
          <p:cNvSpPr/>
          <p:nvPr/>
        </p:nvSpPr>
        <p:spPr>
          <a:xfrm>
            <a:off x="390697" y="1380076"/>
            <a:ext cx="3798917" cy="28263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385975-8C4F-CC4B-8AEB-5A5BBECEC9FB}"/>
              </a:ext>
            </a:extLst>
          </p:cNvPr>
          <p:cNvSpPr/>
          <p:nvPr/>
        </p:nvSpPr>
        <p:spPr>
          <a:xfrm>
            <a:off x="368084" y="2994270"/>
            <a:ext cx="3798917" cy="28263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49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40327" y="893254"/>
            <a:ext cx="8088283" cy="307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spcAft>
                <a:spcPts val="1800"/>
              </a:spcAft>
            </a:pPr>
            <a:r>
              <a:rPr lang="en-NZ" sz="1800" b="1" dirty="0">
                <a:solidFill>
                  <a:srgbClr val="FF9621"/>
                </a:solidFill>
                <a:latin typeface="Arial" charset="0"/>
                <a:ea typeface="MS Mincho" charset="0"/>
                <a:cs typeface="MS Mincho" charset="0"/>
              </a:rPr>
              <a:t>CoCreative</a:t>
            </a:r>
            <a:r>
              <a:rPr lang="en-NZ" sz="1800" dirty="0">
                <a:solidFill>
                  <a:srgbClr val="000000">
                    <a:lumMod val="50000"/>
                    <a:lumOff val="50000"/>
                  </a:srgbClr>
                </a:solidFill>
                <a:latin typeface="Arial" charset="0"/>
                <a:ea typeface="MS Mincho" charset="0"/>
                <a:cs typeface="MS Mincho" charset="0"/>
              </a:rPr>
              <a:t> helps people who don’t know each other (and often don’t even like each other) solve complex problems and </a:t>
            </a:r>
            <a:r>
              <a:rPr lang="en-NZ" sz="1800" b="1" dirty="0">
                <a:solidFill>
                  <a:srgbClr val="FF9E38"/>
                </a:solidFill>
                <a:latin typeface="Arial" charset="0"/>
                <a:ea typeface="MS Mincho" charset="0"/>
                <a:cs typeface="MS Mincho" charset="0"/>
              </a:rPr>
              <a:t>create better futures together</a:t>
            </a:r>
            <a:r>
              <a:rPr lang="en-NZ" sz="1800" dirty="0">
                <a:solidFill>
                  <a:srgbClr val="000000">
                    <a:lumMod val="50000"/>
                    <a:lumOff val="50000"/>
                  </a:srgbClr>
                </a:solidFill>
                <a:latin typeface="Arial" charset="0"/>
                <a:ea typeface="MS Mincho" charset="0"/>
                <a:cs typeface="MS Mincho" charset="0"/>
              </a:rPr>
              <a:t>.  </a:t>
            </a:r>
          </a:p>
          <a:p>
            <a:pPr>
              <a:lnSpc>
                <a:spcPct val="130000"/>
              </a:lnSpc>
              <a:spcAft>
                <a:spcPts val="1800"/>
              </a:spcAft>
            </a:pPr>
            <a:r>
              <a:rPr lang="en-NZ" sz="1800" dirty="0">
                <a:solidFill>
                  <a:srgbClr val="000000">
                    <a:lumMod val="50000"/>
                    <a:lumOff val="50000"/>
                  </a:srgbClr>
                </a:solidFill>
                <a:latin typeface="Arial" charset="0"/>
                <a:ea typeface="MS Mincho" charset="0"/>
                <a:cs typeface="MS Mincho" charset="0"/>
              </a:rPr>
              <a:t>We work across sectors and industries, in </a:t>
            </a:r>
            <a:r>
              <a:rPr lang="en-NZ" sz="1800" b="1" dirty="0">
                <a:solidFill>
                  <a:srgbClr val="FF9E38"/>
                </a:solidFill>
                <a:latin typeface="Arial" charset="0"/>
                <a:ea typeface="MS Mincho" charset="0"/>
                <a:cs typeface="MS Mincho" charset="0"/>
              </a:rPr>
              <a:t>public policy, development, energy, food, </a:t>
            </a:r>
            <a:r>
              <a:rPr lang="en-NZ" sz="1800" b="1" dirty="0">
                <a:solidFill>
                  <a:srgbClr val="FF9621"/>
                </a:solidFill>
                <a:latin typeface="Arial" charset="0"/>
                <a:ea typeface="MS Mincho" charset="0"/>
                <a:cs typeface="MS Mincho" charset="0"/>
              </a:rPr>
              <a:t>education</a:t>
            </a:r>
            <a:r>
              <a:rPr lang="en-NZ" sz="1800" dirty="0">
                <a:solidFill>
                  <a:srgbClr val="000000">
                    <a:lumMod val="50000"/>
                    <a:lumOff val="50000"/>
                  </a:srgbClr>
                </a:solidFill>
                <a:latin typeface="Arial" charset="0"/>
                <a:ea typeface="MS Mincho" charset="0"/>
                <a:cs typeface="MS Mincho" charset="0"/>
              </a:rPr>
              <a:t>, leveraging deep partnerships to create more thriving and resilient social systems. </a:t>
            </a:r>
          </a:p>
          <a:p>
            <a:pPr>
              <a:lnSpc>
                <a:spcPct val="130000"/>
              </a:lnSpc>
              <a:spcAft>
                <a:spcPts val="600"/>
              </a:spcAft>
            </a:pPr>
            <a:r>
              <a:rPr lang="en-AU" sz="1800" dirty="0">
                <a:solidFill>
                  <a:srgbClr val="000000">
                    <a:lumMod val="50000"/>
                    <a:lumOff val="50000"/>
                  </a:srgbClr>
                </a:solidFill>
                <a:latin typeface="Arial" charset="0"/>
                <a:ea typeface="MS Mincho" charset="0"/>
                <a:cs typeface="MS Mincho" charset="0"/>
              </a:rPr>
              <a:t>We do this by designing and supporting </a:t>
            </a:r>
            <a:r>
              <a:rPr lang="en-AU" sz="1800" b="1" dirty="0">
                <a:solidFill>
                  <a:srgbClr val="FF9621"/>
                </a:solidFill>
                <a:latin typeface="Arial" charset="0"/>
                <a:ea typeface="MS Mincho" charset="0"/>
                <a:cs typeface="MS Mincho" charset="0"/>
              </a:rPr>
              <a:t>collaborative innovation networks</a:t>
            </a:r>
            <a:r>
              <a:rPr lang="en-AU" sz="1800" dirty="0">
                <a:solidFill>
                  <a:srgbClr val="FF9621"/>
                </a:solidFill>
                <a:latin typeface="Arial" charset="0"/>
                <a:ea typeface="MS Mincho" charset="0"/>
                <a:cs typeface="MS Mincho" charset="0"/>
              </a:rPr>
              <a:t> </a:t>
            </a:r>
            <a:r>
              <a:rPr lang="en-AU" sz="1800" dirty="0">
                <a:solidFill>
                  <a:srgbClr val="000000">
                    <a:lumMod val="50000"/>
                    <a:lumOff val="50000"/>
                  </a:srgbClr>
                </a:solidFill>
                <a:latin typeface="Arial" charset="0"/>
                <a:ea typeface="MS Mincho" charset="0"/>
                <a:cs typeface="MS Mincho" charset="0"/>
              </a:rPr>
              <a:t>and </a:t>
            </a:r>
            <a:r>
              <a:rPr lang="en-AU" sz="1800" b="1" dirty="0">
                <a:solidFill>
                  <a:srgbClr val="FF9621"/>
                </a:solidFill>
                <a:latin typeface="Arial" charset="0"/>
                <a:ea typeface="MS Mincho" charset="0"/>
                <a:cs typeface="MS Mincho" charset="0"/>
              </a:rPr>
              <a:t>collaborative strategy </a:t>
            </a:r>
            <a:r>
              <a:rPr lang="en-AU" sz="1800" dirty="0">
                <a:solidFill>
                  <a:srgbClr val="000000">
                    <a:lumMod val="50000"/>
                    <a:lumOff val="50000"/>
                  </a:srgbClr>
                </a:solidFill>
                <a:latin typeface="Arial" charset="0"/>
                <a:ea typeface="MS Mincho" charset="0"/>
                <a:cs typeface="MS Mincho" charset="0"/>
              </a:rPr>
              <a:t>for high-impact social ventures.</a:t>
            </a:r>
          </a:p>
        </p:txBody>
      </p:sp>
      <p:sp>
        <p:nvSpPr>
          <p:cNvPr id="5"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dirty="0">
                <a:solidFill>
                  <a:srgbClr val="FF6600"/>
                </a:solidFill>
                <a:latin typeface="Helvetica"/>
                <a:cs typeface="Helvetica"/>
              </a:rPr>
              <a:t>Who we are</a:t>
            </a:r>
          </a:p>
        </p:txBody>
      </p:sp>
    </p:spTree>
    <p:extLst>
      <p:ext uri="{BB962C8B-B14F-4D97-AF65-F5344CB8AC3E}">
        <p14:creationId xmlns:p14="http://schemas.microsoft.com/office/powerpoint/2010/main" val="1522660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dirty="0">
                <a:solidFill>
                  <a:srgbClr val="FF6600"/>
                </a:solidFill>
                <a:latin typeface="Helvetica"/>
                <a:cs typeface="Helvetica"/>
              </a:rPr>
              <a:t>Agenda</a:t>
            </a:r>
          </a:p>
        </p:txBody>
      </p:sp>
      <p:graphicFrame>
        <p:nvGraphicFramePr>
          <p:cNvPr id="7" name="Table 6">
            <a:extLst>
              <a:ext uri="{FF2B5EF4-FFF2-40B4-BE49-F238E27FC236}">
                <a16:creationId xmlns:a16="http://schemas.microsoft.com/office/drawing/2014/main" id="{B084A41B-8990-F94B-8DAC-CAEF1C9FBEC1}"/>
              </a:ext>
            </a:extLst>
          </p:cNvPr>
          <p:cNvGraphicFramePr>
            <a:graphicFrameLocks noGrp="1"/>
          </p:cNvGraphicFramePr>
          <p:nvPr>
            <p:extLst>
              <p:ext uri="{D42A27DB-BD31-4B8C-83A1-F6EECF244321}">
                <p14:modId xmlns:p14="http://schemas.microsoft.com/office/powerpoint/2010/main" val="1406430175"/>
              </p:ext>
            </p:extLst>
          </p:nvPr>
        </p:nvGraphicFramePr>
        <p:xfrm>
          <a:off x="399010" y="834390"/>
          <a:ext cx="8414530" cy="3586142"/>
        </p:xfrm>
        <a:graphic>
          <a:graphicData uri="http://schemas.openxmlformats.org/drawingml/2006/table">
            <a:tbl>
              <a:tblPr firstRow="1" firstCol="1" bandRow="1" bandCol="1"/>
              <a:tblGrid>
                <a:gridCol w="724218">
                  <a:extLst>
                    <a:ext uri="{9D8B030D-6E8A-4147-A177-3AD203B41FA5}">
                      <a16:colId xmlns:a16="http://schemas.microsoft.com/office/drawing/2014/main" val="2126015528"/>
                    </a:ext>
                  </a:extLst>
                </a:gridCol>
                <a:gridCol w="7690312">
                  <a:extLst>
                    <a:ext uri="{9D8B030D-6E8A-4147-A177-3AD203B41FA5}">
                      <a16:colId xmlns:a16="http://schemas.microsoft.com/office/drawing/2014/main" val="3076971692"/>
                    </a:ext>
                  </a:extLst>
                </a:gridCol>
              </a:tblGrid>
              <a:tr h="287682">
                <a:tc gridSpan="2">
                  <a:txBody>
                    <a:bodyPr/>
                    <a:lstStyle/>
                    <a:p>
                      <a:pPr marL="0" marR="0" algn="l">
                        <a:lnSpc>
                          <a:spcPts val="1300"/>
                        </a:lnSpc>
                        <a:spcBef>
                          <a:spcPts val="300"/>
                        </a:spcBef>
                        <a:spcAft>
                          <a:spcPts val="500"/>
                        </a:spcAft>
                      </a:pPr>
                      <a:r>
                        <a:rPr lang="en-US" sz="1400" b="1" dirty="0">
                          <a:solidFill>
                            <a:srgbClr val="FFFFFF"/>
                          </a:solidFill>
                          <a:effectLst/>
                          <a:latin typeface="Arial" panose="020B0604020202020204" pitchFamily="34" charset="0"/>
                          <a:ea typeface="Times New Roman" panose="02020603050405020304" pitchFamily="18" charset="0"/>
                        </a:rPr>
                        <a:t>WEDNESDAY</a:t>
                      </a:r>
                      <a:endParaRPr lang="en-US" sz="1100" dirty="0">
                        <a:solidFill>
                          <a:srgbClr val="5F5F5F"/>
                        </a:solidFill>
                        <a:effectLst/>
                        <a:latin typeface="Arial" panose="020B0604020202020204" pitchFamily="34" charset="0"/>
                        <a:ea typeface="Times New Roman" panose="02020603050405020304" pitchFamily="18" charset="0"/>
                      </a:endParaRPr>
                    </a:p>
                  </a:txBody>
                  <a:tcPr>
                    <a:lnL>
                      <a:noFill/>
                    </a:lnL>
                    <a:lnR w="1270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7F97"/>
                    </a:solidFill>
                  </a:tcPr>
                </a:tc>
                <a:tc hMerge="1">
                  <a:txBody>
                    <a:bodyPr/>
                    <a:lstStyle/>
                    <a:p>
                      <a:pPr marL="0" marR="0" algn="l">
                        <a:lnSpc>
                          <a:spcPts val="1300"/>
                        </a:lnSpc>
                        <a:spcBef>
                          <a:spcPts val="300"/>
                        </a:spcBef>
                        <a:spcAft>
                          <a:spcPts val="500"/>
                        </a:spcAft>
                      </a:pPr>
                      <a:endParaRPr lang="en-US" sz="1100" dirty="0">
                        <a:solidFill>
                          <a:srgbClr val="5F5F5F"/>
                        </a:solidFill>
                        <a:effectLst/>
                        <a:latin typeface="Arial" panose="020B0604020202020204" pitchFamily="34" charset="0"/>
                        <a:ea typeface="Times New Roman" panose="02020603050405020304" pitchFamily="18" charset="0"/>
                      </a:endParaRPr>
                    </a:p>
                  </a:txBody>
                  <a:tcPr>
                    <a:lnL>
                      <a:noFill/>
                    </a:lnL>
                    <a:lnR w="1270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7F97"/>
                    </a:solidFill>
                  </a:tcPr>
                </a:tc>
                <a:extLst>
                  <a:ext uri="{0D108BD9-81ED-4DB2-BD59-A6C34878D82A}">
                    <a16:rowId xmlns:a16="http://schemas.microsoft.com/office/drawing/2014/main" val="1674352646"/>
                  </a:ext>
                </a:extLst>
              </a:tr>
              <a:tr h="287682">
                <a:tc>
                  <a:txBody>
                    <a:bodyPr/>
                    <a:lstStyle/>
                    <a:p>
                      <a:pPr marL="0" marR="0" algn="r">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8:15 </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0" marR="0" algn="l">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LIGHT BREAKFAST </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2724497694"/>
                  </a:ext>
                </a:extLst>
              </a:tr>
              <a:tr h="287682">
                <a:tc>
                  <a:txBody>
                    <a:bodyPr/>
                    <a:lstStyle/>
                    <a:p>
                      <a:pPr marL="0" marR="0" algn="r">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8:45</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Welcome, Introductions, Intended Outcomes</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47970818"/>
                  </a:ext>
                </a:extLst>
              </a:tr>
              <a:tr h="287682">
                <a:tc>
                  <a:txBody>
                    <a:bodyPr/>
                    <a:lstStyle/>
                    <a:p>
                      <a:pPr marL="0" marR="0" algn="r">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10:00 </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0"/>
                        </a:spcBef>
                        <a:spcAft>
                          <a:spcPts val="0"/>
                        </a:spcAft>
                      </a:pPr>
                      <a:r>
                        <a:rPr lang="en-US" sz="1400" b="1" dirty="0">
                          <a:solidFill>
                            <a:srgbClr val="595959"/>
                          </a:solidFill>
                          <a:effectLst/>
                          <a:latin typeface="Arial" panose="020B0604020202020204" pitchFamily="34" charset="0"/>
                          <a:ea typeface="Times New Roman" panose="02020603050405020304" pitchFamily="18" charset="0"/>
                        </a:rPr>
                        <a:t>Network Roles</a:t>
                      </a:r>
                      <a:endParaRPr lang="en-US" sz="1400" dirty="0">
                        <a:solidFill>
                          <a:srgbClr val="5F5F5F"/>
                        </a:solidFill>
                        <a:effectLst/>
                        <a:latin typeface="Arial" panose="020B0604020202020204" pitchFamily="34" charset="0"/>
                        <a:ea typeface="Times New Roman" panose="02020603050405020304" pitchFamily="18" charset="0"/>
                      </a:endParaRP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22032161"/>
                  </a:ext>
                </a:extLst>
              </a:tr>
              <a:tr h="287682">
                <a:tc>
                  <a:txBody>
                    <a:bodyPr/>
                    <a:lstStyle/>
                    <a:p>
                      <a:pPr marL="210185" marR="0" indent="-210185" algn="r">
                        <a:lnSpc>
                          <a:spcPts val="1300"/>
                        </a:lnSpc>
                        <a:spcBef>
                          <a:spcPts val="0"/>
                        </a:spcBef>
                        <a:spcAft>
                          <a:spcPts val="0"/>
                        </a:spcAft>
                        <a:tabLst>
                          <a:tab pos="210185" algn="l"/>
                          <a:tab pos="457200" algn="l"/>
                        </a:tabLst>
                      </a:pPr>
                      <a:r>
                        <a:rPr lang="en-US" sz="1400" dirty="0">
                          <a:solidFill>
                            <a:srgbClr val="595959"/>
                          </a:solidFill>
                          <a:effectLst/>
                          <a:latin typeface="Arial" panose="020B0604020202020204" pitchFamily="34" charset="0"/>
                          <a:ea typeface="Times New Roman" panose="02020603050405020304" pitchFamily="18" charset="0"/>
                        </a:rPr>
                        <a:t>10:15 </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210185" marR="0" indent="-210185" algn="l">
                        <a:lnSpc>
                          <a:spcPts val="1300"/>
                        </a:lnSpc>
                        <a:spcBef>
                          <a:spcPts val="0"/>
                        </a:spcBef>
                        <a:spcAft>
                          <a:spcPts val="0"/>
                        </a:spcAft>
                        <a:tabLst>
                          <a:tab pos="210185" algn="l"/>
                          <a:tab pos="457200" algn="l"/>
                        </a:tabLst>
                      </a:pPr>
                      <a:r>
                        <a:rPr lang="en-US" sz="1400" dirty="0">
                          <a:solidFill>
                            <a:srgbClr val="595959"/>
                          </a:solidFill>
                          <a:effectLst/>
                          <a:latin typeface="Arial" panose="020B0604020202020204" pitchFamily="34" charset="0"/>
                          <a:ea typeface="Times New Roman" panose="02020603050405020304" pitchFamily="18" charset="0"/>
                        </a:rPr>
                        <a:t>BREAK (15m) </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91723852"/>
                  </a:ext>
                </a:extLst>
              </a:tr>
              <a:tr h="287682">
                <a:tc>
                  <a:txBody>
                    <a:bodyPr/>
                    <a:lstStyle/>
                    <a:p>
                      <a:pPr marL="0" marR="0" algn="r">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10:30 </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0"/>
                        </a:spcBef>
                        <a:spcAft>
                          <a:spcPts val="0"/>
                        </a:spcAft>
                      </a:pPr>
                      <a:r>
                        <a:rPr lang="en-US" sz="1400" b="1" dirty="0">
                          <a:solidFill>
                            <a:srgbClr val="5F5F5F"/>
                          </a:solidFill>
                          <a:effectLst/>
                          <a:latin typeface="Arial" panose="020B0604020202020204" pitchFamily="34" charset="0"/>
                          <a:ea typeface="Times New Roman" panose="02020603050405020304" pitchFamily="18" charset="0"/>
                        </a:rPr>
                        <a:t>Aligning </a:t>
                      </a:r>
                      <a:r>
                        <a:rPr lang="en-US" sz="1400" dirty="0">
                          <a:solidFill>
                            <a:srgbClr val="5F5F5F"/>
                          </a:solidFill>
                          <a:effectLst/>
                          <a:latin typeface="Arial" panose="020B0604020202020204" pitchFamily="34" charset="0"/>
                          <a:ea typeface="Times New Roman" panose="02020603050405020304" pitchFamily="18" charset="0"/>
                        </a:rPr>
                        <a:t>Shared Intent (lecture, application, integration)</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680362090"/>
                  </a:ext>
                </a:extLst>
              </a:tr>
              <a:tr h="287682">
                <a:tc>
                  <a:txBody>
                    <a:bodyPr/>
                    <a:lstStyle/>
                    <a:p>
                      <a:pPr marL="0" marR="0" algn="r">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12:00</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0" marR="0" algn="l">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LUNCH (45m)</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2963926981"/>
                  </a:ext>
                </a:extLst>
              </a:tr>
              <a:tr h="409386">
                <a:tc>
                  <a:txBody>
                    <a:bodyPr/>
                    <a:lstStyle/>
                    <a:p>
                      <a:pPr marL="0" marR="0" algn="r">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12:45 </a:t>
                      </a:r>
                    </a:p>
                  </a:txBody>
                  <a:tcP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0"/>
                        </a:spcBef>
                        <a:spcAft>
                          <a:spcPts val="0"/>
                        </a:spcAft>
                      </a:pPr>
                      <a:r>
                        <a:rPr lang="en-US" sz="1400" b="1" dirty="0">
                          <a:solidFill>
                            <a:srgbClr val="5F5F5F"/>
                          </a:solidFill>
                          <a:effectLst/>
                          <a:latin typeface="Arial" panose="020B0604020202020204" pitchFamily="34" charset="0"/>
                          <a:ea typeface="Times New Roman" panose="02020603050405020304" pitchFamily="18" charset="0"/>
                        </a:rPr>
                        <a:t>Connecting</a:t>
                      </a:r>
                      <a:r>
                        <a:rPr lang="en-US" sz="1400" dirty="0">
                          <a:solidFill>
                            <a:srgbClr val="5F5F5F"/>
                          </a:solidFill>
                          <a:effectLst/>
                          <a:latin typeface="Arial" panose="020B0604020202020204" pitchFamily="34" charset="0"/>
                          <a:ea typeface="Times New Roman" panose="02020603050405020304" pitchFamily="18" charset="0"/>
                        </a:rPr>
                        <a:t> the Change System: (lecture, application, integration)</a:t>
                      </a:r>
                    </a:p>
                    <a:p>
                      <a:pPr marL="0" marR="0" algn="l">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Identifying the right stakeholders, Stakeholder Interviews, developing interview insights</a:t>
                      </a:r>
                    </a:p>
                  </a:txBody>
                  <a:tcP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40584586"/>
                  </a:ext>
                </a:extLst>
              </a:tr>
              <a:tr h="287682">
                <a:tc>
                  <a:txBody>
                    <a:bodyPr/>
                    <a:lstStyle/>
                    <a:p>
                      <a:pPr marL="0" marR="0" algn="r">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2:00 </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0" marR="0" algn="l">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BREAK (15m)</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2791667246"/>
                  </a:ext>
                </a:extLst>
              </a:tr>
              <a:tr h="287682">
                <a:tc>
                  <a:txBody>
                    <a:bodyPr/>
                    <a:lstStyle/>
                    <a:p>
                      <a:pPr marL="0" marR="0" algn="r">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2:15 </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0"/>
                        </a:spcBef>
                        <a:spcAft>
                          <a:spcPts val="0"/>
                        </a:spcAft>
                      </a:pPr>
                      <a:r>
                        <a:rPr lang="en-US" sz="1400" b="1" dirty="0">
                          <a:solidFill>
                            <a:srgbClr val="5F5F5F"/>
                          </a:solidFill>
                          <a:effectLst/>
                          <a:latin typeface="Arial" panose="020B0604020202020204" pitchFamily="34" charset="0"/>
                          <a:ea typeface="Times New Roman" panose="02020603050405020304" pitchFamily="18" charset="0"/>
                        </a:rPr>
                        <a:t>Connecting</a:t>
                      </a:r>
                      <a:r>
                        <a:rPr lang="en-US" sz="1400" dirty="0">
                          <a:solidFill>
                            <a:srgbClr val="5F5F5F"/>
                          </a:solidFill>
                          <a:effectLst/>
                          <a:latin typeface="Arial" panose="020B0604020202020204" pitchFamily="34" charset="0"/>
                          <a:ea typeface="Times New Roman" panose="02020603050405020304" pitchFamily="18" charset="0"/>
                        </a:rPr>
                        <a:t> the Change System: Continued</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38795358"/>
                  </a:ext>
                </a:extLst>
              </a:tr>
              <a:tr h="287682">
                <a:tc>
                  <a:txBody>
                    <a:bodyPr/>
                    <a:lstStyle/>
                    <a:p>
                      <a:pPr marL="0" marR="0" algn="r">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4:25 </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Reflection and Close</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30751297"/>
                  </a:ext>
                </a:extLst>
              </a:tr>
              <a:tr h="287682">
                <a:tc>
                  <a:txBody>
                    <a:bodyPr/>
                    <a:lstStyle/>
                    <a:p>
                      <a:pPr marL="0" marR="0" algn="r">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5:00 </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0" marR="0" algn="l">
                        <a:lnSpc>
                          <a:spcPts val="1300"/>
                        </a:lnSpc>
                        <a:spcBef>
                          <a:spcPts val="0"/>
                        </a:spcBef>
                        <a:spcAft>
                          <a:spcPts val="0"/>
                        </a:spcAft>
                      </a:pPr>
                      <a:r>
                        <a:rPr lang="en-US" sz="1400" dirty="0">
                          <a:solidFill>
                            <a:srgbClr val="5F5F5F"/>
                          </a:solidFill>
                          <a:effectLst/>
                          <a:latin typeface="Arial" panose="020B0604020202020204" pitchFamily="34" charset="0"/>
                          <a:ea typeface="Times New Roman" panose="02020603050405020304" pitchFamily="18" charset="0"/>
                        </a:rPr>
                        <a:t>Adjourn</a:t>
                      </a:r>
                    </a:p>
                  </a:txBody>
                  <a:tcPr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143149123"/>
                  </a:ext>
                </a:extLst>
              </a:tr>
            </a:tbl>
          </a:graphicData>
        </a:graphic>
      </p:graphicFrame>
    </p:spTree>
    <p:extLst>
      <p:ext uri="{BB962C8B-B14F-4D97-AF65-F5344CB8AC3E}">
        <p14:creationId xmlns:p14="http://schemas.microsoft.com/office/powerpoint/2010/main" val="352198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dirty="0">
                <a:solidFill>
                  <a:srgbClr val="FF6600"/>
                </a:solidFill>
                <a:latin typeface="Helvetica"/>
                <a:cs typeface="Helvetica"/>
              </a:rPr>
              <a:t>Agenda</a:t>
            </a:r>
          </a:p>
        </p:txBody>
      </p:sp>
      <p:graphicFrame>
        <p:nvGraphicFramePr>
          <p:cNvPr id="3" name="Table 2">
            <a:extLst>
              <a:ext uri="{FF2B5EF4-FFF2-40B4-BE49-F238E27FC236}">
                <a16:creationId xmlns:a16="http://schemas.microsoft.com/office/drawing/2014/main" id="{15598817-540E-DC40-A4BD-F99AEC2C8061}"/>
              </a:ext>
            </a:extLst>
          </p:cNvPr>
          <p:cNvGraphicFramePr>
            <a:graphicFrameLocks noGrp="1"/>
          </p:cNvGraphicFramePr>
          <p:nvPr>
            <p:extLst>
              <p:ext uri="{D42A27DB-BD31-4B8C-83A1-F6EECF244321}">
                <p14:modId xmlns:p14="http://schemas.microsoft.com/office/powerpoint/2010/main" val="2934318161"/>
              </p:ext>
            </p:extLst>
          </p:nvPr>
        </p:nvGraphicFramePr>
        <p:xfrm>
          <a:off x="399010" y="849143"/>
          <a:ext cx="8517400" cy="4104640"/>
        </p:xfrm>
        <a:graphic>
          <a:graphicData uri="http://schemas.openxmlformats.org/drawingml/2006/table">
            <a:tbl>
              <a:tblPr firstRow="1" firstCol="1" bandRow="1" bandCol="1"/>
              <a:tblGrid>
                <a:gridCol w="724218">
                  <a:extLst>
                    <a:ext uri="{9D8B030D-6E8A-4147-A177-3AD203B41FA5}">
                      <a16:colId xmlns:a16="http://schemas.microsoft.com/office/drawing/2014/main" val="2544989972"/>
                    </a:ext>
                  </a:extLst>
                </a:gridCol>
                <a:gridCol w="7793182">
                  <a:extLst>
                    <a:ext uri="{9D8B030D-6E8A-4147-A177-3AD203B41FA5}">
                      <a16:colId xmlns:a16="http://schemas.microsoft.com/office/drawing/2014/main" val="308682100"/>
                    </a:ext>
                  </a:extLst>
                </a:gridCol>
              </a:tblGrid>
              <a:tr h="181240">
                <a:tc gridSpan="2">
                  <a:txBody>
                    <a:bodyPr/>
                    <a:lstStyle/>
                    <a:p>
                      <a:pPr marL="0" marR="0" algn="l">
                        <a:lnSpc>
                          <a:spcPts val="1300"/>
                        </a:lnSpc>
                        <a:spcBef>
                          <a:spcPts val="300"/>
                        </a:spcBef>
                        <a:spcAft>
                          <a:spcPts val="500"/>
                        </a:spcAft>
                      </a:pPr>
                      <a:r>
                        <a:rPr lang="en-US" sz="1400" b="1" dirty="0">
                          <a:solidFill>
                            <a:srgbClr val="FFFFFF"/>
                          </a:solidFill>
                          <a:effectLst/>
                          <a:latin typeface="Arial" panose="020B0604020202020204" pitchFamily="34" charset="0"/>
                          <a:ea typeface="Times New Roman" panose="02020603050405020304" pitchFamily="18" charset="0"/>
                        </a:rPr>
                        <a:t>THURSDAY</a:t>
                      </a:r>
                      <a:endParaRPr lang="en-US" sz="1400" dirty="0">
                        <a:solidFill>
                          <a:srgbClr val="5F5F5F"/>
                        </a:solidFill>
                        <a:effectLst/>
                        <a:latin typeface="Arial" panose="020B0604020202020204" pitchFamily="34" charset="0"/>
                        <a:ea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F97"/>
                    </a:solidFill>
                  </a:tcPr>
                </a:tc>
                <a:tc hMerge="1">
                  <a:txBody>
                    <a:bodyPr/>
                    <a:lstStyle/>
                    <a:p>
                      <a:pPr marL="0" marR="0" algn="l">
                        <a:lnSpc>
                          <a:spcPts val="1300"/>
                        </a:lnSpc>
                        <a:spcBef>
                          <a:spcPts val="300"/>
                        </a:spcBef>
                        <a:spcAft>
                          <a:spcPts val="500"/>
                        </a:spcAft>
                      </a:pPr>
                      <a:endParaRPr lang="en-US" sz="1400" dirty="0">
                        <a:solidFill>
                          <a:srgbClr val="5F5F5F"/>
                        </a:solidFill>
                        <a:effectLst/>
                        <a:latin typeface="Arial" panose="020B0604020202020204" pitchFamily="34" charset="0"/>
                        <a:ea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F97"/>
                    </a:solidFill>
                  </a:tcPr>
                </a:tc>
                <a:extLst>
                  <a:ext uri="{0D108BD9-81ED-4DB2-BD59-A6C34878D82A}">
                    <a16:rowId xmlns:a16="http://schemas.microsoft.com/office/drawing/2014/main" val="3398754519"/>
                  </a:ext>
                </a:extLst>
              </a:tr>
              <a:tr h="181240">
                <a:tc>
                  <a:txBody>
                    <a:bodyPr/>
                    <a:lstStyle/>
                    <a:p>
                      <a:pPr marL="0" marR="0" algn="r">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8:15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BREAKFAST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301411838"/>
                  </a:ext>
                </a:extLst>
              </a:tr>
              <a:tr h="181240">
                <a:tc>
                  <a:txBody>
                    <a:bodyPr/>
                    <a:lstStyle/>
                    <a:p>
                      <a:pPr marL="0" marR="0" algn="r">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8:45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Reflections and Learning from Day 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161450767"/>
                  </a:ext>
                </a:extLst>
              </a:tr>
              <a:tr h="181240">
                <a:tc>
                  <a:txBody>
                    <a:bodyPr/>
                    <a:lstStyle/>
                    <a:p>
                      <a:pPr marL="0" marR="0" algn="r">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9:15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300"/>
                        </a:spcBef>
                        <a:spcAft>
                          <a:spcPts val="500"/>
                        </a:spcAft>
                      </a:pPr>
                      <a:r>
                        <a:rPr lang="en-US" sz="1400" b="1" dirty="0">
                          <a:solidFill>
                            <a:srgbClr val="5F5F5F"/>
                          </a:solidFill>
                          <a:effectLst/>
                          <a:latin typeface="Arial" panose="020B0604020202020204" pitchFamily="34" charset="0"/>
                          <a:ea typeface="Times New Roman" panose="02020603050405020304" pitchFamily="18" charset="0"/>
                        </a:rPr>
                        <a:t>Connecting</a:t>
                      </a:r>
                      <a:r>
                        <a:rPr lang="en-US" sz="1400" dirty="0">
                          <a:solidFill>
                            <a:srgbClr val="5F5F5F"/>
                          </a:solidFill>
                          <a:effectLst/>
                          <a:latin typeface="Arial" panose="020B0604020202020204" pitchFamily="34" charset="0"/>
                          <a:ea typeface="Times New Roman" panose="02020603050405020304" pitchFamily="18" charset="0"/>
                        </a:rPr>
                        <a:t> the Change System: Developing Interview Insights application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476145548"/>
                  </a:ext>
                </a:extLst>
              </a:tr>
              <a:tr h="181240">
                <a:tc>
                  <a:txBody>
                    <a:bodyPr/>
                    <a:lstStyle/>
                    <a:p>
                      <a:pPr marL="0" marR="0" algn="r">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9:45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300"/>
                        </a:spcBef>
                        <a:spcAft>
                          <a:spcPts val="500"/>
                        </a:spcAft>
                      </a:pPr>
                      <a:r>
                        <a:rPr lang="en-US" sz="1400" b="1" dirty="0">
                          <a:solidFill>
                            <a:srgbClr val="5F5F5F"/>
                          </a:solidFill>
                          <a:effectLst/>
                          <a:latin typeface="Arial" panose="020B0604020202020204" pitchFamily="34" charset="0"/>
                          <a:ea typeface="Times New Roman" panose="02020603050405020304" pitchFamily="18" charset="0"/>
                        </a:rPr>
                        <a:t>Convening the Network</a:t>
                      </a:r>
                      <a:r>
                        <a:rPr lang="en-US" sz="1400" dirty="0">
                          <a:solidFill>
                            <a:srgbClr val="5F5F5F"/>
                          </a:solidFill>
                          <a:effectLst/>
                          <a:latin typeface="Arial" panose="020B0604020202020204" pitchFamily="34" charset="0"/>
                          <a:ea typeface="Times New Roman" panose="02020603050405020304" pitchFamily="18" charset="0"/>
                        </a:rPr>
                        <a:t>: Hosting the Launch Session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015944705"/>
                  </a:ext>
                </a:extLst>
              </a:tr>
              <a:tr h="181240">
                <a:tc>
                  <a:txBody>
                    <a:bodyPr/>
                    <a:lstStyle/>
                    <a:p>
                      <a:pPr marL="210185" marR="0" indent="-210185" algn="r">
                        <a:lnSpc>
                          <a:spcPts val="1300"/>
                        </a:lnSpc>
                        <a:spcBef>
                          <a:spcPts val="300"/>
                        </a:spcBef>
                        <a:spcAft>
                          <a:spcPts val="500"/>
                        </a:spcAft>
                        <a:tabLst>
                          <a:tab pos="210185" algn="l"/>
                          <a:tab pos="457200" algn="l"/>
                        </a:tabLst>
                      </a:pPr>
                      <a:r>
                        <a:rPr lang="en-US" sz="1400" dirty="0">
                          <a:solidFill>
                            <a:srgbClr val="595959"/>
                          </a:solidFill>
                          <a:effectLst/>
                          <a:latin typeface="Arial" panose="020B0604020202020204" pitchFamily="34" charset="0"/>
                          <a:ea typeface="Times New Roman" panose="02020603050405020304" pitchFamily="18" charset="0"/>
                        </a:rPr>
                        <a:t>10:30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210185" marR="0" indent="-210185" algn="l">
                        <a:lnSpc>
                          <a:spcPts val="1300"/>
                        </a:lnSpc>
                        <a:spcBef>
                          <a:spcPts val="300"/>
                        </a:spcBef>
                        <a:spcAft>
                          <a:spcPts val="500"/>
                        </a:spcAft>
                        <a:tabLst>
                          <a:tab pos="210185" algn="l"/>
                          <a:tab pos="457200" algn="l"/>
                        </a:tabLst>
                      </a:pPr>
                      <a:r>
                        <a:rPr lang="en-US" sz="1400" dirty="0">
                          <a:solidFill>
                            <a:srgbClr val="595959"/>
                          </a:solidFill>
                          <a:effectLst/>
                          <a:latin typeface="Arial" panose="020B0604020202020204" pitchFamily="34" charset="0"/>
                          <a:ea typeface="Times New Roman" panose="02020603050405020304" pitchFamily="18" charset="0"/>
                        </a:rPr>
                        <a:t>BREAK (15m)</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302366213"/>
                  </a:ext>
                </a:extLst>
              </a:tr>
              <a:tr h="181240">
                <a:tc>
                  <a:txBody>
                    <a:bodyPr/>
                    <a:lstStyle/>
                    <a:p>
                      <a:pPr marL="0" marR="0" algn="r">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11:15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300"/>
                        </a:spcBef>
                        <a:spcAft>
                          <a:spcPts val="500"/>
                        </a:spcAft>
                      </a:pPr>
                      <a:r>
                        <a:rPr lang="en-US" sz="1400" b="1" dirty="0">
                          <a:solidFill>
                            <a:srgbClr val="5F5F5F"/>
                          </a:solidFill>
                          <a:effectLst/>
                          <a:latin typeface="Arial" panose="020B0604020202020204" pitchFamily="34" charset="0"/>
                          <a:ea typeface="Times New Roman" panose="02020603050405020304" pitchFamily="18" charset="0"/>
                        </a:rPr>
                        <a:t>Convening the Network </a:t>
                      </a:r>
                      <a:r>
                        <a:rPr lang="en-US" sz="1400" i="1" dirty="0">
                          <a:solidFill>
                            <a:srgbClr val="5F5F5F"/>
                          </a:solidFill>
                          <a:effectLst/>
                          <a:latin typeface="Arial" panose="020B0604020202020204" pitchFamily="34" charset="0"/>
                          <a:ea typeface="Times New Roman" panose="02020603050405020304" pitchFamily="18" charset="0"/>
                        </a:rPr>
                        <a:t>(cont.)</a:t>
                      </a:r>
                      <a:endParaRPr lang="en-US" sz="1400" dirty="0">
                        <a:solidFill>
                          <a:srgbClr val="5F5F5F"/>
                        </a:solidFill>
                        <a:effectLst/>
                        <a:latin typeface="Arial" panose="020B0604020202020204" pitchFamily="34" charset="0"/>
                        <a:ea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25946689"/>
                  </a:ext>
                </a:extLst>
              </a:tr>
              <a:tr h="181240">
                <a:tc>
                  <a:txBody>
                    <a:bodyPr/>
                    <a:lstStyle/>
                    <a:p>
                      <a:pPr marL="0" marR="0" algn="r">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11:35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300"/>
                        </a:spcBef>
                        <a:spcAft>
                          <a:spcPts val="500"/>
                        </a:spcAft>
                      </a:pPr>
                      <a:r>
                        <a:rPr lang="en-US" sz="1400" b="1" dirty="0">
                          <a:solidFill>
                            <a:srgbClr val="5F5F5F"/>
                          </a:solidFill>
                          <a:effectLst/>
                          <a:latin typeface="Arial" panose="020B0604020202020204" pitchFamily="34" charset="0"/>
                          <a:ea typeface="Times New Roman" panose="02020603050405020304" pitchFamily="18" charset="0"/>
                        </a:rPr>
                        <a:t>Learning</a:t>
                      </a:r>
                      <a:r>
                        <a:rPr lang="en-US" sz="1400" dirty="0">
                          <a:solidFill>
                            <a:srgbClr val="5F5F5F"/>
                          </a:solidFill>
                          <a:effectLst/>
                          <a:latin typeface="Arial" panose="020B0604020202020204" pitchFamily="34" charset="0"/>
                          <a:ea typeface="Times New Roman" panose="02020603050405020304" pitchFamily="18" charset="0"/>
                        </a:rPr>
                        <a:t> About the System we intend to change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58486358"/>
                  </a:ext>
                </a:extLst>
              </a:tr>
              <a:tr h="181240">
                <a:tc>
                  <a:txBody>
                    <a:bodyPr/>
                    <a:lstStyle/>
                    <a:p>
                      <a:pPr marL="0" marR="0" indent="0" algn="r">
                        <a:lnSpc>
                          <a:spcPts val="1300"/>
                        </a:lnSpc>
                        <a:spcBef>
                          <a:spcPts val="300"/>
                        </a:spcBef>
                        <a:spcAft>
                          <a:spcPts val="500"/>
                        </a:spcAft>
                        <a:tabLst>
                          <a:tab pos="210185" algn="l"/>
                          <a:tab pos="457200" algn="l"/>
                        </a:tabLst>
                      </a:pPr>
                      <a:r>
                        <a:rPr lang="en-US" sz="1400" dirty="0">
                          <a:solidFill>
                            <a:srgbClr val="595959"/>
                          </a:solidFill>
                          <a:effectLst/>
                          <a:latin typeface="Arial" panose="020B0604020202020204" pitchFamily="34" charset="0"/>
                          <a:ea typeface="Times New Roman" panose="02020603050405020304" pitchFamily="18" charset="0"/>
                        </a:rPr>
                        <a:t>12:00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0" marR="0" indent="0" algn="l">
                        <a:lnSpc>
                          <a:spcPts val="1300"/>
                        </a:lnSpc>
                        <a:spcBef>
                          <a:spcPts val="300"/>
                        </a:spcBef>
                        <a:spcAft>
                          <a:spcPts val="500"/>
                        </a:spcAft>
                        <a:tabLst>
                          <a:tab pos="210185" algn="l"/>
                          <a:tab pos="457200" algn="l"/>
                        </a:tabLst>
                      </a:pPr>
                      <a:r>
                        <a:rPr lang="en-US" sz="1400" dirty="0">
                          <a:solidFill>
                            <a:srgbClr val="595959"/>
                          </a:solidFill>
                          <a:effectLst/>
                          <a:latin typeface="Arial" panose="020B0604020202020204" pitchFamily="34" charset="0"/>
                          <a:ea typeface="Times New Roman" panose="02020603050405020304" pitchFamily="18" charset="0"/>
                        </a:rPr>
                        <a:t>LUNCH (45m)</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883460456"/>
                  </a:ext>
                </a:extLst>
              </a:tr>
              <a:tr h="181240">
                <a:tc>
                  <a:txBody>
                    <a:bodyPr/>
                    <a:lstStyle/>
                    <a:p>
                      <a:pPr marL="0" marR="0" algn="r">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12:45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300"/>
                        </a:spcBef>
                        <a:spcAft>
                          <a:spcPts val="500"/>
                        </a:spcAft>
                      </a:pPr>
                      <a:r>
                        <a:rPr lang="en-US" sz="1400" b="1" dirty="0">
                          <a:solidFill>
                            <a:srgbClr val="5F5F5F"/>
                          </a:solidFill>
                          <a:effectLst/>
                          <a:latin typeface="Arial" panose="020B0604020202020204" pitchFamily="34" charset="0"/>
                          <a:ea typeface="Times New Roman" panose="02020603050405020304" pitchFamily="18" charset="0"/>
                        </a:rPr>
                        <a:t>Learning</a:t>
                      </a:r>
                      <a:r>
                        <a:rPr lang="en-US" sz="1400" dirty="0">
                          <a:solidFill>
                            <a:srgbClr val="5F5F5F"/>
                          </a:solidFill>
                          <a:effectLst/>
                          <a:latin typeface="Arial" panose="020B0604020202020204" pitchFamily="34" charset="0"/>
                          <a:ea typeface="Times New Roman" panose="02020603050405020304" pitchFamily="18" charset="0"/>
                        </a:rPr>
                        <a:t> About the System we intend to change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771289062"/>
                  </a:ext>
                </a:extLst>
              </a:tr>
              <a:tr h="181240">
                <a:tc>
                  <a:txBody>
                    <a:bodyPr/>
                    <a:lstStyle/>
                    <a:p>
                      <a:pPr marL="0" marR="0" algn="r">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1:15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300"/>
                        </a:spcBef>
                        <a:spcAft>
                          <a:spcPts val="500"/>
                        </a:spcAft>
                      </a:pPr>
                      <a:r>
                        <a:rPr lang="en-US" sz="1400" b="1" dirty="0">
                          <a:solidFill>
                            <a:srgbClr val="5F5F5F"/>
                          </a:solidFill>
                          <a:effectLst/>
                          <a:latin typeface="Arial" panose="020B0604020202020204" pitchFamily="34" charset="0"/>
                          <a:ea typeface="Times New Roman" panose="02020603050405020304" pitchFamily="18" charset="0"/>
                        </a:rPr>
                        <a:t>Designing</a:t>
                      </a:r>
                      <a:r>
                        <a:rPr lang="en-US" sz="1400" dirty="0">
                          <a:solidFill>
                            <a:srgbClr val="5F5F5F"/>
                          </a:solidFill>
                          <a:effectLst/>
                          <a:latin typeface="Arial" panose="020B0604020202020204" pitchFamily="34" charset="0"/>
                          <a:ea typeface="Times New Roman" panose="02020603050405020304" pitchFamily="18" charset="0"/>
                        </a:rPr>
                        <a:t> interventions (lecture, application, integration)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1543100"/>
                  </a:ext>
                </a:extLst>
              </a:tr>
              <a:tr h="181240">
                <a:tc>
                  <a:txBody>
                    <a:bodyPr/>
                    <a:lstStyle/>
                    <a:p>
                      <a:pPr marL="0" marR="0" indent="0" algn="r">
                        <a:lnSpc>
                          <a:spcPts val="1300"/>
                        </a:lnSpc>
                        <a:spcBef>
                          <a:spcPts val="300"/>
                        </a:spcBef>
                        <a:spcAft>
                          <a:spcPts val="500"/>
                        </a:spcAft>
                        <a:tabLst>
                          <a:tab pos="210185" algn="l"/>
                          <a:tab pos="457200" algn="l"/>
                        </a:tabLst>
                      </a:pPr>
                      <a:r>
                        <a:rPr lang="en-US" sz="1400" dirty="0">
                          <a:solidFill>
                            <a:srgbClr val="595959"/>
                          </a:solidFill>
                          <a:effectLst/>
                          <a:latin typeface="Arial" panose="020B0604020202020204" pitchFamily="34" charset="0"/>
                          <a:ea typeface="Times New Roman" panose="02020603050405020304" pitchFamily="18" charset="0"/>
                        </a:rPr>
                        <a:t>2:45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0" marR="0" indent="0" algn="l">
                        <a:lnSpc>
                          <a:spcPts val="1300"/>
                        </a:lnSpc>
                        <a:spcBef>
                          <a:spcPts val="300"/>
                        </a:spcBef>
                        <a:spcAft>
                          <a:spcPts val="500"/>
                        </a:spcAft>
                        <a:tabLst>
                          <a:tab pos="210185" algn="l"/>
                          <a:tab pos="457200" algn="l"/>
                        </a:tabLst>
                      </a:pPr>
                      <a:r>
                        <a:rPr lang="en-US" sz="1400" dirty="0">
                          <a:solidFill>
                            <a:srgbClr val="595959"/>
                          </a:solidFill>
                          <a:effectLst/>
                          <a:latin typeface="Arial" panose="020B0604020202020204" pitchFamily="34" charset="0"/>
                          <a:ea typeface="Times New Roman" panose="02020603050405020304" pitchFamily="18" charset="0"/>
                        </a:rPr>
                        <a:t>BREAK (15m)</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566360345"/>
                  </a:ext>
                </a:extLst>
              </a:tr>
              <a:tr h="181240">
                <a:tc>
                  <a:txBody>
                    <a:bodyPr/>
                    <a:lstStyle/>
                    <a:p>
                      <a:pPr marL="0" marR="0" algn="r">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3:00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300"/>
                        </a:spcBef>
                        <a:spcAft>
                          <a:spcPts val="500"/>
                        </a:spcAft>
                      </a:pPr>
                      <a:r>
                        <a:rPr lang="en-US" sz="1400" b="1" dirty="0">
                          <a:solidFill>
                            <a:srgbClr val="5F5F5F"/>
                          </a:solidFill>
                          <a:effectLst/>
                          <a:latin typeface="Arial" panose="020B0604020202020204" pitchFamily="34" charset="0"/>
                          <a:ea typeface="Times New Roman" panose="02020603050405020304" pitchFamily="18" charset="0"/>
                        </a:rPr>
                        <a:t>Designing</a:t>
                      </a:r>
                      <a:r>
                        <a:rPr lang="en-US" sz="1400" dirty="0">
                          <a:solidFill>
                            <a:srgbClr val="5F5F5F"/>
                          </a:solidFill>
                          <a:effectLst/>
                          <a:latin typeface="Arial" panose="020B0604020202020204" pitchFamily="34" charset="0"/>
                          <a:ea typeface="Times New Roman" panose="02020603050405020304" pitchFamily="18" charset="0"/>
                        </a:rPr>
                        <a:t> interventions (continued)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73340839"/>
                  </a:ext>
                </a:extLst>
              </a:tr>
              <a:tr h="181240">
                <a:tc>
                  <a:txBody>
                    <a:bodyPr/>
                    <a:lstStyle/>
                    <a:p>
                      <a:pPr marL="0" marR="0" algn="r">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3:15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Making and </a:t>
                      </a:r>
                      <a:r>
                        <a:rPr lang="en-US" sz="1400" b="1" dirty="0">
                          <a:solidFill>
                            <a:srgbClr val="5F5F5F"/>
                          </a:solidFill>
                          <a:effectLst/>
                          <a:latin typeface="Arial" panose="020B0604020202020204" pitchFamily="34" charset="0"/>
                          <a:ea typeface="Times New Roman" panose="02020603050405020304" pitchFamily="18" charset="0"/>
                        </a:rPr>
                        <a:t>Testing</a:t>
                      </a:r>
                      <a:r>
                        <a:rPr lang="en-US" sz="1400" dirty="0">
                          <a:solidFill>
                            <a:srgbClr val="5F5F5F"/>
                          </a:solidFill>
                          <a:effectLst/>
                          <a:latin typeface="Arial" panose="020B0604020202020204" pitchFamily="34" charset="0"/>
                          <a:ea typeface="Times New Roman" panose="02020603050405020304" pitchFamily="18" charset="0"/>
                        </a:rPr>
                        <a:t> Solutions (Developing Concepts)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7874132"/>
                  </a:ext>
                </a:extLst>
              </a:tr>
              <a:tr h="181240">
                <a:tc>
                  <a:txBody>
                    <a:bodyPr/>
                    <a:lstStyle/>
                    <a:p>
                      <a:pPr marL="0" marR="0" algn="r">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4:30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Reflection and Close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0905979"/>
                  </a:ext>
                </a:extLst>
              </a:tr>
              <a:tr h="181240">
                <a:tc>
                  <a:txBody>
                    <a:bodyPr/>
                    <a:lstStyle/>
                    <a:p>
                      <a:pPr marL="0" marR="0" algn="r">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5:00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Adjourn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2226598305"/>
                  </a:ext>
                </a:extLst>
              </a:tr>
            </a:tbl>
          </a:graphicData>
        </a:graphic>
      </p:graphicFrame>
    </p:spTree>
    <p:extLst>
      <p:ext uri="{BB962C8B-B14F-4D97-AF65-F5344CB8AC3E}">
        <p14:creationId xmlns:p14="http://schemas.microsoft.com/office/powerpoint/2010/main" val="2549922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a:solidFill>
                  <a:srgbClr val="FF6600"/>
                </a:solidFill>
                <a:latin typeface="Helvetica"/>
                <a:cs typeface="Helvetica"/>
              </a:rPr>
              <a:t>Agenda</a:t>
            </a:r>
            <a:endParaRPr lang="en-AU" sz="1800" b="1" kern="0" dirty="0">
              <a:solidFill>
                <a:srgbClr val="FF6600"/>
              </a:solidFill>
              <a:latin typeface="Helvetica"/>
              <a:cs typeface="Helvetica"/>
            </a:endParaRPr>
          </a:p>
        </p:txBody>
      </p:sp>
      <p:graphicFrame>
        <p:nvGraphicFramePr>
          <p:cNvPr id="4" name="Table 3">
            <a:extLst>
              <a:ext uri="{FF2B5EF4-FFF2-40B4-BE49-F238E27FC236}">
                <a16:creationId xmlns:a16="http://schemas.microsoft.com/office/drawing/2014/main" id="{12573692-17DB-FE48-96D6-4E85224742CC}"/>
              </a:ext>
            </a:extLst>
          </p:cNvPr>
          <p:cNvGraphicFramePr>
            <a:graphicFrameLocks noGrp="1"/>
          </p:cNvGraphicFramePr>
          <p:nvPr>
            <p:extLst>
              <p:ext uri="{D42A27DB-BD31-4B8C-83A1-F6EECF244321}">
                <p14:modId xmlns:p14="http://schemas.microsoft.com/office/powerpoint/2010/main" val="3055574759"/>
              </p:ext>
            </p:extLst>
          </p:nvPr>
        </p:nvGraphicFramePr>
        <p:xfrm>
          <a:off x="399009" y="851059"/>
          <a:ext cx="8293562" cy="2565400"/>
        </p:xfrm>
        <a:graphic>
          <a:graphicData uri="http://schemas.openxmlformats.org/drawingml/2006/table">
            <a:tbl>
              <a:tblPr firstRow="1" firstCol="1" bandRow="1" bandCol="1"/>
              <a:tblGrid>
                <a:gridCol w="724218">
                  <a:extLst>
                    <a:ext uri="{9D8B030D-6E8A-4147-A177-3AD203B41FA5}">
                      <a16:colId xmlns:a16="http://schemas.microsoft.com/office/drawing/2014/main" val="203066193"/>
                    </a:ext>
                  </a:extLst>
                </a:gridCol>
                <a:gridCol w="7569344">
                  <a:extLst>
                    <a:ext uri="{9D8B030D-6E8A-4147-A177-3AD203B41FA5}">
                      <a16:colId xmlns:a16="http://schemas.microsoft.com/office/drawing/2014/main" val="3918902176"/>
                    </a:ext>
                  </a:extLst>
                </a:gridCol>
              </a:tblGrid>
              <a:tr h="0">
                <a:tc gridSpan="2">
                  <a:txBody>
                    <a:bodyPr/>
                    <a:lstStyle/>
                    <a:p>
                      <a:pPr marL="0" marR="0" algn="l">
                        <a:lnSpc>
                          <a:spcPts val="1300"/>
                        </a:lnSpc>
                        <a:spcBef>
                          <a:spcPts val="300"/>
                        </a:spcBef>
                        <a:spcAft>
                          <a:spcPts val="500"/>
                        </a:spcAft>
                      </a:pPr>
                      <a:r>
                        <a:rPr lang="en-US" sz="1400" b="1" dirty="0">
                          <a:solidFill>
                            <a:srgbClr val="FFFFFF"/>
                          </a:solidFill>
                          <a:effectLst/>
                          <a:latin typeface="Arial" panose="020B0604020202020204" pitchFamily="34" charset="0"/>
                          <a:ea typeface="Times New Roman" panose="02020603050405020304" pitchFamily="18" charset="0"/>
                        </a:rPr>
                        <a:t>FRIDAY</a:t>
                      </a:r>
                      <a:endParaRPr lang="en-US" sz="1400" dirty="0">
                        <a:solidFill>
                          <a:srgbClr val="5F5F5F"/>
                        </a:solidFill>
                        <a:effectLst/>
                        <a:latin typeface="Arial" panose="020B0604020202020204" pitchFamily="34" charset="0"/>
                        <a:ea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F97"/>
                    </a:solidFill>
                  </a:tcPr>
                </a:tc>
                <a:tc hMerge="1">
                  <a:txBody>
                    <a:bodyPr/>
                    <a:lstStyle/>
                    <a:p>
                      <a:pPr marL="0" marR="0" algn="l">
                        <a:lnSpc>
                          <a:spcPts val="1300"/>
                        </a:lnSpc>
                        <a:spcBef>
                          <a:spcPts val="300"/>
                        </a:spcBef>
                        <a:spcAft>
                          <a:spcPts val="500"/>
                        </a:spcAft>
                      </a:pPr>
                      <a:endParaRPr lang="en-US" sz="1100" dirty="0">
                        <a:solidFill>
                          <a:srgbClr val="5F5F5F"/>
                        </a:solidFill>
                        <a:effectLst/>
                        <a:latin typeface="Arial" panose="020B0604020202020204" pitchFamily="34" charset="0"/>
                        <a:ea typeface="Times New Roman" panose="02020603050405020304" pitchFamily="18" charset="0"/>
                      </a:endParaRPr>
                    </a:p>
                  </a:txBody>
                  <a:tcPr marL="73025" marR="73025" marT="3683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F97"/>
                    </a:solidFill>
                  </a:tcPr>
                </a:tc>
                <a:extLst>
                  <a:ext uri="{0D108BD9-81ED-4DB2-BD59-A6C34878D82A}">
                    <a16:rowId xmlns:a16="http://schemas.microsoft.com/office/drawing/2014/main" val="440050521"/>
                  </a:ext>
                </a:extLst>
              </a:tr>
              <a:tr h="0">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8:15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BREAKFAST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2420308344"/>
                  </a:ext>
                </a:extLst>
              </a:tr>
              <a:tr h="0">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8:45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Reflections and Learning from Day 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186975478"/>
                  </a:ext>
                </a:extLst>
              </a:tr>
              <a:tr h="0">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9:00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300"/>
                        </a:spcBef>
                        <a:spcAft>
                          <a:spcPts val="500"/>
                        </a:spcAft>
                      </a:pPr>
                      <a:r>
                        <a:rPr lang="en-US" sz="1400" b="1" dirty="0">
                          <a:solidFill>
                            <a:srgbClr val="5F5F5F"/>
                          </a:solidFill>
                          <a:effectLst/>
                          <a:latin typeface="Arial" panose="020B0604020202020204" pitchFamily="34" charset="0"/>
                          <a:ea typeface="Times New Roman" panose="02020603050405020304" pitchFamily="18" charset="0"/>
                        </a:rPr>
                        <a:t>Making</a:t>
                      </a:r>
                      <a:r>
                        <a:rPr lang="en-US" sz="1400" dirty="0">
                          <a:solidFill>
                            <a:srgbClr val="5F5F5F"/>
                          </a:solidFill>
                          <a:effectLst/>
                          <a:latin typeface="Arial" panose="020B0604020202020204" pitchFamily="34" charset="0"/>
                          <a:ea typeface="Times New Roman" panose="02020603050405020304" pitchFamily="18" charset="0"/>
                        </a:rPr>
                        <a:t> and Testing Solutions (Prototyping)</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40020946"/>
                  </a:ext>
                </a:extLst>
              </a:tr>
              <a:tr h="0">
                <a:tc>
                  <a:txBody>
                    <a:bodyPr/>
                    <a:lstStyle/>
                    <a:p>
                      <a:pPr marL="0" marR="0" indent="0" algn="l">
                        <a:lnSpc>
                          <a:spcPts val="1300"/>
                        </a:lnSpc>
                        <a:spcBef>
                          <a:spcPts val="300"/>
                        </a:spcBef>
                        <a:spcAft>
                          <a:spcPts val="500"/>
                        </a:spcAft>
                        <a:tabLst>
                          <a:tab pos="210185" algn="l"/>
                          <a:tab pos="457200" algn="l"/>
                        </a:tabLst>
                      </a:pPr>
                      <a:r>
                        <a:rPr lang="en-US" sz="1400" dirty="0">
                          <a:solidFill>
                            <a:srgbClr val="595959"/>
                          </a:solidFill>
                          <a:effectLst/>
                          <a:latin typeface="Arial" panose="020B0604020202020204" pitchFamily="34" charset="0"/>
                          <a:ea typeface="Times New Roman" panose="02020603050405020304" pitchFamily="18" charset="0"/>
                        </a:rPr>
                        <a:t>10:40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0" marR="0" indent="0" algn="l">
                        <a:lnSpc>
                          <a:spcPts val="1300"/>
                        </a:lnSpc>
                        <a:spcBef>
                          <a:spcPts val="300"/>
                        </a:spcBef>
                        <a:spcAft>
                          <a:spcPts val="500"/>
                        </a:spcAft>
                        <a:tabLst>
                          <a:tab pos="210185" algn="l"/>
                          <a:tab pos="457200" algn="l"/>
                        </a:tabLst>
                      </a:pPr>
                      <a:r>
                        <a:rPr lang="en-US" sz="1400" dirty="0">
                          <a:solidFill>
                            <a:srgbClr val="595959"/>
                          </a:solidFill>
                          <a:effectLst/>
                          <a:latin typeface="Arial" panose="020B0604020202020204" pitchFamily="34" charset="0"/>
                          <a:ea typeface="Times New Roman" panose="02020603050405020304" pitchFamily="18" charset="0"/>
                        </a:rPr>
                        <a:t>BREAK (15m)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979936599"/>
                  </a:ext>
                </a:extLst>
              </a:tr>
              <a:tr h="0">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10:55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300"/>
                        </a:spcBef>
                        <a:spcAft>
                          <a:spcPts val="500"/>
                        </a:spcAft>
                      </a:pPr>
                      <a:r>
                        <a:rPr lang="en-US" sz="1400" b="1" dirty="0">
                          <a:solidFill>
                            <a:srgbClr val="5F5F5F"/>
                          </a:solidFill>
                          <a:effectLst/>
                          <a:latin typeface="Arial" panose="020B0604020202020204" pitchFamily="34" charset="0"/>
                          <a:ea typeface="Times New Roman" panose="02020603050405020304" pitchFamily="18" charset="0"/>
                        </a:rPr>
                        <a:t>Scaling</a:t>
                      </a:r>
                      <a:r>
                        <a:rPr lang="en-US" sz="1400" dirty="0">
                          <a:solidFill>
                            <a:srgbClr val="5F5F5F"/>
                          </a:solidFill>
                          <a:effectLst/>
                          <a:latin typeface="Arial" panose="020B0604020202020204" pitchFamily="34" charset="0"/>
                          <a:ea typeface="Times New Roman" panose="02020603050405020304" pitchFamily="18" charset="0"/>
                        </a:rPr>
                        <a:t> Solutions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97317382"/>
                  </a:ext>
                </a:extLst>
              </a:tr>
              <a:tr h="0">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11:20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Organizing the Network</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4376531"/>
                  </a:ext>
                </a:extLst>
              </a:tr>
              <a:tr h="0">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11:40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Desired Outcomes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407975216"/>
                  </a:ext>
                </a:extLst>
              </a:tr>
              <a:tr h="0">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12:20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a:lnSpc>
                          <a:spcPts val="1300"/>
                        </a:lnSpc>
                        <a:spcBef>
                          <a:spcPts val="300"/>
                        </a:spcBef>
                        <a:spcAft>
                          <a:spcPts val="500"/>
                        </a:spcAft>
                      </a:pPr>
                      <a:r>
                        <a:rPr lang="en-US" sz="1400" dirty="0">
                          <a:solidFill>
                            <a:srgbClr val="5F5F5F"/>
                          </a:solidFill>
                          <a:effectLst/>
                          <a:latin typeface="Arial" panose="020B0604020202020204" pitchFamily="34" charset="0"/>
                          <a:ea typeface="Times New Roman" panose="02020603050405020304" pitchFamily="18" charset="0"/>
                        </a:rPr>
                        <a:t>Reflections &amp; Appreciation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37856638"/>
                  </a:ext>
                </a:extLst>
              </a:tr>
              <a:tr h="0">
                <a:tc>
                  <a:txBody>
                    <a:bodyPr/>
                    <a:lstStyle/>
                    <a:p>
                      <a:pPr marL="0" marR="0" algn="l">
                        <a:lnSpc>
                          <a:spcPts val="1300"/>
                        </a:lnSpc>
                        <a:spcBef>
                          <a:spcPts val="0"/>
                        </a:spcBef>
                        <a:spcAft>
                          <a:spcPts val="400"/>
                        </a:spcAft>
                      </a:pPr>
                      <a:r>
                        <a:rPr lang="en-US" sz="1400" dirty="0">
                          <a:solidFill>
                            <a:srgbClr val="5F5F5F"/>
                          </a:solidFill>
                          <a:effectLst/>
                          <a:latin typeface="Arial" panose="020B0604020202020204" pitchFamily="34" charset="0"/>
                          <a:ea typeface="Times New Roman" panose="02020603050405020304" pitchFamily="18" charset="0"/>
                        </a:rPr>
                        <a:t>1:00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marL="0" marR="0" algn="l">
                        <a:lnSpc>
                          <a:spcPts val="1300"/>
                        </a:lnSpc>
                        <a:spcBef>
                          <a:spcPts val="0"/>
                        </a:spcBef>
                        <a:spcAft>
                          <a:spcPts val="400"/>
                        </a:spcAft>
                      </a:pPr>
                      <a:r>
                        <a:rPr lang="en-US" sz="1400" dirty="0">
                          <a:solidFill>
                            <a:srgbClr val="5F5F5F"/>
                          </a:solidFill>
                          <a:effectLst/>
                          <a:latin typeface="Arial" panose="020B0604020202020204" pitchFamily="34" charset="0"/>
                          <a:ea typeface="Times New Roman" panose="02020603050405020304" pitchFamily="18" charset="0"/>
                        </a:rPr>
                        <a:t>CLOSE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2937642810"/>
                  </a:ext>
                </a:extLst>
              </a:tr>
            </a:tbl>
          </a:graphicData>
        </a:graphic>
      </p:graphicFrame>
    </p:spTree>
    <p:extLst>
      <p:ext uri="{BB962C8B-B14F-4D97-AF65-F5344CB8AC3E}">
        <p14:creationId xmlns:p14="http://schemas.microsoft.com/office/powerpoint/2010/main" val="830248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dirty="0">
                <a:solidFill>
                  <a:srgbClr val="FF6600"/>
                </a:solidFill>
                <a:latin typeface="Helvetica"/>
                <a:cs typeface="Helvetica"/>
              </a:rPr>
              <a:t>The Collaborative Innovation Roadmap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16" y="1368930"/>
            <a:ext cx="8617769" cy="2502860"/>
          </a:xfrm>
          <a:prstGeom prst="rect">
            <a:avLst/>
          </a:prstGeom>
        </p:spPr>
      </p:pic>
    </p:spTree>
    <p:extLst>
      <p:ext uri="{BB962C8B-B14F-4D97-AF65-F5344CB8AC3E}">
        <p14:creationId xmlns:p14="http://schemas.microsoft.com/office/powerpoint/2010/main" val="735405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116" y="1368930"/>
            <a:ext cx="8617769" cy="250286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10782"/>
          <a:stretch/>
        </p:blipFill>
        <p:spPr>
          <a:xfrm>
            <a:off x="1118441" y="1365932"/>
            <a:ext cx="1572217" cy="1802932"/>
          </a:xfrm>
          <a:prstGeom prst="rect">
            <a:avLst/>
          </a:prstGeom>
          <a:ln>
            <a:noFill/>
          </a:ln>
          <a:effectLst/>
        </p:spPr>
      </p:pic>
      <p:cxnSp>
        <p:nvCxnSpPr>
          <p:cNvPr id="14" name="Straight Arrow Connector 13"/>
          <p:cNvCxnSpPr/>
          <p:nvPr/>
        </p:nvCxnSpPr>
        <p:spPr>
          <a:xfrm flipV="1">
            <a:off x="1846032" y="3994493"/>
            <a:ext cx="0" cy="223279"/>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480047" y="4212007"/>
            <a:ext cx="6798979" cy="553998"/>
          </a:xfrm>
          <a:prstGeom prst="rect">
            <a:avLst/>
          </a:prstGeom>
          <a:ln>
            <a:solidFill>
              <a:schemeClr val="bg2">
                <a:lumMod val="50000"/>
              </a:schemeClr>
            </a:solidFill>
          </a:ln>
        </p:spPr>
        <p:txBody>
          <a:bodyPr wrap="square">
            <a:spAutoFit/>
          </a:bodyPr>
          <a:lstStyle/>
          <a:p>
            <a:r>
              <a:rPr lang="en-US" sz="1500" b="1" dirty="0">
                <a:solidFill>
                  <a:schemeClr val="tx1">
                    <a:lumMod val="65000"/>
                    <a:lumOff val="35000"/>
                  </a:schemeClr>
                </a:solidFill>
                <a:latin typeface="Arial" charset="0"/>
                <a:ea typeface="Arial" charset="0"/>
                <a:cs typeface="Arial" charset="0"/>
              </a:rPr>
              <a:t>A clear and powerful shared intent provides the rationale for working across boundaries, taking risks, and thinking and action “</a:t>
            </a:r>
            <a:r>
              <a:rPr lang="en-US" sz="1500" b="1">
                <a:solidFill>
                  <a:schemeClr val="tx1">
                    <a:lumMod val="65000"/>
                    <a:lumOff val="35000"/>
                  </a:schemeClr>
                </a:solidFill>
                <a:latin typeface="Arial" charset="0"/>
                <a:ea typeface="Arial" charset="0"/>
                <a:cs typeface="Arial" charset="0"/>
              </a:rPr>
              <a:t>at scale.” </a:t>
            </a:r>
            <a:endParaRPr lang="en-US" sz="1500" b="1" dirty="0">
              <a:solidFill>
                <a:schemeClr val="tx1">
                  <a:lumMod val="65000"/>
                  <a:lumOff val="35000"/>
                </a:schemeClr>
              </a:solidFill>
              <a:latin typeface="Arial" charset="0"/>
              <a:ea typeface="Arial" charset="0"/>
              <a:cs typeface="Arial" charset="0"/>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13964"/>
          <a:stretch/>
        </p:blipFill>
        <p:spPr>
          <a:xfrm>
            <a:off x="329264" y="457726"/>
            <a:ext cx="3173430" cy="3509313"/>
          </a:xfrm>
          <a:prstGeom prst="rect">
            <a:avLst/>
          </a:prstGeom>
          <a:ln>
            <a:solidFill>
              <a:schemeClr val="bg2">
                <a:lumMod val="50000"/>
              </a:schemeClr>
            </a:solidFill>
          </a:ln>
        </p:spPr>
      </p:pic>
      <p:sp>
        <p:nvSpPr>
          <p:cNvPr id="13"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dirty="0">
                <a:solidFill>
                  <a:srgbClr val="FF6600"/>
                </a:solidFill>
                <a:latin typeface="Helvetica"/>
                <a:cs typeface="Helvetica"/>
              </a:rPr>
              <a:t>Why is Shared Intent so Important?</a:t>
            </a:r>
          </a:p>
        </p:txBody>
      </p:sp>
    </p:spTree>
    <p:extLst>
      <p:ext uri="{BB962C8B-B14F-4D97-AF65-F5344CB8AC3E}">
        <p14:creationId xmlns:p14="http://schemas.microsoft.com/office/powerpoint/2010/main" val="49602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8"/>
                                        </p:tgtEl>
                                      </p:cBhvr>
                                      <p:by x="200000" y="200000"/>
                                    </p:animScale>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7105" y="972945"/>
            <a:ext cx="5074053" cy="3416320"/>
          </a:xfrm>
          <a:prstGeom prst="rect">
            <a:avLst/>
          </a:prstGeom>
        </p:spPr>
        <p:txBody>
          <a:bodyPr wrap="square">
            <a:spAutoFit/>
          </a:bodyPr>
          <a:lstStyle/>
          <a:p>
            <a:r>
              <a:rPr lang="en-US" sz="1800" b="1" dirty="0">
                <a:solidFill>
                  <a:srgbClr val="FF6600"/>
                </a:solidFill>
                <a:latin typeface="Arial" charset="0"/>
              </a:rPr>
              <a:t>Powerful Goal</a:t>
            </a:r>
          </a:p>
          <a:p>
            <a:r>
              <a:rPr lang="en-US" sz="1800" dirty="0">
                <a:solidFill>
                  <a:schemeClr val="tx1">
                    <a:lumMod val="65000"/>
                    <a:lumOff val="35000"/>
                  </a:schemeClr>
                </a:solidFill>
                <a:latin typeface="Arial" charset="0"/>
              </a:rPr>
              <a:t>Creating a goal that inspires and galvanizes organizations to come together to make it happen. </a:t>
            </a:r>
          </a:p>
          <a:p>
            <a:endParaRPr lang="en-US" sz="1800" b="1" dirty="0">
              <a:solidFill>
                <a:schemeClr val="tx1">
                  <a:lumMod val="65000"/>
                  <a:lumOff val="35000"/>
                </a:schemeClr>
              </a:solidFill>
              <a:latin typeface="Arial" charset="0"/>
            </a:endParaRPr>
          </a:p>
          <a:p>
            <a:r>
              <a:rPr lang="en-US" sz="1800" b="1" dirty="0">
                <a:solidFill>
                  <a:srgbClr val="FF6600"/>
                </a:solidFill>
                <a:latin typeface="Arial" charset="0"/>
              </a:rPr>
              <a:t>Focus &amp; Frame</a:t>
            </a:r>
          </a:p>
          <a:p>
            <a:r>
              <a:rPr lang="en-US" sz="1800" dirty="0">
                <a:solidFill>
                  <a:schemeClr val="tx1">
                    <a:lumMod val="65000"/>
                    <a:lumOff val="35000"/>
                  </a:schemeClr>
                </a:solidFill>
                <a:latin typeface="Arial" charset="0"/>
              </a:rPr>
              <a:t>Scoping the work to prevent unproductive conflict and increase shared ownership. </a:t>
            </a:r>
          </a:p>
          <a:p>
            <a:endParaRPr lang="en-US" sz="1800" b="1" dirty="0">
              <a:solidFill>
                <a:schemeClr val="tx1">
                  <a:lumMod val="65000"/>
                  <a:lumOff val="35000"/>
                </a:schemeClr>
              </a:solidFill>
              <a:latin typeface="Arial" charset="0"/>
            </a:endParaRPr>
          </a:p>
          <a:p>
            <a:r>
              <a:rPr lang="en-US" sz="1800" b="1" dirty="0">
                <a:solidFill>
                  <a:srgbClr val="FF6600"/>
                </a:solidFill>
                <a:latin typeface="Arial" charset="0"/>
              </a:rPr>
              <a:t>Critical Shifts</a:t>
            </a:r>
          </a:p>
          <a:p>
            <a:r>
              <a:rPr lang="en-US" sz="1800" dirty="0">
                <a:solidFill>
                  <a:schemeClr val="tx1">
                    <a:lumMod val="65000"/>
                    <a:lumOff val="35000"/>
                  </a:schemeClr>
                </a:solidFill>
                <a:latin typeface="Arial" charset="0"/>
              </a:rPr>
              <a:t>Defining a clear problem space in which to </a:t>
            </a:r>
            <a:br>
              <a:rPr lang="en-US" sz="1800" dirty="0">
                <a:solidFill>
                  <a:schemeClr val="tx1">
                    <a:lumMod val="65000"/>
                    <a:lumOff val="35000"/>
                  </a:schemeClr>
                </a:solidFill>
                <a:latin typeface="Arial" charset="0"/>
              </a:rPr>
            </a:br>
            <a:r>
              <a:rPr lang="en-US" sz="1800" dirty="0">
                <a:solidFill>
                  <a:schemeClr val="tx1">
                    <a:lumMod val="65000"/>
                    <a:lumOff val="35000"/>
                  </a:schemeClr>
                </a:solidFill>
                <a:latin typeface="Arial" charset="0"/>
              </a:rPr>
              <a:t>co-design powerful solutions.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3964"/>
          <a:stretch/>
        </p:blipFill>
        <p:spPr>
          <a:xfrm>
            <a:off x="399010" y="892074"/>
            <a:ext cx="3364960" cy="3721115"/>
          </a:xfrm>
          <a:prstGeom prst="rect">
            <a:avLst/>
          </a:prstGeom>
          <a:ln>
            <a:solidFill>
              <a:schemeClr val="bg2">
                <a:lumMod val="50000"/>
              </a:schemeClr>
            </a:solidFill>
          </a:ln>
        </p:spPr>
      </p:pic>
      <p:sp>
        <p:nvSpPr>
          <p:cNvPr id="8"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dirty="0">
                <a:solidFill>
                  <a:srgbClr val="FF6600"/>
                </a:solidFill>
                <a:latin typeface="Helvetica"/>
                <a:cs typeface="Helvetica"/>
              </a:rPr>
              <a:t>3 Key Elements of a Powerful Shared Intent</a:t>
            </a:r>
          </a:p>
        </p:txBody>
      </p:sp>
    </p:spTree>
    <p:extLst>
      <p:ext uri="{BB962C8B-B14F-4D97-AF65-F5344CB8AC3E}">
        <p14:creationId xmlns:p14="http://schemas.microsoft.com/office/powerpoint/2010/main" val="16604906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TotalTime>
  <Words>1159</Words>
  <Application>Microsoft Macintosh PowerPoint</Application>
  <PresentationFormat>On-screen Show (16:9)</PresentationFormat>
  <Paragraphs>189</Paragraphs>
  <Slides>21</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MS Mincho</vt:lpstr>
      <vt:lpstr>MS PGothic</vt:lpstr>
      <vt:lpstr>Arial</vt:lpstr>
      <vt:lpstr>Calibri</vt:lpstr>
      <vt:lpstr>Calibri Light</vt:lpstr>
      <vt:lpstr>Helvetica</vt:lpstr>
      <vt:lpstr>Times New Roman</vt:lpstr>
      <vt:lpstr>Office Theme</vt:lpstr>
      <vt:lpstr>Struttura predefinita</vt:lpstr>
      <vt:lpstr>PowerPoint Presentation</vt:lpstr>
      <vt:lpstr>Shared Intent:  Laying the Foundation  for Powerful Collaboration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Maren Maier</dc:creator>
  <cp:lastModifiedBy>Russ Gaskin</cp:lastModifiedBy>
  <cp:revision>113</cp:revision>
  <dcterms:created xsi:type="dcterms:W3CDTF">2017-05-08T19:32:37Z</dcterms:created>
  <dcterms:modified xsi:type="dcterms:W3CDTF">2018-10-24T22:21:46Z</dcterms:modified>
</cp:coreProperties>
</file>