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57" r:id="rId2"/>
    <p:sldMasterId id="2147483769" r:id="rId3"/>
  </p:sldMasterIdLst>
  <p:notesMasterIdLst>
    <p:notesMasterId r:id="rId33"/>
  </p:notesMasterIdLst>
  <p:handoutMasterIdLst>
    <p:handoutMasterId r:id="rId34"/>
  </p:handoutMasterIdLst>
  <p:sldIdLst>
    <p:sldId id="467" r:id="rId4"/>
    <p:sldId id="755" r:id="rId5"/>
    <p:sldId id="628" r:id="rId6"/>
    <p:sldId id="739" r:id="rId7"/>
    <p:sldId id="627" r:id="rId8"/>
    <p:sldId id="709" r:id="rId9"/>
    <p:sldId id="622" r:id="rId10"/>
    <p:sldId id="661" r:id="rId11"/>
    <p:sldId id="740" r:id="rId12"/>
    <p:sldId id="634" r:id="rId13"/>
    <p:sldId id="732" r:id="rId14"/>
    <p:sldId id="717" r:id="rId15"/>
    <p:sldId id="718" r:id="rId16"/>
    <p:sldId id="719" r:id="rId17"/>
    <p:sldId id="720" r:id="rId18"/>
    <p:sldId id="743" r:id="rId19"/>
    <p:sldId id="745" r:id="rId20"/>
    <p:sldId id="744" r:id="rId21"/>
    <p:sldId id="746" r:id="rId22"/>
    <p:sldId id="747" r:id="rId23"/>
    <p:sldId id="748" r:id="rId24"/>
    <p:sldId id="749" r:id="rId25"/>
    <p:sldId id="750" r:id="rId26"/>
    <p:sldId id="751" r:id="rId27"/>
    <p:sldId id="752" r:id="rId28"/>
    <p:sldId id="590" r:id="rId29"/>
    <p:sldId id="753" r:id="rId30"/>
    <p:sldId id="754" r:id="rId31"/>
    <p:sldId id="756"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36" userDrawn="1">
          <p15:clr>
            <a:srgbClr val="A4A3A4"/>
          </p15:clr>
        </p15:guide>
        <p15:guide id="2" pos="56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scaleToFitPaper="1" frameSlides="1"/>
  <p:clrMru>
    <a:srgbClr val="9B9B9B"/>
    <a:srgbClr val="FF9E38"/>
    <a:srgbClr val="333333"/>
    <a:srgbClr val="666666"/>
    <a:srgbClr val="FF6600"/>
    <a:srgbClr val="5F5F5F"/>
    <a:srgbClr val="262673"/>
    <a:srgbClr val="7F7F7F"/>
    <a:srgbClr val="D8A304"/>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74" autoAdjust="0"/>
    <p:restoredTop sz="95084" autoAdjust="0"/>
  </p:normalViewPr>
  <p:slideViewPr>
    <p:cSldViewPr snapToGrid="0" snapToObjects="1">
      <p:cViewPr varScale="1">
        <p:scale>
          <a:sx n="151" d="100"/>
          <a:sy n="151" d="100"/>
        </p:scale>
        <p:origin x="736" y="176"/>
      </p:cViewPr>
      <p:guideLst>
        <p:guide orient="horz" pos="636"/>
        <p:guide pos="5617"/>
      </p:guideLst>
    </p:cSldViewPr>
  </p:slideViewPr>
  <p:notesTextViewPr>
    <p:cViewPr>
      <p:scale>
        <a:sx n="100" d="100"/>
        <a:sy n="100" d="100"/>
      </p:scale>
      <p:origin x="0" y="0"/>
    </p:cViewPr>
  </p:notesTextViewPr>
  <p:sorterViewPr>
    <p:cViewPr>
      <p:scale>
        <a:sx n="66" d="100"/>
        <a:sy n="66" d="100"/>
      </p:scale>
      <p:origin x="0" y="14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87922A-0DB6-C644-B8C0-C28ECA505B6A}" type="datetimeFigureOut">
              <a:rPr lang="en-US" smtClean="0"/>
              <a:t>4/6/19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90995F-DD35-944A-8DB9-4D5491F2962E}" type="slidenum">
              <a:rPr lang="en-US" smtClean="0"/>
              <a:t>‹#›</a:t>
            </a:fld>
            <a:endParaRPr lang="en-US"/>
          </a:p>
        </p:txBody>
      </p:sp>
    </p:spTree>
    <p:extLst>
      <p:ext uri="{BB962C8B-B14F-4D97-AF65-F5344CB8AC3E}">
        <p14:creationId xmlns:p14="http://schemas.microsoft.com/office/powerpoint/2010/main" val="3183245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51C102-C0DB-B04D-8B4D-A262908F1174}" type="datetimeFigureOut">
              <a:rPr lang="en-US" smtClean="0"/>
              <a:t>4/6/19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84FE52-1613-BB4E-A0A5-D6A848FDE604}" type="slidenum">
              <a:rPr lang="en-US" smtClean="0"/>
              <a:t>‹#›</a:t>
            </a:fld>
            <a:endParaRPr lang="en-US"/>
          </a:p>
        </p:txBody>
      </p:sp>
    </p:spTree>
    <p:extLst>
      <p:ext uri="{BB962C8B-B14F-4D97-AF65-F5344CB8AC3E}">
        <p14:creationId xmlns:p14="http://schemas.microsoft.com/office/powerpoint/2010/main" val="39841438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160338"/>
            <a:ext cx="9759950" cy="5491162"/>
          </a:xfrm>
        </p:spPr>
      </p:sp>
      <p:sp>
        <p:nvSpPr>
          <p:cNvPr id="3" name="Notes Placeholder 2"/>
          <p:cNvSpPr>
            <a:spLocks noGrp="1"/>
          </p:cNvSpPr>
          <p:nvPr>
            <p:ph type="body" idx="1"/>
          </p:nvPr>
        </p:nvSpPr>
        <p:spPr/>
        <p:txBody>
          <a:bodyPr/>
          <a:lstStyle/>
          <a:p>
            <a:r>
              <a:rPr lang="en-US" dirty="0"/>
              <a:t>Values coming in pairs is a narrower base than interdependent pairs in life. Activity and Rest is a polarity but many people would not associate values with it. Also inhaling and exhaling. My point is that the notion of interdependent pairs is both more inclusive and less likely to generate questions early in the process that values pairs might generate.</a:t>
            </a:r>
          </a:p>
        </p:txBody>
      </p:sp>
    </p:spTree>
    <p:extLst>
      <p:ext uri="{BB962C8B-B14F-4D97-AF65-F5344CB8AC3E}">
        <p14:creationId xmlns:p14="http://schemas.microsoft.com/office/powerpoint/2010/main" val="171884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Cliff:</a:t>
            </a:r>
          </a:p>
          <a:p>
            <a:r>
              <a:rPr lang="en-US" sz="1100" dirty="0"/>
              <a:t>The values in each pair are interdependent—they need each other</a:t>
            </a:r>
          </a:p>
          <a:p>
            <a:r>
              <a:rPr lang="en-US" sz="1100" dirty="0"/>
              <a:t>To get the best of both, we need both</a:t>
            </a:r>
          </a:p>
          <a:p>
            <a:r>
              <a:rPr lang="en-US" sz="1100" dirty="0"/>
              <a:t>The tension you chose earlier has a pair of values behind it (e.g. home and work)</a:t>
            </a:r>
          </a:p>
          <a:p>
            <a:endParaRPr lang="en-US" dirty="0"/>
          </a:p>
        </p:txBody>
      </p:sp>
      <p:sp>
        <p:nvSpPr>
          <p:cNvPr id="4" name="Slide Number Placeholder 3"/>
          <p:cNvSpPr>
            <a:spLocks noGrp="1"/>
          </p:cNvSpPr>
          <p:nvPr>
            <p:ph type="sldNum" sz="quarter" idx="10"/>
          </p:nvPr>
        </p:nvSpPr>
        <p:spPr/>
        <p:txBody>
          <a:bodyPr/>
          <a:lstStyle/>
          <a:p>
            <a:fld id="{09A8D79A-E736-4883-81B2-08B6DF269D1C}" type="slidenum">
              <a:rPr lang="en-US" smtClean="0"/>
              <a:pPr/>
              <a:t>7</a:t>
            </a:fld>
            <a:endParaRPr lang="en-US"/>
          </a:p>
        </p:txBody>
      </p:sp>
    </p:spTree>
    <p:extLst>
      <p:ext uri="{BB962C8B-B14F-4D97-AF65-F5344CB8AC3E}">
        <p14:creationId xmlns:p14="http://schemas.microsoft.com/office/powerpoint/2010/main" val="132291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Cliff</a:t>
            </a:r>
          </a:p>
        </p:txBody>
      </p:sp>
      <p:sp>
        <p:nvSpPr>
          <p:cNvPr id="4" name="Slide Number Placeholder 3"/>
          <p:cNvSpPr>
            <a:spLocks noGrp="1"/>
          </p:cNvSpPr>
          <p:nvPr>
            <p:ph type="sldNum" sz="quarter" idx="10"/>
          </p:nvPr>
        </p:nvSpPr>
        <p:spPr/>
        <p:txBody>
          <a:bodyPr/>
          <a:lstStyle/>
          <a:p>
            <a:fld id="{09A8D79A-E736-4883-81B2-08B6DF269D1C}" type="slidenum">
              <a:rPr lang="en-US" smtClean="0"/>
              <a:pPr/>
              <a:t>8</a:t>
            </a:fld>
            <a:endParaRPr lang="en-US"/>
          </a:p>
        </p:txBody>
      </p:sp>
    </p:spTree>
    <p:extLst>
      <p:ext uri="{BB962C8B-B14F-4D97-AF65-F5344CB8AC3E}">
        <p14:creationId xmlns:p14="http://schemas.microsoft.com/office/powerpoint/2010/main" val="49817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160338"/>
            <a:ext cx="9759950" cy="5491162"/>
          </a:xfrm>
        </p:spPr>
      </p:sp>
      <p:sp>
        <p:nvSpPr>
          <p:cNvPr id="3" name="Notes Placeholder 2"/>
          <p:cNvSpPr>
            <a:spLocks noGrp="1"/>
          </p:cNvSpPr>
          <p:nvPr>
            <p:ph type="body" idx="1"/>
          </p:nvPr>
        </p:nvSpPr>
        <p:spPr/>
        <p:txBody>
          <a:bodyPr/>
          <a:lstStyle/>
          <a:p>
            <a:r>
              <a:rPr lang="en-US" dirty="0"/>
              <a:t>Nancy:  I love flexibility.</a:t>
            </a:r>
            <a:r>
              <a:rPr lang="en-US" baseline="0" dirty="0"/>
              <a:t>  I get so many benefits from being open and flexible and having options.  Raise your hand if you’re with me.</a:t>
            </a:r>
          </a:p>
          <a:p>
            <a:endParaRPr lang="en-US" baseline="0" dirty="0"/>
          </a:p>
          <a:p>
            <a:r>
              <a:rPr lang="en-US" baseline="0" dirty="0"/>
              <a:t>Luke:  Nancy, may I interrupt?</a:t>
            </a:r>
            <a:endParaRPr lang="en-US" dirty="0"/>
          </a:p>
          <a:p>
            <a:endParaRPr lang="en-US" dirty="0"/>
          </a:p>
          <a:p>
            <a:r>
              <a:rPr lang="en-US" dirty="0"/>
              <a:t>Relates to voluntary initiatives</a:t>
            </a:r>
            <a:r>
              <a:rPr lang="en-US" baseline="0" dirty="0"/>
              <a:t> and consistent national policy.  In some ways, we need both, like breathing.</a:t>
            </a:r>
            <a:endParaRPr lang="en-US" dirty="0"/>
          </a:p>
        </p:txBody>
      </p:sp>
    </p:spTree>
    <p:extLst>
      <p:ext uri="{BB962C8B-B14F-4D97-AF65-F5344CB8AC3E}">
        <p14:creationId xmlns:p14="http://schemas.microsoft.com/office/powerpoint/2010/main" val="541708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160338"/>
            <a:ext cx="9759950" cy="5491162"/>
          </a:xfrm>
        </p:spPr>
      </p:sp>
      <p:sp>
        <p:nvSpPr>
          <p:cNvPr id="3" name="Notes Placeholder 2"/>
          <p:cNvSpPr>
            <a:spLocks noGrp="1"/>
          </p:cNvSpPr>
          <p:nvPr>
            <p:ph type="body" idx="1"/>
          </p:nvPr>
        </p:nvSpPr>
        <p:spPr/>
        <p:txBody>
          <a:bodyPr/>
          <a:lstStyle/>
          <a:p>
            <a:r>
              <a:rPr lang="en-US" dirty="0"/>
              <a:t>Nancy:  I love flexibility.</a:t>
            </a:r>
            <a:r>
              <a:rPr lang="en-US" baseline="0" dirty="0"/>
              <a:t>  I get so many benefits from being open and flexible and having options.  Raise your hand if you’re with me.</a:t>
            </a:r>
          </a:p>
          <a:p>
            <a:endParaRPr lang="en-US" baseline="0" dirty="0"/>
          </a:p>
          <a:p>
            <a:r>
              <a:rPr lang="en-US" baseline="0" dirty="0"/>
              <a:t>Luke:  Nancy, may I interrupt?</a:t>
            </a:r>
            <a:endParaRPr lang="en-US" dirty="0"/>
          </a:p>
          <a:p>
            <a:endParaRPr lang="en-US" dirty="0"/>
          </a:p>
          <a:p>
            <a:r>
              <a:rPr lang="en-US" dirty="0"/>
              <a:t>Relates to voluntary initiatives</a:t>
            </a:r>
            <a:r>
              <a:rPr lang="en-US" baseline="0" dirty="0"/>
              <a:t> and consistent national policy.  In some ways, we need both, like breathing.</a:t>
            </a:r>
            <a:endParaRPr lang="en-US" dirty="0"/>
          </a:p>
        </p:txBody>
      </p:sp>
    </p:spTree>
    <p:extLst>
      <p:ext uri="{BB962C8B-B14F-4D97-AF65-F5344CB8AC3E}">
        <p14:creationId xmlns:p14="http://schemas.microsoft.com/office/powerpoint/2010/main" val="171186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160338"/>
            <a:ext cx="9759950" cy="54911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5654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2375" y="160338"/>
            <a:ext cx="9759950" cy="5491162"/>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52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4FE52-1613-BB4E-A0A5-D6A848FDE604}" type="slidenum">
              <a:rPr lang="en-US" smtClean="0"/>
              <a:t>21</a:t>
            </a:fld>
            <a:endParaRPr lang="en-US"/>
          </a:p>
        </p:txBody>
      </p:sp>
    </p:spTree>
    <p:extLst>
      <p:ext uri="{BB962C8B-B14F-4D97-AF65-F5344CB8AC3E}">
        <p14:creationId xmlns:p14="http://schemas.microsoft.com/office/powerpoint/2010/main" val="1802492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C1A5C-83D5-2348-A772-611A9F29B6F3}" type="slidenum">
              <a:rPr lang="en-US" smtClean="0"/>
              <a:t>29</a:t>
            </a:fld>
            <a:endParaRPr lang="en-US"/>
          </a:p>
        </p:txBody>
      </p:sp>
    </p:spTree>
    <p:extLst>
      <p:ext uri="{BB962C8B-B14F-4D97-AF65-F5344CB8AC3E}">
        <p14:creationId xmlns:p14="http://schemas.microsoft.com/office/powerpoint/2010/main" val="29593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a:xfrm>
            <a:off x="457200" y="1200155"/>
            <a:ext cx="8229600" cy="3394472"/>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2344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36921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9219"/>
            <a:ext cx="386715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69"/>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9" y="1543050"/>
            <a:ext cx="2949575" cy="285869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4"/>
            <a:ext cx="57626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2179074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349208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05979"/>
            <a:ext cx="8229600" cy="85725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13068120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36502573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4224269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581F82-9238-4E45-AC4B-B4896ADA6BDA}" type="datetimeFigureOut">
              <a:rPr lang="en-US" smtClean="0"/>
              <a:t>4/6/19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418091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581F82-9238-4E45-AC4B-B4896ADA6BDA}" type="datetimeFigureOut">
              <a:rPr lang="en-US" smtClean="0"/>
              <a:t>4/6/19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3380303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581F82-9238-4E45-AC4B-B4896ADA6BDA}" type="datetimeFigureOut">
              <a:rPr lang="en-US" smtClean="0"/>
              <a:t>4/6/19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433464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766830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581F82-9238-4E45-AC4B-B4896ADA6BDA}" type="datetimeFigureOut">
              <a:rPr lang="en-US" smtClean="0"/>
              <a:t>4/6/19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3332648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962092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266274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78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44845" y="1059657"/>
            <a:ext cx="7315224" cy="1569660"/>
          </a:xfrm>
          <a:prstGeom prst="rect">
            <a:avLst/>
          </a:prstGeom>
        </p:spPr>
        <p:txBody>
          <a:bodyPr>
            <a:spAutoFit/>
          </a:bodyPr>
          <a:lstStyle>
            <a:lvl1pPr algn="r">
              <a:defRPr sz="4800" spc="-141" baseline="0">
                <a:solidFill>
                  <a:schemeClr val="bg1"/>
                </a:solidFill>
              </a:defRPr>
            </a:lvl1pPr>
          </a:lstStyle>
          <a:p>
            <a:r>
              <a:rPr lang="en-US"/>
              <a:t>Click to edit Master title style</a:t>
            </a:r>
            <a:endParaRPr lang="en-AU" dirty="0"/>
          </a:p>
        </p:txBody>
      </p:sp>
      <p:sp>
        <p:nvSpPr>
          <p:cNvPr id="51" name="TextBox 50"/>
          <p:cNvSpPr txBox="1"/>
          <p:nvPr userDrawn="1"/>
        </p:nvSpPr>
        <p:spPr>
          <a:xfrm>
            <a:off x="-635069" y="4315703"/>
            <a:ext cx="184731" cy="369332"/>
          </a:xfrm>
          <a:prstGeom prst="rect">
            <a:avLst/>
          </a:prstGeom>
          <a:noFill/>
        </p:spPr>
        <p:txBody>
          <a:bodyPr wrap="none" rtlCol="0">
            <a:spAutoFit/>
          </a:bodyPr>
          <a:lstStyle/>
          <a:p>
            <a:endParaRPr lang="en-NZ" sz="1800" dirty="0"/>
          </a:p>
        </p:txBody>
      </p:sp>
    </p:spTree>
    <p:extLst>
      <p:ext uri="{BB962C8B-B14F-4D97-AF65-F5344CB8AC3E}">
        <p14:creationId xmlns:p14="http://schemas.microsoft.com/office/powerpoint/2010/main" val="3670054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249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85846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2066195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173265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1D581F82-9238-4E45-AC4B-B4896ADA6BDA}" type="datetimeFigureOut">
              <a:rPr lang="en-US" smtClean="0"/>
              <a:t>4/6/19</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B58970CC-5C76-ED4D-BADF-951079776962}"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50B635-51E9-054B-8C3E-329E4C25299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247" y="4809481"/>
            <a:ext cx="1398983" cy="304354"/>
          </a:xfrm>
          <a:prstGeom prst="rect">
            <a:avLst/>
          </a:prstGeom>
        </p:spPr>
      </p:pic>
      <p:pic>
        <p:nvPicPr>
          <p:cNvPr id="5" name="Picture 4">
            <a:extLst>
              <a:ext uri="{FF2B5EF4-FFF2-40B4-BE49-F238E27FC236}">
                <a16:creationId xmlns:a16="http://schemas.microsoft.com/office/drawing/2014/main" id="{84E34FAA-5ACE-1348-93C8-F609E98898F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492103" y="4868973"/>
            <a:ext cx="601808" cy="213866"/>
          </a:xfrm>
          <a:prstGeom prst="rect">
            <a:avLst/>
          </a:prstGeom>
        </p:spPr>
      </p:pic>
      <p:sp>
        <p:nvSpPr>
          <p:cNvPr id="6" name="TextBox 5">
            <a:extLst>
              <a:ext uri="{FF2B5EF4-FFF2-40B4-BE49-F238E27FC236}">
                <a16:creationId xmlns:a16="http://schemas.microsoft.com/office/drawing/2014/main" id="{D7EAD060-DB19-BF4D-A867-4BE0E99F2566}"/>
              </a:ext>
            </a:extLst>
          </p:cNvPr>
          <p:cNvSpPr txBox="1"/>
          <p:nvPr userDrawn="1"/>
        </p:nvSpPr>
        <p:spPr>
          <a:xfrm>
            <a:off x="1364818" y="4842982"/>
            <a:ext cx="3827113" cy="253916"/>
          </a:xfrm>
          <a:prstGeom prst="rect">
            <a:avLst/>
          </a:prstGeom>
          <a:noFill/>
        </p:spPr>
        <p:txBody>
          <a:bodyPr wrap="square" rtlCol="0">
            <a:spAutoFit/>
          </a:bodyPr>
          <a:lstStyle/>
          <a:p>
            <a:pPr marL="0" marR="0" indent="0" algn="l" defTabSz="685772"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Arial" charset="0"/>
                <a:ea typeface="Arial" charset="0"/>
                <a:cs typeface="Arial" charset="0"/>
              </a:rPr>
              <a:t>● </a:t>
            </a:r>
            <a:r>
              <a:rPr lang="en-US" sz="1000" dirty="0" err="1">
                <a:solidFill>
                  <a:schemeClr val="tx1"/>
                </a:solidFill>
                <a:latin typeface="Arial" charset="0"/>
                <a:ea typeface="Arial" charset="0"/>
                <a:cs typeface="Arial" charset="0"/>
              </a:rPr>
              <a:t>www.CoCreativeConsulting.com</a:t>
            </a:r>
            <a:r>
              <a:rPr lang="en-US" sz="1000" dirty="0">
                <a:solidFill>
                  <a:schemeClr val="tx1"/>
                </a:solidFill>
                <a:latin typeface="Arial" charset="0"/>
                <a:ea typeface="Arial" charset="0"/>
                <a:cs typeface="Arial" charset="0"/>
              </a:rPr>
              <a:t> ● @</a:t>
            </a:r>
            <a:r>
              <a:rPr lang="en-US" sz="1000" dirty="0" err="1">
                <a:solidFill>
                  <a:schemeClr val="tx1"/>
                </a:solidFill>
                <a:latin typeface="Arial" charset="0"/>
                <a:ea typeface="Arial" charset="0"/>
                <a:cs typeface="Arial" charset="0"/>
              </a:rPr>
              <a:t>WeAreCocreative</a:t>
            </a:r>
            <a:endParaRPr lang="en-US" sz="1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1299455"/>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8" r:id="rId3"/>
    <p:sldLayoutId id="2147483740" r:id="rId4"/>
    <p:sldLayoutId id="2147483756" r:id="rId5"/>
    <p:sldLayoutId id="2147483781" r:id="rId6"/>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1461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4/6/19</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9375310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81913" y="1015460"/>
            <a:ext cx="8249325" cy="2835933"/>
          </a:xfrm>
        </p:spPr>
        <p:txBody>
          <a:bodyPr lIns="65306" tIns="32653" rIns="65306" bIns="32653">
            <a:spAutoFit/>
          </a:bodyPr>
          <a:lstStyle/>
          <a:p>
            <a:pPr eaLnBrk="1" hangingPunct="1">
              <a:defRPr/>
            </a:pPr>
            <a:r>
              <a:rPr lang="en-AU" sz="6600" b="1" dirty="0">
                <a:solidFill>
                  <a:srgbClr val="FF6600"/>
                </a:solidFill>
              </a:rPr>
              <a:t>Leveraging Tensions for Innovation</a:t>
            </a:r>
            <a:br>
              <a:rPr lang="en-AU" sz="6600" b="1" dirty="0">
                <a:solidFill>
                  <a:schemeClr val="bg1">
                    <a:lumMod val="65000"/>
                  </a:schemeClr>
                </a:solidFill>
              </a:rPr>
            </a:br>
            <a:r>
              <a:rPr lang="en-AU" b="1" dirty="0">
                <a:solidFill>
                  <a:schemeClr val="bg1">
                    <a:lumMod val="65000"/>
                  </a:schemeClr>
                </a:solidFill>
              </a:rPr>
              <a:t>A Quick Introduction</a:t>
            </a:r>
            <a:endParaRPr lang="en-US" sz="4400" b="1" dirty="0">
              <a:solidFill>
                <a:schemeClr val="bg1">
                  <a:lumMod val="65000"/>
                </a:schemeClr>
              </a:solidFill>
            </a:endParaRPr>
          </a:p>
        </p:txBody>
      </p:sp>
      <p:sp>
        <p:nvSpPr>
          <p:cNvPr id="49" name="Title 3"/>
          <p:cNvSpPr txBox="1">
            <a:spLocks/>
          </p:cNvSpPr>
          <p:nvPr/>
        </p:nvSpPr>
        <p:spPr bwMode="auto">
          <a:xfrm>
            <a:off x="632940" y="5723778"/>
            <a:ext cx="3711721" cy="276973"/>
          </a:xfrm>
          <a:prstGeom prst="rect">
            <a:avLst/>
          </a:prstGeom>
          <a:noFill/>
          <a:ln>
            <a:noFill/>
          </a:ln>
          <a:extLst/>
        </p:spPr>
        <p:txBody>
          <a:bodyPr wrap="square" lIns="91412" tIns="45707" rIns="91412" bIns="45707" anchor="b">
            <a:spAutoFit/>
          </a:bodyPr>
          <a:lstStyle>
            <a:lvl1pPr algn="r" rtl="0" eaLnBrk="1" fontAlgn="base" hangingPunct="1">
              <a:spcBef>
                <a:spcPct val="0"/>
              </a:spcBef>
              <a:spcAft>
                <a:spcPct val="0"/>
              </a:spcAft>
              <a:defRPr sz="4800" b="1" kern="1200" spc="-140" baseline="0">
                <a:solidFill>
                  <a:schemeClr val="bg1"/>
                </a:solidFill>
                <a:latin typeface="Arial" pitchFamily="34" charset="0"/>
                <a:ea typeface="+mj-ea"/>
                <a:cs typeface="Arial" pitchFamily="34" charset="0"/>
              </a:defRPr>
            </a:lvl1pPr>
            <a:lvl2pPr algn="l" rtl="0" eaLnBrk="1" fontAlgn="base" hangingPunct="1">
              <a:spcBef>
                <a:spcPct val="0"/>
              </a:spcBef>
              <a:spcAft>
                <a:spcPct val="0"/>
              </a:spcAft>
              <a:defRPr sz="2000" b="1">
                <a:solidFill>
                  <a:schemeClr val="accent1"/>
                </a:solidFill>
                <a:latin typeface="Arial" charset="0"/>
                <a:cs typeface="Arial" charset="0"/>
              </a:defRPr>
            </a:lvl2pPr>
            <a:lvl3pPr algn="l" rtl="0" eaLnBrk="1" fontAlgn="base" hangingPunct="1">
              <a:spcBef>
                <a:spcPct val="0"/>
              </a:spcBef>
              <a:spcAft>
                <a:spcPct val="0"/>
              </a:spcAft>
              <a:defRPr sz="2000" b="1">
                <a:solidFill>
                  <a:schemeClr val="accent1"/>
                </a:solidFill>
                <a:latin typeface="Arial" charset="0"/>
                <a:cs typeface="Arial" charset="0"/>
              </a:defRPr>
            </a:lvl3pPr>
            <a:lvl4pPr algn="l" rtl="0" eaLnBrk="1" fontAlgn="base" hangingPunct="1">
              <a:spcBef>
                <a:spcPct val="0"/>
              </a:spcBef>
              <a:spcAft>
                <a:spcPct val="0"/>
              </a:spcAft>
              <a:defRPr sz="2000" b="1">
                <a:solidFill>
                  <a:schemeClr val="accent1"/>
                </a:solidFill>
                <a:latin typeface="Arial" charset="0"/>
                <a:cs typeface="Arial" charset="0"/>
              </a:defRPr>
            </a:lvl4pPr>
            <a:lvl5pPr algn="l" rtl="0" eaLnBrk="1" fontAlgn="base" hangingPunct="1">
              <a:spcBef>
                <a:spcPct val="0"/>
              </a:spcBef>
              <a:spcAft>
                <a:spcPct val="0"/>
              </a:spcAft>
              <a:defRPr sz="2000" b="1">
                <a:solidFill>
                  <a:schemeClr val="accent1"/>
                </a:solidFill>
                <a:latin typeface="Arial" charset="0"/>
                <a:cs typeface="Arial" charset="0"/>
              </a:defRPr>
            </a:lvl5pPr>
            <a:lvl6pPr marL="457117" algn="l" rtl="0" eaLnBrk="1" fontAlgn="base" hangingPunct="1">
              <a:spcBef>
                <a:spcPct val="0"/>
              </a:spcBef>
              <a:spcAft>
                <a:spcPct val="0"/>
              </a:spcAft>
              <a:defRPr sz="2400" b="1">
                <a:solidFill>
                  <a:srgbClr val="BFBE00"/>
                </a:solidFill>
                <a:latin typeface="Arial" charset="0"/>
                <a:cs typeface="Arial" charset="0"/>
              </a:defRPr>
            </a:lvl6pPr>
            <a:lvl7pPr marL="914235" algn="l" rtl="0" eaLnBrk="1" fontAlgn="base" hangingPunct="1">
              <a:spcBef>
                <a:spcPct val="0"/>
              </a:spcBef>
              <a:spcAft>
                <a:spcPct val="0"/>
              </a:spcAft>
              <a:defRPr sz="2400" b="1">
                <a:solidFill>
                  <a:srgbClr val="BFBE00"/>
                </a:solidFill>
                <a:latin typeface="Arial" charset="0"/>
                <a:cs typeface="Arial" charset="0"/>
              </a:defRPr>
            </a:lvl7pPr>
            <a:lvl8pPr marL="1371353" algn="l" rtl="0" eaLnBrk="1" fontAlgn="base" hangingPunct="1">
              <a:spcBef>
                <a:spcPct val="0"/>
              </a:spcBef>
              <a:spcAft>
                <a:spcPct val="0"/>
              </a:spcAft>
              <a:defRPr sz="2400" b="1">
                <a:solidFill>
                  <a:srgbClr val="BFBE00"/>
                </a:solidFill>
                <a:latin typeface="Arial" charset="0"/>
                <a:cs typeface="Arial" charset="0"/>
              </a:defRPr>
            </a:lvl8pPr>
            <a:lvl9pPr marL="1828470" algn="l" rtl="0" eaLnBrk="1" fontAlgn="base" hangingPunct="1">
              <a:spcBef>
                <a:spcPct val="0"/>
              </a:spcBef>
              <a:spcAft>
                <a:spcPct val="0"/>
              </a:spcAft>
              <a:defRPr sz="2400" b="1">
                <a:solidFill>
                  <a:srgbClr val="BFBE00"/>
                </a:solidFill>
                <a:latin typeface="Arial" charset="0"/>
                <a:cs typeface="Arial" charset="0"/>
              </a:defRPr>
            </a:lvl9pPr>
          </a:lstStyle>
          <a:p>
            <a:pPr algn="l" defTabSz="914290">
              <a:lnSpc>
                <a:spcPct val="150000"/>
              </a:lnSpc>
              <a:defRPr/>
            </a:pPr>
            <a:r>
              <a:rPr lang="en-AU" sz="800" b="0" kern="400" spc="100" dirty="0" err="1">
                <a:solidFill>
                  <a:prstClr val="black">
                    <a:lumMod val="75000"/>
                    <a:lumOff val="25000"/>
                  </a:prstClr>
                </a:solidFill>
                <a:latin typeface="Arial" charset="0"/>
                <a:cs typeface="Arial" charset="0"/>
              </a:rPr>
              <a:t>www.cocreativeconsulting.com</a:t>
            </a:r>
            <a:endParaRPr lang="en-AU" sz="800" b="0" kern="400" spc="100" dirty="0">
              <a:solidFill>
                <a:prstClr val="black">
                  <a:lumMod val="75000"/>
                  <a:lumOff val="25000"/>
                </a:prstClr>
              </a:solidFill>
              <a:latin typeface="Arial" charset="0"/>
              <a:cs typeface="Arial" charset="0"/>
            </a:endParaRPr>
          </a:p>
        </p:txBody>
      </p:sp>
    </p:spTree>
    <p:extLst>
      <p:ext uri="{BB962C8B-B14F-4D97-AF65-F5344CB8AC3E}">
        <p14:creationId xmlns:p14="http://schemas.microsoft.com/office/powerpoint/2010/main" val="115041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50"/>
            <a:ext cx="9144000"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88884" y="2064627"/>
            <a:ext cx="5938345" cy="646331"/>
          </a:xfrm>
          <a:prstGeom prst="rect">
            <a:avLst/>
          </a:prstGeom>
          <a:noFill/>
        </p:spPr>
        <p:txBody>
          <a:bodyPr wrap="square" rtlCol="0">
            <a:spAutoFit/>
          </a:bodyPr>
          <a:lstStyle/>
          <a:p>
            <a:r>
              <a:rPr lang="en-US" sz="3600" b="1" dirty="0">
                <a:solidFill>
                  <a:schemeClr val="bg1"/>
                </a:solidFill>
              </a:rPr>
              <a:t>MAPPING POLARITIES</a:t>
            </a:r>
          </a:p>
        </p:txBody>
      </p:sp>
    </p:spTree>
    <p:extLst>
      <p:ext uri="{BB962C8B-B14F-4D97-AF65-F5344CB8AC3E}">
        <p14:creationId xmlns:p14="http://schemas.microsoft.com/office/powerpoint/2010/main" val="1407643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rot="120000">
            <a:off x="-139062" y="-1212606"/>
            <a:ext cx="9402084" cy="8142633"/>
          </a:xfrm>
          <a:prstGeom prst="rect">
            <a:avLst/>
          </a:prstGeom>
        </p:spPr>
      </p:pic>
    </p:spTree>
    <p:extLst>
      <p:ext uri="{BB962C8B-B14F-4D97-AF65-F5344CB8AC3E}">
        <p14:creationId xmlns:p14="http://schemas.microsoft.com/office/powerpoint/2010/main" val="1097626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48"/>
          <p:cNvSpPr>
            <a:spLocks noChangeArrowheads="1"/>
          </p:cNvSpPr>
          <p:nvPr/>
        </p:nvSpPr>
        <p:spPr bwMode="auto">
          <a:xfrm>
            <a:off x="1667764"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Confusion</a:t>
            </a:r>
          </a:p>
        </p:txBody>
      </p:sp>
      <p:sp>
        <p:nvSpPr>
          <p:cNvPr id="12" name="Oval 47"/>
          <p:cNvSpPr>
            <a:spLocks noChangeArrowheads="1"/>
          </p:cNvSpPr>
          <p:nvPr/>
        </p:nvSpPr>
        <p:spPr bwMode="auto">
          <a:xfrm>
            <a:off x="5309633"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Clarity</a:t>
            </a:r>
          </a:p>
        </p:txBody>
      </p:sp>
      <p:sp>
        <p:nvSpPr>
          <p:cNvPr id="10" name="Rectangle 49"/>
          <p:cNvSpPr>
            <a:spLocks noChangeArrowheads="1"/>
          </p:cNvSpPr>
          <p:nvPr/>
        </p:nvSpPr>
        <p:spPr bwMode="auto">
          <a:xfrm>
            <a:off x="4323975" y="2401091"/>
            <a:ext cx="566329" cy="256032"/>
          </a:xfrm>
          <a:prstGeom prst="rect">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eaLnBrk="0" hangingPunct="0">
              <a:lnSpc>
                <a:spcPct val="100000"/>
              </a:lnSpc>
              <a:spcBef>
                <a:spcPct val="0"/>
              </a:spcBef>
            </a:pPr>
            <a:endParaRPr lang="en-US" sz="1600"/>
          </a:p>
        </p:txBody>
      </p:sp>
      <p:sp>
        <p:nvSpPr>
          <p:cNvPr id="11" name="Rectangle 50"/>
          <p:cNvSpPr>
            <a:spLocks noChangeArrowheads="1"/>
          </p:cNvSpPr>
          <p:nvPr/>
        </p:nvSpPr>
        <p:spPr bwMode="auto">
          <a:xfrm>
            <a:off x="4363235" y="2422111"/>
            <a:ext cx="424746" cy="226252"/>
          </a:xfrm>
          <a:prstGeom prst="rect">
            <a:avLst/>
          </a:prstGeom>
          <a:solidFill>
            <a:srgbClr val="F2F2F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lnSpc>
                <a:spcPct val="100000"/>
              </a:lnSpc>
              <a:spcBef>
                <a:spcPct val="0"/>
              </a:spcBef>
            </a:pPr>
            <a:r>
              <a:rPr lang="en-US" sz="1400" dirty="0">
                <a:latin typeface="Arial Narrow" charset="0"/>
              </a:rPr>
              <a:t>AND</a:t>
            </a:r>
          </a:p>
        </p:txBody>
      </p:sp>
      <p:sp>
        <p:nvSpPr>
          <p:cNvPr id="13" name="&quot;No&quot; Symbol 12"/>
          <p:cNvSpPr/>
          <p:nvPr/>
        </p:nvSpPr>
        <p:spPr>
          <a:xfrm>
            <a:off x="1968097" y="20513"/>
            <a:ext cx="5169225" cy="5017189"/>
          </a:xfrm>
          <a:prstGeom prst="noSmoking">
            <a:avLst/>
          </a:prstGeom>
          <a:solidFill>
            <a:srgbClr val="FF0000">
              <a:alpha val="27000"/>
            </a:srgbClr>
          </a:solidFill>
          <a:ln/>
          <a:effectLst/>
        </p:spPr>
        <p:style>
          <a:lnRef idx="1">
            <a:schemeClr val="accent1"/>
          </a:lnRef>
          <a:fillRef idx="3">
            <a:schemeClr val="accent1"/>
          </a:fillRef>
          <a:effectRef idx="2">
            <a:schemeClr val="accent1"/>
          </a:effectRef>
          <a:fontRef idx="minor">
            <a:schemeClr val="lt1"/>
          </a:fontRef>
        </p:style>
        <p:txBody>
          <a:bodyPr lIns="81940" tIns="40968" rIns="81940" bIns="40968"/>
          <a:lstStyle/>
          <a:p>
            <a:endParaRPr lang="en-US"/>
          </a:p>
        </p:txBody>
      </p:sp>
    </p:spTree>
    <p:extLst>
      <p:ext uri="{BB962C8B-B14F-4D97-AF65-F5344CB8AC3E}">
        <p14:creationId xmlns:p14="http://schemas.microsoft.com/office/powerpoint/2010/main" val="200811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48"/>
          <p:cNvSpPr>
            <a:spLocks noChangeArrowheads="1"/>
          </p:cNvSpPr>
          <p:nvPr/>
        </p:nvSpPr>
        <p:spPr bwMode="auto">
          <a:xfrm>
            <a:off x="1667764"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Flexibility</a:t>
            </a:r>
          </a:p>
        </p:txBody>
      </p:sp>
      <p:sp>
        <p:nvSpPr>
          <p:cNvPr id="13" name="Oval 47"/>
          <p:cNvSpPr>
            <a:spLocks noChangeArrowheads="1"/>
          </p:cNvSpPr>
          <p:nvPr/>
        </p:nvSpPr>
        <p:spPr bwMode="auto">
          <a:xfrm>
            <a:off x="5309633"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Clarity</a:t>
            </a:r>
          </a:p>
        </p:txBody>
      </p:sp>
      <p:sp>
        <p:nvSpPr>
          <p:cNvPr id="14" name="Rectangle 49"/>
          <p:cNvSpPr>
            <a:spLocks noChangeArrowheads="1"/>
          </p:cNvSpPr>
          <p:nvPr/>
        </p:nvSpPr>
        <p:spPr bwMode="auto">
          <a:xfrm>
            <a:off x="4323975" y="2401091"/>
            <a:ext cx="566329" cy="256032"/>
          </a:xfrm>
          <a:prstGeom prst="rect">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eaLnBrk="0" hangingPunct="0">
              <a:lnSpc>
                <a:spcPct val="100000"/>
              </a:lnSpc>
              <a:spcBef>
                <a:spcPct val="0"/>
              </a:spcBef>
            </a:pPr>
            <a:endParaRPr lang="en-US" sz="1600"/>
          </a:p>
        </p:txBody>
      </p:sp>
      <p:sp>
        <p:nvSpPr>
          <p:cNvPr id="15" name="Rectangle 50"/>
          <p:cNvSpPr>
            <a:spLocks noChangeArrowheads="1"/>
          </p:cNvSpPr>
          <p:nvPr/>
        </p:nvSpPr>
        <p:spPr bwMode="auto">
          <a:xfrm>
            <a:off x="4363235" y="2422111"/>
            <a:ext cx="424746" cy="226252"/>
          </a:xfrm>
          <a:prstGeom prst="rect">
            <a:avLst/>
          </a:prstGeom>
          <a:solidFill>
            <a:srgbClr val="F2F2F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lnSpc>
                <a:spcPct val="100000"/>
              </a:lnSpc>
              <a:spcBef>
                <a:spcPct val="0"/>
              </a:spcBef>
            </a:pPr>
            <a:r>
              <a:rPr lang="en-US" sz="1400" dirty="0">
                <a:latin typeface="Arial Narrow" charset="0"/>
              </a:rPr>
              <a:t>AND</a:t>
            </a:r>
          </a:p>
        </p:txBody>
      </p:sp>
      <p:sp>
        <p:nvSpPr>
          <p:cNvPr id="9" name="Rectangle 13"/>
          <p:cNvSpPr/>
          <p:nvPr/>
        </p:nvSpPr>
        <p:spPr>
          <a:xfrm>
            <a:off x="707572" y="849099"/>
            <a:ext cx="7750629" cy="3381636"/>
          </a:xfrm>
          <a:custGeom>
            <a:avLst/>
            <a:gdLst>
              <a:gd name="connsiteX0" fmla="*/ 5101358 w 6747133"/>
              <a:gd name="connsiteY0" fmla="*/ 603 h 3381636"/>
              <a:gd name="connsiteX1" fmla="*/ 6283327 w 6747133"/>
              <a:gd name="connsiteY1" fmla="*/ 527505 h 3381636"/>
              <a:gd name="connsiteX2" fmla="*/ 6219629 w 6747133"/>
              <a:gd name="connsiteY2" fmla="*/ 2917828 h 3381636"/>
              <a:gd name="connsiteX3" fmla="*/ 3829304 w 6747133"/>
              <a:gd name="connsiteY3" fmla="*/ 2854130 h 3381636"/>
              <a:gd name="connsiteX4" fmla="*/ 3569062 w 6747133"/>
              <a:gd name="connsiteY4" fmla="*/ 2566855 h 3381636"/>
              <a:gd name="connsiteX5" fmla="*/ 3380307 w 6747133"/>
              <a:gd name="connsiteY5" fmla="*/ 2338517 h 3381636"/>
              <a:gd name="connsiteX6" fmla="*/ 3937372 w 6747133"/>
              <a:gd name="connsiteY6" fmla="*/ 1672483 h 3381636"/>
              <a:gd name="connsiteX7" fmla="*/ 4163884 w 6747133"/>
              <a:gd name="connsiteY7" fmla="*/ 1987480 h 3381636"/>
              <a:gd name="connsiteX8" fmla="*/ 4425081 w 6747133"/>
              <a:gd name="connsiteY8" fmla="*/ 2289282 h 3381636"/>
              <a:gd name="connsiteX9" fmla="*/ 5654781 w 6747133"/>
              <a:gd name="connsiteY9" fmla="*/ 2322052 h 3381636"/>
              <a:gd name="connsiteX10" fmla="*/ 5687550 w 6747133"/>
              <a:gd name="connsiteY10" fmla="*/ 1092353 h 3381636"/>
              <a:gd name="connsiteX11" fmla="*/ 5079488 w 6747133"/>
              <a:gd name="connsiteY11" fmla="*/ 821288 h 3381636"/>
              <a:gd name="connsiteX12" fmla="*/ 4457851 w 6747133"/>
              <a:gd name="connsiteY12" fmla="*/ 1059583 h 3381636"/>
              <a:gd name="connsiteX13" fmla="*/ 4180950 w 6747133"/>
              <a:gd name="connsiteY13" fmla="*/ 1347046 h 3381636"/>
              <a:gd name="connsiteX14" fmla="*/ 3958288 w 6747133"/>
              <a:gd name="connsiteY14" fmla="*/ 1624253 h 3381636"/>
              <a:gd name="connsiteX15" fmla="*/ 3350339 w 6747133"/>
              <a:gd name="connsiteY15" fmla="*/ 2345841 h 3381636"/>
              <a:gd name="connsiteX16" fmla="*/ 3178071 w 6747133"/>
              <a:gd name="connsiteY16" fmla="*/ 2566856 h 3381636"/>
              <a:gd name="connsiteX17" fmla="*/ 2917828 w 6747133"/>
              <a:gd name="connsiteY17" fmla="*/ 2854131 h 3381636"/>
              <a:gd name="connsiteX18" fmla="*/ 527504 w 6747133"/>
              <a:gd name="connsiteY18" fmla="*/ 2917829 h 3381636"/>
              <a:gd name="connsiteX19" fmla="*/ 463806 w 6747133"/>
              <a:gd name="connsiteY19" fmla="*/ 527506 h 3381636"/>
              <a:gd name="connsiteX20" fmla="*/ 1645775 w 6747133"/>
              <a:gd name="connsiteY20" fmla="*/ 604 h 3381636"/>
              <a:gd name="connsiteX21" fmla="*/ 2854129 w 6747133"/>
              <a:gd name="connsiteY21" fmla="*/ 463807 h 3381636"/>
              <a:gd name="connsiteX22" fmla="*/ 3129303 w 6747133"/>
              <a:gd name="connsiteY22" fmla="*/ 736814 h 3381636"/>
              <a:gd name="connsiteX23" fmla="*/ 3358450 w 6747133"/>
              <a:gd name="connsiteY23" fmla="*/ 985733 h 3381636"/>
              <a:gd name="connsiteX24" fmla="*/ 2806261 w 6747133"/>
              <a:gd name="connsiteY24" fmla="*/ 1645938 h 3381636"/>
              <a:gd name="connsiteX25" fmla="*/ 2566182 w 6747133"/>
              <a:gd name="connsiteY25" fmla="*/ 1347047 h 3381636"/>
              <a:gd name="connsiteX26" fmla="*/ 2289281 w 6747133"/>
              <a:gd name="connsiteY26" fmla="*/ 1059584 h 3381636"/>
              <a:gd name="connsiteX27" fmla="*/ 1667645 w 6747133"/>
              <a:gd name="connsiteY27" fmla="*/ 821290 h 3381636"/>
              <a:gd name="connsiteX28" fmla="*/ 1059583 w 6747133"/>
              <a:gd name="connsiteY28" fmla="*/ 1092354 h 3381636"/>
              <a:gd name="connsiteX29" fmla="*/ 1092352 w 6747133"/>
              <a:gd name="connsiteY29" fmla="*/ 2322053 h 3381636"/>
              <a:gd name="connsiteX30" fmla="*/ 2322051 w 6747133"/>
              <a:gd name="connsiteY30" fmla="*/ 2289283 h 3381636"/>
              <a:gd name="connsiteX31" fmla="*/ 2818180 w 6747133"/>
              <a:gd name="connsiteY31" fmla="*/ 1660776 h 3381636"/>
              <a:gd name="connsiteX32" fmla="*/ 3370942 w 6747133"/>
              <a:gd name="connsiteY32" fmla="*/ 999303 h 3381636"/>
              <a:gd name="connsiteX33" fmla="*/ 3617829 w 6747133"/>
              <a:gd name="connsiteY33" fmla="*/ 736813 h 3381636"/>
              <a:gd name="connsiteX34" fmla="*/ 3893003 w 6747133"/>
              <a:gd name="connsiteY34" fmla="*/ 463806 h 3381636"/>
              <a:gd name="connsiteX35" fmla="*/ 5101358 w 6747133"/>
              <a:gd name="connsiteY35" fmla="*/ 603 h 338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47133" h="3381636">
                <a:moveTo>
                  <a:pt x="5101358" y="603"/>
                </a:moveTo>
                <a:cubicBezTo>
                  <a:pt x="5533921" y="12130"/>
                  <a:pt x="5962088" y="188675"/>
                  <a:pt x="6283327" y="527505"/>
                </a:cubicBezTo>
                <a:cubicBezTo>
                  <a:pt x="6925807" y="1205165"/>
                  <a:pt x="6897288" y="2275349"/>
                  <a:pt x="6219629" y="2917828"/>
                </a:cubicBezTo>
                <a:cubicBezTo>
                  <a:pt x="5541969" y="3560308"/>
                  <a:pt x="4471785" y="3531789"/>
                  <a:pt x="3829304" y="2854130"/>
                </a:cubicBezTo>
                <a:cubicBezTo>
                  <a:pt x="3740429" y="2760388"/>
                  <a:pt x="3653681" y="2664630"/>
                  <a:pt x="3569062" y="2566855"/>
                </a:cubicBezTo>
                <a:lnTo>
                  <a:pt x="3380307" y="2338517"/>
                </a:lnTo>
                <a:lnTo>
                  <a:pt x="3937372" y="1672483"/>
                </a:lnTo>
                <a:lnTo>
                  <a:pt x="4163884" y="1987480"/>
                </a:lnTo>
                <a:cubicBezTo>
                  <a:pt x="4246572" y="2092231"/>
                  <a:pt x="4333638" y="2192831"/>
                  <a:pt x="4425081" y="2289282"/>
                </a:cubicBezTo>
                <a:cubicBezTo>
                  <a:pt x="4755605" y="2637903"/>
                  <a:pt x="5306160" y="2652575"/>
                  <a:pt x="5654781" y="2322052"/>
                </a:cubicBezTo>
                <a:cubicBezTo>
                  <a:pt x="6003402" y="1991529"/>
                  <a:pt x="6018074" y="1440974"/>
                  <a:pt x="5687550" y="1092353"/>
                </a:cubicBezTo>
                <a:cubicBezTo>
                  <a:pt x="5522289" y="918042"/>
                  <a:pt x="5302020" y="827220"/>
                  <a:pt x="5079488" y="821288"/>
                </a:cubicBezTo>
                <a:cubicBezTo>
                  <a:pt x="4856956" y="815359"/>
                  <a:pt x="4632162" y="894321"/>
                  <a:pt x="4457851" y="1059583"/>
                </a:cubicBezTo>
                <a:cubicBezTo>
                  <a:pt x="4361401" y="1151027"/>
                  <a:pt x="4269101" y="1246848"/>
                  <a:pt x="4180950" y="1347046"/>
                </a:cubicBezTo>
                <a:lnTo>
                  <a:pt x="3958288" y="1624253"/>
                </a:lnTo>
                <a:lnTo>
                  <a:pt x="3350339" y="2345841"/>
                </a:lnTo>
                <a:lnTo>
                  <a:pt x="3178071" y="2566856"/>
                </a:lnTo>
                <a:cubicBezTo>
                  <a:pt x="3093451" y="2664631"/>
                  <a:pt x="3006703" y="2760390"/>
                  <a:pt x="2917828" y="2854131"/>
                </a:cubicBezTo>
                <a:cubicBezTo>
                  <a:pt x="2275348" y="3531791"/>
                  <a:pt x="1205164" y="3560309"/>
                  <a:pt x="527504" y="2917829"/>
                </a:cubicBezTo>
                <a:cubicBezTo>
                  <a:pt x="-150155" y="2275349"/>
                  <a:pt x="-178674" y="1205165"/>
                  <a:pt x="463806" y="527506"/>
                </a:cubicBezTo>
                <a:cubicBezTo>
                  <a:pt x="785045" y="188676"/>
                  <a:pt x="1213212" y="12131"/>
                  <a:pt x="1645775" y="604"/>
                </a:cubicBezTo>
                <a:cubicBezTo>
                  <a:pt x="2078338" y="-10923"/>
                  <a:pt x="2515299" y="142567"/>
                  <a:pt x="2854129" y="463807"/>
                </a:cubicBezTo>
                <a:cubicBezTo>
                  <a:pt x="2947871" y="552682"/>
                  <a:pt x="3039595" y="643685"/>
                  <a:pt x="3129303" y="736814"/>
                </a:cubicBezTo>
                <a:lnTo>
                  <a:pt x="3358450" y="985733"/>
                </a:lnTo>
                <a:lnTo>
                  <a:pt x="2806261" y="1645938"/>
                </a:lnTo>
                <a:lnTo>
                  <a:pt x="2566182" y="1347047"/>
                </a:lnTo>
                <a:cubicBezTo>
                  <a:pt x="2478033" y="1246849"/>
                  <a:pt x="2385732" y="1151027"/>
                  <a:pt x="2289281" y="1059584"/>
                </a:cubicBezTo>
                <a:cubicBezTo>
                  <a:pt x="2114971" y="894323"/>
                  <a:pt x="1890177" y="815360"/>
                  <a:pt x="1667645" y="821290"/>
                </a:cubicBezTo>
                <a:cubicBezTo>
                  <a:pt x="1445114" y="827220"/>
                  <a:pt x="1224844" y="918043"/>
                  <a:pt x="1059583" y="1092354"/>
                </a:cubicBezTo>
                <a:cubicBezTo>
                  <a:pt x="729060" y="1440975"/>
                  <a:pt x="743731" y="1991529"/>
                  <a:pt x="1092352" y="2322053"/>
                </a:cubicBezTo>
                <a:cubicBezTo>
                  <a:pt x="1440973" y="2652576"/>
                  <a:pt x="1991528" y="2637904"/>
                  <a:pt x="2322051" y="2289283"/>
                </a:cubicBezTo>
                <a:cubicBezTo>
                  <a:pt x="2504938" y="2096381"/>
                  <a:pt x="2696233" y="1817760"/>
                  <a:pt x="2818180" y="1660776"/>
                </a:cubicBezTo>
                <a:lnTo>
                  <a:pt x="3370942" y="999303"/>
                </a:lnTo>
                <a:lnTo>
                  <a:pt x="3617829" y="736813"/>
                </a:lnTo>
                <a:cubicBezTo>
                  <a:pt x="3707537" y="643684"/>
                  <a:pt x="3799262" y="552682"/>
                  <a:pt x="3893003" y="463806"/>
                </a:cubicBezTo>
                <a:cubicBezTo>
                  <a:pt x="4231833" y="142566"/>
                  <a:pt x="4668795" y="-10923"/>
                  <a:pt x="5101358" y="603"/>
                </a:cubicBezTo>
                <a:close/>
              </a:path>
            </a:pathLst>
          </a:custGeom>
          <a:solidFill>
            <a:srgbClr val="78A742">
              <a:alpha val="50000"/>
            </a:srgbClr>
          </a:solidFill>
          <a:ln>
            <a:noFill/>
          </a:ln>
          <a:effectLst>
            <a:outerShdw dist="50800" dir="8100000" algn="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260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48"/>
          <p:cNvSpPr>
            <a:spLocks noChangeArrowheads="1"/>
          </p:cNvSpPr>
          <p:nvPr/>
        </p:nvSpPr>
        <p:spPr bwMode="auto">
          <a:xfrm>
            <a:off x="1667764"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Acting</a:t>
            </a:r>
          </a:p>
        </p:txBody>
      </p:sp>
      <p:sp>
        <p:nvSpPr>
          <p:cNvPr id="8" name="Oval 47"/>
          <p:cNvSpPr>
            <a:spLocks noChangeArrowheads="1"/>
          </p:cNvSpPr>
          <p:nvPr/>
        </p:nvSpPr>
        <p:spPr bwMode="auto">
          <a:xfrm>
            <a:off x="5309633"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Over-Analyzing</a:t>
            </a:r>
          </a:p>
        </p:txBody>
      </p:sp>
      <p:sp>
        <p:nvSpPr>
          <p:cNvPr id="9" name="Rectangle 49"/>
          <p:cNvSpPr>
            <a:spLocks noChangeArrowheads="1"/>
          </p:cNvSpPr>
          <p:nvPr/>
        </p:nvSpPr>
        <p:spPr bwMode="auto">
          <a:xfrm>
            <a:off x="4323975" y="2401091"/>
            <a:ext cx="566329" cy="256032"/>
          </a:xfrm>
          <a:prstGeom prst="rect">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eaLnBrk="0" hangingPunct="0">
              <a:lnSpc>
                <a:spcPct val="100000"/>
              </a:lnSpc>
              <a:spcBef>
                <a:spcPct val="0"/>
              </a:spcBef>
            </a:pPr>
            <a:endParaRPr lang="en-US" sz="1600"/>
          </a:p>
        </p:txBody>
      </p:sp>
      <p:sp>
        <p:nvSpPr>
          <p:cNvPr id="10" name="Rectangle 50"/>
          <p:cNvSpPr>
            <a:spLocks noChangeArrowheads="1"/>
          </p:cNvSpPr>
          <p:nvPr/>
        </p:nvSpPr>
        <p:spPr bwMode="auto">
          <a:xfrm>
            <a:off x="4363235" y="2422111"/>
            <a:ext cx="424746" cy="226252"/>
          </a:xfrm>
          <a:prstGeom prst="rect">
            <a:avLst/>
          </a:prstGeom>
          <a:solidFill>
            <a:srgbClr val="F2F2F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lnSpc>
                <a:spcPct val="100000"/>
              </a:lnSpc>
              <a:spcBef>
                <a:spcPct val="0"/>
              </a:spcBef>
            </a:pPr>
            <a:r>
              <a:rPr lang="en-US" sz="1400" dirty="0">
                <a:latin typeface="Arial Narrow" charset="0"/>
              </a:rPr>
              <a:t>AND</a:t>
            </a:r>
          </a:p>
        </p:txBody>
      </p:sp>
      <p:sp>
        <p:nvSpPr>
          <p:cNvPr id="18" name="&quot;No&quot; Symbol 17"/>
          <p:cNvSpPr/>
          <p:nvPr/>
        </p:nvSpPr>
        <p:spPr>
          <a:xfrm>
            <a:off x="1968097" y="20513"/>
            <a:ext cx="5169225" cy="5017189"/>
          </a:xfrm>
          <a:prstGeom prst="noSmoking">
            <a:avLst/>
          </a:prstGeom>
          <a:solidFill>
            <a:srgbClr val="FF0000">
              <a:alpha val="27000"/>
            </a:srgbClr>
          </a:solidFill>
          <a:ln/>
          <a:effectLst/>
        </p:spPr>
        <p:style>
          <a:lnRef idx="1">
            <a:schemeClr val="accent1"/>
          </a:lnRef>
          <a:fillRef idx="3">
            <a:schemeClr val="accent1"/>
          </a:fillRef>
          <a:effectRef idx="2">
            <a:schemeClr val="accent1"/>
          </a:effectRef>
          <a:fontRef idx="minor">
            <a:schemeClr val="lt1"/>
          </a:fontRef>
        </p:style>
        <p:txBody>
          <a:bodyPr lIns="81940" tIns="40968" rIns="81940" bIns="40968"/>
          <a:lstStyle/>
          <a:p>
            <a:endParaRPr lang="en-US"/>
          </a:p>
        </p:txBody>
      </p:sp>
    </p:spTree>
    <p:extLst>
      <p:ext uri="{BB962C8B-B14F-4D97-AF65-F5344CB8AC3E}">
        <p14:creationId xmlns:p14="http://schemas.microsoft.com/office/powerpoint/2010/main" val="140371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9"/>
          <p:cNvSpPr>
            <a:spLocks noChangeArrowheads="1"/>
          </p:cNvSpPr>
          <p:nvPr/>
        </p:nvSpPr>
        <p:spPr bwMode="auto">
          <a:xfrm>
            <a:off x="4323975" y="2401091"/>
            <a:ext cx="566329" cy="256032"/>
          </a:xfrm>
          <a:prstGeom prst="rect">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eaLnBrk="0" hangingPunct="0">
              <a:lnSpc>
                <a:spcPct val="100000"/>
              </a:lnSpc>
              <a:spcBef>
                <a:spcPct val="0"/>
              </a:spcBef>
            </a:pPr>
            <a:endParaRPr lang="en-US" sz="1600"/>
          </a:p>
        </p:txBody>
      </p:sp>
      <p:sp>
        <p:nvSpPr>
          <p:cNvPr id="23" name="Rectangle 50"/>
          <p:cNvSpPr>
            <a:spLocks noChangeArrowheads="1"/>
          </p:cNvSpPr>
          <p:nvPr/>
        </p:nvSpPr>
        <p:spPr bwMode="auto">
          <a:xfrm>
            <a:off x="4363235" y="2422111"/>
            <a:ext cx="424746" cy="226252"/>
          </a:xfrm>
          <a:prstGeom prst="rect">
            <a:avLst/>
          </a:prstGeom>
          <a:solidFill>
            <a:srgbClr val="F2F2F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lnSpc>
                <a:spcPct val="100000"/>
              </a:lnSpc>
              <a:spcBef>
                <a:spcPct val="0"/>
              </a:spcBef>
            </a:pPr>
            <a:r>
              <a:rPr lang="en-US" sz="1400" dirty="0">
                <a:latin typeface="Arial Narrow" charset="0"/>
              </a:rPr>
              <a:t>AND</a:t>
            </a:r>
          </a:p>
        </p:txBody>
      </p:sp>
      <p:sp>
        <p:nvSpPr>
          <p:cNvPr id="6" name="Oval 48"/>
          <p:cNvSpPr>
            <a:spLocks noChangeArrowheads="1"/>
          </p:cNvSpPr>
          <p:nvPr/>
        </p:nvSpPr>
        <p:spPr bwMode="auto">
          <a:xfrm>
            <a:off x="1667764"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Acting</a:t>
            </a:r>
          </a:p>
        </p:txBody>
      </p:sp>
      <p:sp>
        <p:nvSpPr>
          <p:cNvPr id="7" name="Oval 47"/>
          <p:cNvSpPr>
            <a:spLocks noChangeArrowheads="1"/>
          </p:cNvSpPr>
          <p:nvPr/>
        </p:nvSpPr>
        <p:spPr bwMode="auto">
          <a:xfrm>
            <a:off x="5309633" y="2105726"/>
            <a:ext cx="2152049" cy="781299"/>
          </a:xfrm>
          <a:prstGeom prst="ellipse">
            <a:avLst/>
          </a:prstGeom>
          <a:solidFill>
            <a:srgbClr val="F2F2F2"/>
          </a:solidFill>
          <a:ln w="12700">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eaLnBrk="0" hangingPunct="0">
              <a:lnSpc>
                <a:spcPct val="100000"/>
              </a:lnSpc>
              <a:spcBef>
                <a:spcPct val="0"/>
              </a:spcBef>
            </a:pPr>
            <a:r>
              <a:rPr lang="en-US" sz="2900" dirty="0">
                <a:latin typeface="Arial Narrow" charset="0"/>
              </a:rPr>
              <a:t>Analyzing</a:t>
            </a:r>
          </a:p>
        </p:txBody>
      </p:sp>
      <p:sp>
        <p:nvSpPr>
          <p:cNvPr id="8" name="Rectangle 13"/>
          <p:cNvSpPr/>
          <p:nvPr/>
        </p:nvSpPr>
        <p:spPr>
          <a:xfrm>
            <a:off x="707572" y="849099"/>
            <a:ext cx="7750629" cy="3381636"/>
          </a:xfrm>
          <a:custGeom>
            <a:avLst/>
            <a:gdLst>
              <a:gd name="connsiteX0" fmla="*/ 5101358 w 6747133"/>
              <a:gd name="connsiteY0" fmla="*/ 603 h 3381636"/>
              <a:gd name="connsiteX1" fmla="*/ 6283327 w 6747133"/>
              <a:gd name="connsiteY1" fmla="*/ 527505 h 3381636"/>
              <a:gd name="connsiteX2" fmla="*/ 6219629 w 6747133"/>
              <a:gd name="connsiteY2" fmla="*/ 2917828 h 3381636"/>
              <a:gd name="connsiteX3" fmla="*/ 3829304 w 6747133"/>
              <a:gd name="connsiteY3" fmla="*/ 2854130 h 3381636"/>
              <a:gd name="connsiteX4" fmla="*/ 3569062 w 6747133"/>
              <a:gd name="connsiteY4" fmla="*/ 2566855 h 3381636"/>
              <a:gd name="connsiteX5" fmla="*/ 3380307 w 6747133"/>
              <a:gd name="connsiteY5" fmla="*/ 2338517 h 3381636"/>
              <a:gd name="connsiteX6" fmla="*/ 3937372 w 6747133"/>
              <a:gd name="connsiteY6" fmla="*/ 1672483 h 3381636"/>
              <a:gd name="connsiteX7" fmla="*/ 4163884 w 6747133"/>
              <a:gd name="connsiteY7" fmla="*/ 1987480 h 3381636"/>
              <a:gd name="connsiteX8" fmla="*/ 4425081 w 6747133"/>
              <a:gd name="connsiteY8" fmla="*/ 2289282 h 3381636"/>
              <a:gd name="connsiteX9" fmla="*/ 5654781 w 6747133"/>
              <a:gd name="connsiteY9" fmla="*/ 2322052 h 3381636"/>
              <a:gd name="connsiteX10" fmla="*/ 5687550 w 6747133"/>
              <a:gd name="connsiteY10" fmla="*/ 1092353 h 3381636"/>
              <a:gd name="connsiteX11" fmla="*/ 5079488 w 6747133"/>
              <a:gd name="connsiteY11" fmla="*/ 821288 h 3381636"/>
              <a:gd name="connsiteX12" fmla="*/ 4457851 w 6747133"/>
              <a:gd name="connsiteY12" fmla="*/ 1059583 h 3381636"/>
              <a:gd name="connsiteX13" fmla="*/ 4180950 w 6747133"/>
              <a:gd name="connsiteY13" fmla="*/ 1347046 h 3381636"/>
              <a:gd name="connsiteX14" fmla="*/ 3958288 w 6747133"/>
              <a:gd name="connsiteY14" fmla="*/ 1624253 h 3381636"/>
              <a:gd name="connsiteX15" fmla="*/ 3350339 w 6747133"/>
              <a:gd name="connsiteY15" fmla="*/ 2345841 h 3381636"/>
              <a:gd name="connsiteX16" fmla="*/ 3178071 w 6747133"/>
              <a:gd name="connsiteY16" fmla="*/ 2566856 h 3381636"/>
              <a:gd name="connsiteX17" fmla="*/ 2917828 w 6747133"/>
              <a:gd name="connsiteY17" fmla="*/ 2854131 h 3381636"/>
              <a:gd name="connsiteX18" fmla="*/ 527504 w 6747133"/>
              <a:gd name="connsiteY18" fmla="*/ 2917829 h 3381636"/>
              <a:gd name="connsiteX19" fmla="*/ 463806 w 6747133"/>
              <a:gd name="connsiteY19" fmla="*/ 527506 h 3381636"/>
              <a:gd name="connsiteX20" fmla="*/ 1645775 w 6747133"/>
              <a:gd name="connsiteY20" fmla="*/ 604 h 3381636"/>
              <a:gd name="connsiteX21" fmla="*/ 2854129 w 6747133"/>
              <a:gd name="connsiteY21" fmla="*/ 463807 h 3381636"/>
              <a:gd name="connsiteX22" fmla="*/ 3129303 w 6747133"/>
              <a:gd name="connsiteY22" fmla="*/ 736814 h 3381636"/>
              <a:gd name="connsiteX23" fmla="*/ 3358450 w 6747133"/>
              <a:gd name="connsiteY23" fmla="*/ 985733 h 3381636"/>
              <a:gd name="connsiteX24" fmla="*/ 2806261 w 6747133"/>
              <a:gd name="connsiteY24" fmla="*/ 1645938 h 3381636"/>
              <a:gd name="connsiteX25" fmla="*/ 2566182 w 6747133"/>
              <a:gd name="connsiteY25" fmla="*/ 1347047 h 3381636"/>
              <a:gd name="connsiteX26" fmla="*/ 2289281 w 6747133"/>
              <a:gd name="connsiteY26" fmla="*/ 1059584 h 3381636"/>
              <a:gd name="connsiteX27" fmla="*/ 1667645 w 6747133"/>
              <a:gd name="connsiteY27" fmla="*/ 821290 h 3381636"/>
              <a:gd name="connsiteX28" fmla="*/ 1059583 w 6747133"/>
              <a:gd name="connsiteY28" fmla="*/ 1092354 h 3381636"/>
              <a:gd name="connsiteX29" fmla="*/ 1092352 w 6747133"/>
              <a:gd name="connsiteY29" fmla="*/ 2322053 h 3381636"/>
              <a:gd name="connsiteX30" fmla="*/ 2322051 w 6747133"/>
              <a:gd name="connsiteY30" fmla="*/ 2289283 h 3381636"/>
              <a:gd name="connsiteX31" fmla="*/ 2818180 w 6747133"/>
              <a:gd name="connsiteY31" fmla="*/ 1660776 h 3381636"/>
              <a:gd name="connsiteX32" fmla="*/ 3370942 w 6747133"/>
              <a:gd name="connsiteY32" fmla="*/ 999303 h 3381636"/>
              <a:gd name="connsiteX33" fmla="*/ 3617829 w 6747133"/>
              <a:gd name="connsiteY33" fmla="*/ 736813 h 3381636"/>
              <a:gd name="connsiteX34" fmla="*/ 3893003 w 6747133"/>
              <a:gd name="connsiteY34" fmla="*/ 463806 h 3381636"/>
              <a:gd name="connsiteX35" fmla="*/ 5101358 w 6747133"/>
              <a:gd name="connsiteY35" fmla="*/ 603 h 3381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47133" h="3381636">
                <a:moveTo>
                  <a:pt x="5101358" y="603"/>
                </a:moveTo>
                <a:cubicBezTo>
                  <a:pt x="5533921" y="12130"/>
                  <a:pt x="5962088" y="188675"/>
                  <a:pt x="6283327" y="527505"/>
                </a:cubicBezTo>
                <a:cubicBezTo>
                  <a:pt x="6925807" y="1205165"/>
                  <a:pt x="6897288" y="2275349"/>
                  <a:pt x="6219629" y="2917828"/>
                </a:cubicBezTo>
                <a:cubicBezTo>
                  <a:pt x="5541969" y="3560308"/>
                  <a:pt x="4471785" y="3531789"/>
                  <a:pt x="3829304" y="2854130"/>
                </a:cubicBezTo>
                <a:cubicBezTo>
                  <a:pt x="3740429" y="2760388"/>
                  <a:pt x="3653681" y="2664630"/>
                  <a:pt x="3569062" y="2566855"/>
                </a:cubicBezTo>
                <a:lnTo>
                  <a:pt x="3380307" y="2338517"/>
                </a:lnTo>
                <a:lnTo>
                  <a:pt x="3937372" y="1672483"/>
                </a:lnTo>
                <a:lnTo>
                  <a:pt x="4163884" y="1987480"/>
                </a:lnTo>
                <a:cubicBezTo>
                  <a:pt x="4246572" y="2092231"/>
                  <a:pt x="4333638" y="2192831"/>
                  <a:pt x="4425081" y="2289282"/>
                </a:cubicBezTo>
                <a:cubicBezTo>
                  <a:pt x="4755605" y="2637903"/>
                  <a:pt x="5306160" y="2652575"/>
                  <a:pt x="5654781" y="2322052"/>
                </a:cubicBezTo>
                <a:cubicBezTo>
                  <a:pt x="6003402" y="1991529"/>
                  <a:pt x="6018074" y="1440974"/>
                  <a:pt x="5687550" y="1092353"/>
                </a:cubicBezTo>
                <a:cubicBezTo>
                  <a:pt x="5522289" y="918042"/>
                  <a:pt x="5302020" y="827220"/>
                  <a:pt x="5079488" y="821288"/>
                </a:cubicBezTo>
                <a:cubicBezTo>
                  <a:pt x="4856956" y="815359"/>
                  <a:pt x="4632162" y="894321"/>
                  <a:pt x="4457851" y="1059583"/>
                </a:cubicBezTo>
                <a:cubicBezTo>
                  <a:pt x="4361401" y="1151027"/>
                  <a:pt x="4269101" y="1246848"/>
                  <a:pt x="4180950" y="1347046"/>
                </a:cubicBezTo>
                <a:lnTo>
                  <a:pt x="3958288" y="1624253"/>
                </a:lnTo>
                <a:lnTo>
                  <a:pt x="3350339" y="2345841"/>
                </a:lnTo>
                <a:lnTo>
                  <a:pt x="3178071" y="2566856"/>
                </a:lnTo>
                <a:cubicBezTo>
                  <a:pt x="3093451" y="2664631"/>
                  <a:pt x="3006703" y="2760390"/>
                  <a:pt x="2917828" y="2854131"/>
                </a:cubicBezTo>
                <a:cubicBezTo>
                  <a:pt x="2275348" y="3531791"/>
                  <a:pt x="1205164" y="3560309"/>
                  <a:pt x="527504" y="2917829"/>
                </a:cubicBezTo>
                <a:cubicBezTo>
                  <a:pt x="-150155" y="2275349"/>
                  <a:pt x="-178674" y="1205165"/>
                  <a:pt x="463806" y="527506"/>
                </a:cubicBezTo>
                <a:cubicBezTo>
                  <a:pt x="785045" y="188676"/>
                  <a:pt x="1213212" y="12131"/>
                  <a:pt x="1645775" y="604"/>
                </a:cubicBezTo>
                <a:cubicBezTo>
                  <a:pt x="2078338" y="-10923"/>
                  <a:pt x="2515299" y="142567"/>
                  <a:pt x="2854129" y="463807"/>
                </a:cubicBezTo>
                <a:cubicBezTo>
                  <a:pt x="2947871" y="552682"/>
                  <a:pt x="3039595" y="643685"/>
                  <a:pt x="3129303" y="736814"/>
                </a:cubicBezTo>
                <a:lnTo>
                  <a:pt x="3358450" y="985733"/>
                </a:lnTo>
                <a:lnTo>
                  <a:pt x="2806261" y="1645938"/>
                </a:lnTo>
                <a:lnTo>
                  <a:pt x="2566182" y="1347047"/>
                </a:lnTo>
                <a:cubicBezTo>
                  <a:pt x="2478033" y="1246849"/>
                  <a:pt x="2385732" y="1151027"/>
                  <a:pt x="2289281" y="1059584"/>
                </a:cubicBezTo>
                <a:cubicBezTo>
                  <a:pt x="2114971" y="894323"/>
                  <a:pt x="1890177" y="815360"/>
                  <a:pt x="1667645" y="821290"/>
                </a:cubicBezTo>
                <a:cubicBezTo>
                  <a:pt x="1445114" y="827220"/>
                  <a:pt x="1224844" y="918043"/>
                  <a:pt x="1059583" y="1092354"/>
                </a:cubicBezTo>
                <a:cubicBezTo>
                  <a:pt x="729060" y="1440975"/>
                  <a:pt x="743731" y="1991529"/>
                  <a:pt x="1092352" y="2322053"/>
                </a:cubicBezTo>
                <a:cubicBezTo>
                  <a:pt x="1440973" y="2652576"/>
                  <a:pt x="1991528" y="2637904"/>
                  <a:pt x="2322051" y="2289283"/>
                </a:cubicBezTo>
                <a:cubicBezTo>
                  <a:pt x="2504938" y="2096381"/>
                  <a:pt x="2696233" y="1817760"/>
                  <a:pt x="2818180" y="1660776"/>
                </a:cubicBezTo>
                <a:lnTo>
                  <a:pt x="3370942" y="999303"/>
                </a:lnTo>
                <a:lnTo>
                  <a:pt x="3617829" y="736813"/>
                </a:lnTo>
                <a:cubicBezTo>
                  <a:pt x="3707537" y="643684"/>
                  <a:pt x="3799262" y="552682"/>
                  <a:pt x="3893003" y="463806"/>
                </a:cubicBezTo>
                <a:cubicBezTo>
                  <a:pt x="4231833" y="142566"/>
                  <a:pt x="4668795" y="-10923"/>
                  <a:pt x="5101358" y="603"/>
                </a:cubicBezTo>
                <a:close/>
              </a:path>
            </a:pathLst>
          </a:custGeom>
          <a:solidFill>
            <a:srgbClr val="78A742">
              <a:alpha val="50000"/>
            </a:srgbClr>
          </a:solidFill>
          <a:ln>
            <a:noFill/>
          </a:ln>
          <a:effectLst>
            <a:outerShdw dist="50800" dir="8100000" algn="tr"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226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Adapt to changing world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New energy and direction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Creativity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new wisdom</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creativity</a:t>
            </a:r>
          </a:p>
        </p:txBody>
      </p:sp>
      <p:sp>
        <p:nvSpPr>
          <p:cNvPr id="28" name="AutoShape 6"/>
          <p:cNvSpPr>
            <a:spLocks noChangeArrowheads="1"/>
          </p:cNvSpPr>
          <p:nvPr/>
        </p:nvSpPr>
        <p:spPr bwMode="auto">
          <a:xfrm>
            <a:off x="922565" y="2571750"/>
            <a:ext cx="3641275"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Stagnation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Loss of energy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Missed opportunities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Get left behind</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Change agents are denigrated</a:t>
            </a:r>
          </a:p>
        </p:txBody>
      </p:sp>
      <p:sp>
        <p:nvSpPr>
          <p:cNvPr id="17" name="TextBox 16"/>
          <p:cNvSpPr txBox="1"/>
          <p:nvPr/>
        </p:nvSpPr>
        <p:spPr>
          <a:xfrm>
            <a:off x="4563836" y="122850"/>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Successful Solution</a:t>
            </a:r>
          </a:p>
        </p:txBody>
      </p:sp>
      <p:sp>
        <p:nvSpPr>
          <p:cNvPr id="12" name="TextBox 11">
            <a:extLst>
              <a:ext uri="{FF2B5EF4-FFF2-40B4-BE49-F238E27FC236}">
                <a16:creationId xmlns:a16="http://schemas.microsoft.com/office/drawing/2014/main" id="{48CF386C-ABFA-9F4F-85EA-8C7380D9619B}"/>
              </a:ext>
            </a:extLst>
          </p:cNvPr>
          <p:cNvSpPr txBox="1"/>
          <p:nvPr/>
        </p:nvSpPr>
        <p:spPr>
          <a:xfrm>
            <a:off x="924524" y="4684206"/>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Failed Solution</a:t>
            </a:r>
          </a:p>
        </p:txBody>
      </p:sp>
      <p:sp>
        <p:nvSpPr>
          <p:cNvPr id="14" name="Oval 17">
            <a:extLst>
              <a:ext uri="{FF2B5EF4-FFF2-40B4-BE49-F238E27FC236}">
                <a16:creationId xmlns:a16="http://schemas.microsoft.com/office/drawing/2014/main" id="{0C3B002F-88C1-0446-AEEF-4514ACCD2D0E}"/>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Change</a:t>
            </a:r>
          </a:p>
        </p:txBody>
      </p:sp>
    </p:spTree>
    <p:extLst>
      <p:ext uri="{BB962C8B-B14F-4D97-AF65-F5344CB8AC3E}">
        <p14:creationId xmlns:p14="http://schemas.microsoft.com/office/powerpoint/2010/main" val="379685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Building from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Honoring traditions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past and present wisdom</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experience</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Foolish risk</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lost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Traditionalists are denigrated</a:t>
            </a:r>
          </a:p>
        </p:txBody>
      </p:sp>
      <p:sp>
        <p:nvSpPr>
          <p:cNvPr id="17" name="TextBox 16"/>
          <p:cNvSpPr txBox="1"/>
          <p:nvPr/>
        </p:nvSpPr>
        <p:spPr>
          <a:xfrm>
            <a:off x="920606" y="117766"/>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Successful Solution</a:t>
            </a:r>
          </a:p>
        </p:txBody>
      </p:sp>
      <p:sp>
        <p:nvSpPr>
          <p:cNvPr id="12" name="TextBox 11">
            <a:extLst>
              <a:ext uri="{FF2B5EF4-FFF2-40B4-BE49-F238E27FC236}">
                <a16:creationId xmlns:a16="http://schemas.microsoft.com/office/drawing/2014/main" id="{48CF386C-ABFA-9F4F-85EA-8C7380D9619B}"/>
              </a:ext>
            </a:extLst>
          </p:cNvPr>
          <p:cNvSpPr txBox="1"/>
          <p:nvPr/>
        </p:nvSpPr>
        <p:spPr>
          <a:xfrm>
            <a:off x="4559918" y="4684012"/>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Failed Solution</a:t>
            </a:r>
          </a:p>
        </p:txBody>
      </p:sp>
      <p:sp>
        <p:nvSpPr>
          <p:cNvPr id="13" name="Oval 17">
            <a:extLst>
              <a:ext uri="{FF2B5EF4-FFF2-40B4-BE49-F238E27FC236}">
                <a16:creationId xmlns:a16="http://schemas.microsoft.com/office/drawing/2014/main" id="{46D2E9D1-5A5E-E341-ACEC-2FBE29B47BAE}"/>
              </a:ext>
            </a:extLst>
          </p:cNvPr>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Stability</a:t>
            </a:r>
          </a:p>
        </p:txBody>
      </p:sp>
    </p:spTree>
    <p:extLst>
      <p:ext uri="{BB962C8B-B14F-4D97-AF65-F5344CB8AC3E}">
        <p14:creationId xmlns:p14="http://schemas.microsoft.com/office/powerpoint/2010/main" val="348216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Building from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Honoring traditions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past and present wisdom</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experience</a:t>
            </a:r>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Adapt to changing world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New energy and direction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Creativity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new wisdom</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creativity</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Foolish risk</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lost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Traditionalists are denigrated</a:t>
            </a:r>
          </a:p>
        </p:txBody>
      </p:sp>
      <p:sp>
        <p:nvSpPr>
          <p:cNvPr id="28" name="AutoShape 6"/>
          <p:cNvSpPr>
            <a:spLocks noChangeArrowheads="1"/>
          </p:cNvSpPr>
          <p:nvPr/>
        </p:nvSpPr>
        <p:spPr bwMode="auto">
          <a:xfrm>
            <a:off x="922565" y="2571750"/>
            <a:ext cx="3641275"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Stagnation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Loss of energy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Missed opportunities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Get left behind</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Change agents are denigrated</a:t>
            </a:r>
          </a:p>
        </p:txBody>
      </p:sp>
      <p:sp>
        <p:nvSpPr>
          <p:cNvPr id="16" name="Rectangle 15"/>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b="1" dirty="0"/>
              <a:t>and</a:t>
            </a:r>
            <a:endParaRPr lang="en-US" sz="2000" b="1" dirty="0"/>
          </a:p>
        </p:txBody>
      </p:sp>
      <p:sp>
        <p:nvSpPr>
          <p:cNvPr id="17" name="TextBox 16"/>
          <p:cNvSpPr txBox="1"/>
          <p:nvPr/>
        </p:nvSpPr>
        <p:spPr>
          <a:xfrm>
            <a:off x="2742221" y="117881"/>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Successful Solution</a:t>
            </a:r>
          </a:p>
        </p:txBody>
      </p:sp>
      <p:sp>
        <p:nvSpPr>
          <p:cNvPr id="21" name="Oval 17"/>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Stability</a:t>
            </a:r>
          </a:p>
        </p:txBody>
      </p:sp>
      <p:sp>
        <p:nvSpPr>
          <p:cNvPr id="29" name="Oval 17">
            <a:extLst>
              <a:ext uri="{FF2B5EF4-FFF2-40B4-BE49-F238E27FC236}">
                <a16:creationId xmlns:a16="http://schemas.microsoft.com/office/drawing/2014/main" id="{AB7AEDB2-5308-2A47-B4D3-D4E4AFAF39E6}"/>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Change</a:t>
            </a:r>
          </a:p>
        </p:txBody>
      </p:sp>
      <p:sp>
        <p:nvSpPr>
          <p:cNvPr id="12" name="TextBox 11">
            <a:extLst>
              <a:ext uri="{FF2B5EF4-FFF2-40B4-BE49-F238E27FC236}">
                <a16:creationId xmlns:a16="http://schemas.microsoft.com/office/drawing/2014/main" id="{48CF386C-ABFA-9F4F-85EA-8C7380D9619B}"/>
              </a:ext>
            </a:extLst>
          </p:cNvPr>
          <p:cNvSpPr txBox="1"/>
          <p:nvPr/>
        </p:nvSpPr>
        <p:spPr>
          <a:xfrm>
            <a:off x="2751023" y="4684283"/>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Failed Solution</a:t>
            </a:r>
          </a:p>
        </p:txBody>
      </p:sp>
    </p:spTree>
    <p:extLst>
      <p:ext uri="{BB962C8B-B14F-4D97-AF65-F5344CB8AC3E}">
        <p14:creationId xmlns:p14="http://schemas.microsoft.com/office/powerpoint/2010/main" val="25369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Building from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Honoring traditions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past and present wisdom</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experience</a:t>
            </a:r>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Adapt to changing world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New energy and direction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Creativity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new wisdom</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creativity</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Foolish risk</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lost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Traditionalists are denigrated</a:t>
            </a:r>
          </a:p>
        </p:txBody>
      </p:sp>
      <p:sp>
        <p:nvSpPr>
          <p:cNvPr id="28" name="AutoShape 6"/>
          <p:cNvSpPr>
            <a:spLocks noChangeArrowheads="1"/>
          </p:cNvSpPr>
          <p:nvPr/>
        </p:nvSpPr>
        <p:spPr bwMode="auto">
          <a:xfrm>
            <a:off x="922565" y="2571750"/>
            <a:ext cx="3641275"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Stagnation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Loss of energy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Missed opportunities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Get left behind</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Change agents are denigrated</a:t>
            </a:r>
          </a:p>
        </p:txBody>
      </p:sp>
      <p:sp>
        <p:nvSpPr>
          <p:cNvPr id="17" name="TextBox 16"/>
          <p:cNvSpPr txBox="1"/>
          <p:nvPr/>
        </p:nvSpPr>
        <p:spPr>
          <a:xfrm>
            <a:off x="2742221" y="117881"/>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Successful Solution</a:t>
            </a:r>
          </a:p>
        </p:txBody>
      </p:sp>
      <p:sp>
        <p:nvSpPr>
          <p:cNvPr id="12" name="TextBox 11">
            <a:extLst>
              <a:ext uri="{FF2B5EF4-FFF2-40B4-BE49-F238E27FC236}">
                <a16:creationId xmlns:a16="http://schemas.microsoft.com/office/drawing/2014/main" id="{48CF386C-ABFA-9F4F-85EA-8C7380D9619B}"/>
              </a:ext>
            </a:extLst>
          </p:cNvPr>
          <p:cNvSpPr txBox="1"/>
          <p:nvPr/>
        </p:nvSpPr>
        <p:spPr>
          <a:xfrm>
            <a:off x="2751023" y="4684283"/>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Failed Solution</a:t>
            </a:r>
          </a:p>
        </p:txBody>
      </p:sp>
      <p:pic>
        <p:nvPicPr>
          <p:cNvPr id="13" name="Picture 17" descr="poorly managed both Complete">
            <a:extLst>
              <a:ext uri="{FF2B5EF4-FFF2-40B4-BE49-F238E27FC236}">
                <a16:creationId xmlns:a16="http://schemas.microsoft.com/office/drawing/2014/main" id="{40D28556-C74E-0F42-8A8B-2D1D257027B6}"/>
              </a:ext>
            </a:extLst>
          </p:cNvPr>
          <p:cNvPicPr>
            <a:picLocks noChangeAspect="1" noChangeArrowheads="1"/>
          </p:cNvPicPr>
          <p:nvPr/>
        </p:nvPicPr>
        <p:blipFill rotWithShape="1">
          <a:blip r:embed="rId2">
            <a:lum bright="70000" contrast="-70000"/>
            <a:alphaModFix amt="70000"/>
            <a:extLst>
              <a:ext uri="{28A0092B-C50C-407E-A947-70E740481C1C}">
                <a14:useLocalDpi xmlns:a14="http://schemas.microsoft.com/office/drawing/2010/main"/>
              </a:ext>
            </a:extLst>
          </a:blip>
          <a:srcRect l="5523" t="31413" r="4905" b="12898"/>
          <a:stretch/>
        </p:blipFill>
        <p:spPr bwMode="auto">
          <a:xfrm>
            <a:off x="920598" y="1738992"/>
            <a:ext cx="7341659" cy="294226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4" descr="map3_braid_edge_thin">
            <a:extLst>
              <a:ext uri="{FF2B5EF4-FFF2-40B4-BE49-F238E27FC236}">
                <a16:creationId xmlns:a16="http://schemas.microsoft.com/office/drawing/2014/main" id="{327AF1C7-141D-154B-A8E4-6A97EE248C5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548282" y="2539110"/>
            <a:ext cx="4030663" cy="2149321"/>
          </a:xfrm>
          <a:prstGeom prst="rect">
            <a:avLst/>
          </a:prstGeom>
          <a:noFill/>
          <a:ln w="9525">
            <a:noFill/>
            <a:miter lim="800000"/>
            <a:headEnd/>
            <a:tailEnd/>
          </a:ln>
        </p:spPr>
      </p:pic>
      <p:sp>
        <p:nvSpPr>
          <p:cNvPr id="15" name="Oval 17">
            <a:extLst>
              <a:ext uri="{FF2B5EF4-FFF2-40B4-BE49-F238E27FC236}">
                <a16:creationId xmlns:a16="http://schemas.microsoft.com/office/drawing/2014/main" id="{BF4BD72D-0468-8E46-822D-B9023836291A}"/>
              </a:ext>
            </a:extLst>
          </p:cNvPr>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Stability</a:t>
            </a:r>
          </a:p>
        </p:txBody>
      </p:sp>
      <p:sp>
        <p:nvSpPr>
          <p:cNvPr id="18" name="Oval 17">
            <a:extLst>
              <a:ext uri="{FF2B5EF4-FFF2-40B4-BE49-F238E27FC236}">
                <a16:creationId xmlns:a16="http://schemas.microsoft.com/office/drawing/2014/main" id="{95AD05CA-3EFA-1A42-8A3C-DB8BBB196C4C}"/>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Change</a:t>
            </a:r>
          </a:p>
        </p:txBody>
      </p:sp>
      <p:sp>
        <p:nvSpPr>
          <p:cNvPr id="16" name="Rectangle 15"/>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b="1" dirty="0"/>
              <a:t>or</a:t>
            </a:r>
            <a:endParaRPr lang="en-US" sz="2000" b="1" dirty="0"/>
          </a:p>
        </p:txBody>
      </p:sp>
    </p:spTree>
    <p:extLst>
      <p:ext uri="{BB962C8B-B14F-4D97-AF65-F5344CB8AC3E}">
        <p14:creationId xmlns:p14="http://schemas.microsoft.com/office/powerpoint/2010/main" val="11281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40327" y="893254"/>
            <a:ext cx="8088283" cy="307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nSpc>
                <a:spcPct val="130000"/>
              </a:lnSpc>
              <a:spcAft>
                <a:spcPts val="1800"/>
              </a:spcAft>
            </a:pPr>
            <a:r>
              <a:rPr lang="en-NZ" sz="1800" b="1" dirty="0">
                <a:solidFill>
                  <a:srgbClr val="FF9621"/>
                </a:solidFill>
                <a:latin typeface="Arial" charset="0"/>
                <a:ea typeface="MS Mincho" charset="0"/>
                <a:cs typeface="MS Mincho" charset="0"/>
              </a:rPr>
              <a:t>CoCreative</a:t>
            </a:r>
            <a:r>
              <a:rPr lang="en-NZ" sz="1800" dirty="0">
                <a:solidFill>
                  <a:srgbClr val="000000">
                    <a:lumMod val="50000"/>
                    <a:lumOff val="50000"/>
                  </a:srgbClr>
                </a:solidFill>
                <a:latin typeface="Arial" charset="0"/>
                <a:ea typeface="MS Mincho" charset="0"/>
                <a:cs typeface="MS Mincho" charset="0"/>
              </a:rPr>
              <a:t> helps people who don’t know each other (and often don’t even like each other) solve complex problems and </a:t>
            </a:r>
            <a:r>
              <a:rPr lang="en-NZ" sz="1800" b="1" dirty="0">
                <a:solidFill>
                  <a:srgbClr val="FF9E38"/>
                </a:solidFill>
                <a:latin typeface="Arial" charset="0"/>
                <a:ea typeface="MS Mincho" charset="0"/>
                <a:cs typeface="MS Mincho" charset="0"/>
              </a:rPr>
              <a:t>create better futures together</a:t>
            </a:r>
            <a:r>
              <a:rPr lang="en-NZ" sz="1800" dirty="0">
                <a:solidFill>
                  <a:srgbClr val="000000">
                    <a:lumMod val="50000"/>
                    <a:lumOff val="50000"/>
                  </a:srgbClr>
                </a:solidFill>
                <a:latin typeface="Arial" charset="0"/>
                <a:ea typeface="MS Mincho" charset="0"/>
                <a:cs typeface="MS Mincho" charset="0"/>
              </a:rPr>
              <a:t>.  </a:t>
            </a:r>
          </a:p>
          <a:p>
            <a:pPr>
              <a:lnSpc>
                <a:spcPct val="130000"/>
              </a:lnSpc>
              <a:spcAft>
                <a:spcPts val="1800"/>
              </a:spcAft>
            </a:pPr>
            <a:r>
              <a:rPr lang="en-NZ" sz="1800" dirty="0">
                <a:solidFill>
                  <a:srgbClr val="000000">
                    <a:lumMod val="50000"/>
                    <a:lumOff val="50000"/>
                  </a:srgbClr>
                </a:solidFill>
                <a:latin typeface="Arial" charset="0"/>
                <a:ea typeface="MS Mincho" charset="0"/>
                <a:cs typeface="MS Mincho" charset="0"/>
              </a:rPr>
              <a:t>We work across sectors and industries, in </a:t>
            </a:r>
            <a:r>
              <a:rPr lang="en-NZ" sz="1800" b="1" dirty="0">
                <a:solidFill>
                  <a:srgbClr val="FF9E38"/>
                </a:solidFill>
                <a:latin typeface="Arial" charset="0"/>
                <a:ea typeface="MS Mincho" charset="0"/>
                <a:cs typeface="MS Mincho" charset="0"/>
              </a:rPr>
              <a:t>public policy, development, energy, food, </a:t>
            </a:r>
            <a:r>
              <a:rPr lang="en-NZ" sz="1800" b="1" dirty="0">
                <a:solidFill>
                  <a:srgbClr val="FF9621"/>
                </a:solidFill>
                <a:latin typeface="Arial" charset="0"/>
                <a:ea typeface="MS Mincho" charset="0"/>
                <a:cs typeface="MS Mincho" charset="0"/>
              </a:rPr>
              <a:t>education</a:t>
            </a:r>
            <a:r>
              <a:rPr lang="en-NZ" sz="1800" dirty="0">
                <a:solidFill>
                  <a:srgbClr val="000000">
                    <a:lumMod val="50000"/>
                    <a:lumOff val="50000"/>
                  </a:srgbClr>
                </a:solidFill>
                <a:latin typeface="Arial" charset="0"/>
                <a:ea typeface="MS Mincho" charset="0"/>
                <a:cs typeface="MS Mincho" charset="0"/>
              </a:rPr>
              <a:t>, leveraging deep partnerships to create more thriving and resilient social systems. </a:t>
            </a:r>
          </a:p>
          <a:p>
            <a:pPr>
              <a:lnSpc>
                <a:spcPct val="130000"/>
              </a:lnSpc>
              <a:spcAft>
                <a:spcPts val="600"/>
              </a:spcAft>
            </a:pPr>
            <a:r>
              <a:rPr lang="en-AU" sz="1800" dirty="0">
                <a:solidFill>
                  <a:srgbClr val="000000">
                    <a:lumMod val="50000"/>
                    <a:lumOff val="50000"/>
                  </a:srgbClr>
                </a:solidFill>
                <a:latin typeface="Arial" charset="0"/>
                <a:ea typeface="MS Mincho" charset="0"/>
                <a:cs typeface="MS Mincho" charset="0"/>
              </a:rPr>
              <a:t>We do this by designing and supporting </a:t>
            </a:r>
            <a:r>
              <a:rPr lang="en-AU" sz="1800" b="1" dirty="0">
                <a:solidFill>
                  <a:srgbClr val="FF9621"/>
                </a:solidFill>
                <a:latin typeface="Arial" charset="0"/>
                <a:ea typeface="MS Mincho" charset="0"/>
                <a:cs typeface="MS Mincho" charset="0"/>
              </a:rPr>
              <a:t>collaborative innovation networks</a:t>
            </a:r>
            <a:r>
              <a:rPr lang="en-AU" sz="1800" dirty="0">
                <a:solidFill>
                  <a:srgbClr val="FF9621"/>
                </a:solidFill>
                <a:latin typeface="Arial" charset="0"/>
                <a:ea typeface="MS Mincho" charset="0"/>
                <a:cs typeface="MS Mincho" charset="0"/>
              </a:rPr>
              <a:t> </a:t>
            </a:r>
            <a:r>
              <a:rPr lang="en-AU" sz="1800" dirty="0">
                <a:solidFill>
                  <a:srgbClr val="000000">
                    <a:lumMod val="50000"/>
                    <a:lumOff val="50000"/>
                  </a:srgbClr>
                </a:solidFill>
                <a:latin typeface="Arial" charset="0"/>
                <a:ea typeface="MS Mincho" charset="0"/>
                <a:cs typeface="MS Mincho" charset="0"/>
              </a:rPr>
              <a:t>and </a:t>
            </a:r>
            <a:r>
              <a:rPr lang="en-AU" sz="1800" b="1" dirty="0">
                <a:solidFill>
                  <a:srgbClr val="FF9621"/>
                </a:solidFill>
                <a:latin typeface="Arial" charset="0"/>
                <a:ea typeface="MS Mincho" charset="0"/>
                <a:cs typeface="MS Mincho" charset="0"/>
              </a:rPr>
              <a:t>collaborative strategy </a:t>
            </a:r>
            <a:r>
              <a:rPr lang="en-AU" sz="1800" dirty="0">
                <a:solidFill>
                  <a:srgbClr val="000000">
                    <a:lumMod val="50000"/>
                    <a:lumOff val="50000"/>
                  </a:srgbClr>
                </a:solidFill>
                <a:latin typeface="Arial" charset="0"/>
                <a:ea typeface="MS Mincho" charset="0"/>
                <a:cs typeface="MS Mincho" charset="0"/>
              </a:rPr>
              <a:t>for high-impact social ventures.</a:t>
            </a:r>
          </a:p>
        </p:txBody>
      </p:sp>
      <p:sp>
        <p:nvSpPr>
          <p:cNvPr id="5" name="Rectangle 2"/>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685800" fontAlgn="base">
              <a:spcBef>
                <a:spcPct val="0"/>
              </a:spcBef>
              <a:spcAft>
                <a:spcPct val="0"/>
              </a:spcAft>
              <a:defRPr/>
            </a:pPr>
            <a:r>
              <a:rPr lang="en-AU" sz="1800" b="1" kern="0" dirty="0">
                <a:solidFill>
                  <a:srgbClr val="FF6600"/>
                </a:solidFill>
                <a:latin typeface="Helvetica"/>
                <a:cs typeface="Helvetica"/>
              </a:rPr>
              <a:t>Who we are</a:t>
            </a:r>
          </a:p>
        </p:txBody>
      </p:sp>
    </p:spTree>
    <p:extLst>
      <p:ext uri="{BB962C8B-B14F-4D97-AF65-F5344CB8AC3E}">
        <p14:creationId xmlns:p14="http://schemas.microsoft.com/office/powerpoint/2010/main" val="223242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Building from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Honoring traditions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past and present wisdom</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experience</a:t>
            </a:r>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Adapt to changing world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New energy and direction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Creativity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Leverage new wisdom</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honored for their creativity</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continuity</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Lose core values</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Foolish risk</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People feel lost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Traditionalists are denigrated</a:t>
            </a:r>
          </a:p>
        </p:txBody>
      </p:sp>
      <p:sp>
        <p:nvSpPr>
          <p:cNvPr id="28" name="AutoShape 6"/>
          <p:cNvSpPr>
            <a:spLocks noChangeArrowheads="1"/>
          </p:cNvSpPr>
          <p:nvPr/>
        </p:nvSpPr>
        <p:spPr bwMode="auto">
          <a:xfrm>
            <a:off x="922565" y="2571750"/>
            <a:ext cx="3641275"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Stagnation</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Loss of energy</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Missed opportunities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Get left behind</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Change agents are denigrated</a:t>
            </a:r>
          </a:p>
        </p:txBody>
      </p:sp>
      <p:sp>
        <p:nvSpPr>
          <p:cNvPr id="17" name="TextBox 16"/>
          <p:cNvSpPr txBox="1"/>
          <p:nvPr/>
        </p:nvSpPr>
        <p:spPr>
          <a:xfrm>
            <a:off x="2742221" y="117881"/>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Successful Solution</a:t>
            </a:r>
          </a:p>
        </p:txBody>
      </p:sp>
      <p:sp>
        <p:nvSpPr>
          <p:cNvPr id="12" name="TextBox 11">
            <a:extLst>
              <a:ext uri="{FF2B5EF4-FFF2-40B4-BE49-F238E27FC236}">
                <a16:creationId xmlns:a16="http://schemas.microsoft.com/office/drawing/2014/main" id="{48CF386C-ABFA-9F4F-85EA-8C7380D9619B}"/>
              </a:ext>
            </a:extLst>
          </p:cNvPr>
          <p:cNvSpPr txBox="1"/>
          <p:nvPr/>
        </p:nvSpPr>
        <p:spPr>
          <a:xfrm>
            <a:off x="2751023" y="4684283"/>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Failed Solution</a:t>
            </a:r>
          </a:p>
        </p:txBody>
      </p:sp>
      <p:pic>
        <p:nvPicPr>
          <p:cNvPr id="15" name="Picture 38" descr="Complete">
            <a:extLst>
              <a:ext uri="{FF2B5EF4-FFF2-40B4-BE49-F238E27FC236}">
                <a16:creationId xmlns:a16="http://schemas.microsoft.com/office/drawing/2014/main" id="{18A782D3-F8A3-344E-9C33-D22F2A0B0604}"/>
              </a:ext>
            </a:extLst>
          </p:cNvPr>
          <p:cNvPicPr>
            <a:picLocks noChangeAspect="1" noChangeArrowheads="1"/>
          </p:cNvPicPr>
          <p:nvPr/>
        </p:nvPicPr>
        <p:blipFill rotWithShape="1">
          <a:blip r:embed="rId2" cstate="hqprint">
            <a:lum bright="70000" contrast="-70000"/>
            <a:alphaModFix amt="70000"/>
            <a:extLst>
              <a:ext uri="{28A0092B-C50C-407E-A947-70E740481C1C}">
                <a14:useLocalDpi xmlns:a14="http://schemas.microsoft.com/office/drawing/2010/main"/>
              </a:ext>
            </a:extLst>
          </a:blip>
          <a:srcRect l="4502" t="12809" r="4660" b="32953"/>
          <a:stretch/>
        </p:blipFill>
        <p:spPr bwMode="auto">
          <a:xfrm>
            <a:off x="857250" y="453355"/>
            <a:ext cx="7404018" cy="28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descr="map3_braid_edge_thin">
            <a:extLst>
              <a:ext uri="{FF2B5EF4-FFF2-40B4-BE49-F238E27FC236}">
                <a16:creationId xmlns:a16="http://schemas.microsoft.com/office/drawing/2014/main" id="{836591F6-EF60-BD4B-9C51-84E2D911C70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555187" y="453355"/>
            <a:ext cx="4030663" cy="2118412"/>
          </a:xfrm>
          <a:prstGeom prst="rect">
            <a:avLst/>
          </a:prstGeom>
          <a:noFill/>
          <a:ln w="9525">
            <a:noFill/>
            <a:miter lim="800000"/>
            <a:headEnd/>
            <a:tailEnd/>
          </a:ln>
        </p:spPr>
      </p:pic>
      <p:sp>
        <p:nvSpPr>
          <p:cNvPr id="21" name="Oval 17"/>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Stability</a:t>
            </a:r>
          </a:p>
        </p:txBody>
      </p:sp>
      <p:sp>
        <p:nvSpPr>
          <p:cNvPr id="29" name="Oval 17">
            <a:extLst>
              <a:ext uri="{FF2B5EF4-FFF2-40B4-BE49-F238E27FC236}">
                <a16:creationId xmlns:a16="http://schemas.microsoft.com/office/drawing/2014/main" id="{AB7AEDB2-5308-2A47-B4D3-D4E4AFAF39E6}"/>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b="1" dirty="0">
                <a:solidFill>
                  <a:prstClr val="black"/>
                </a:solidFill>
                <a:latin typeface="Arial" pitchFamily="8" charset="0"/>
                <a:ea typeface="MS PGothic" charset="0"/>
                <a:cs typeface="MS PGothic" charset="0"/>
              </a:rPr>
              <a:t>Change</a:t>
            </a:r>
          </a:p>
        </p:txBody>
      </p:sp>
      <p:sp>
        <p:nvSpPr>
          <p:cNvPr id="16" name="Rectangle 15"/>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b="1" dirty="0"/>
              <a:t>and</a:t>
            </a:r>
            <a:endParaRPr lang="en-US" sz="2000" b="1" dirty="0"/>
          </a:p>
        </p:txBody>
      </p:sp>
    </p:spTree>
    <p:extLst>
      <p:ext uri="{BB962C8B-B14F-4D97-AF65-F5344CB8AC3E}">
        <p14:creationId xmlns:p14="http://schemas.microsoft.com/office/powerpoint/2010/main" val="50972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Innovation and entrepreneurship</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You keep what you earn</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Individual opportunity</a:t>
            </a:r>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Take care of one another</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Shared resources are protected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Opportunity for all</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Passivity and lack of initiative</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Entitlement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Over-regulation</a:t>
            </a:r>
          </a:p>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p:txBody>
      </p:sp>
      <p:sp>
        <p:nvSpPr>
          <p:cNvPr id="28" name="AutoShape 6"/>
          <p:cNvSpPr>
            <a:spLocks noChangeArrowheads="1"/>
          </p:cNvSpPr>
          <p:nvPr/>
        </p:nvSpPr>
        <p:spPr bwMode="auto">
          <a:xfrm>
            <a:off x="922565" y="2571750"/>
            <a:ext cx="3639312"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Increasing discrepancies between haves and have-nots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Exploitation of common resources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Opportunity for privileged few</a:t>
            </a:r>
          </a:p>
          <a:p>
            <a:pPr marL="175927" indent="-175927"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p:txBody>
      </p:sp>
      <p:sp>
        <p:nvSpPr>
          <p:cNvPr id="16" name="Rectangle 15"/>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b="1" dirty="0"/>
              <a:t>and</a:t>
            </a:r>
            <a:endParaRPr lang="en-US" sz="2000" b="1" dirty="0"/>
          </a:p>
        </p:txBody>
      </p:sp>
      <p:sp>
        <p:nvSpPr>
          <p:cNvPr id="17" name="TextBox 16"/>
          <p:cNvSpPr txBox="1"/>
          <p:nvPr/>
        </p:nvSpPr>
        <p:spPr>
          <a:xfrm>
            <a:off x="2726862" y="123940"/>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Resilient Democracy</a:t>
            </a:r>
          </a:p>
        </p:txBody>
      </p:sp>
      <p:sp>
        <p:nvSpPr>
          <p:cNvPr id="21" name="Oval 17"/>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Self-interest</a:t>
            </a:r>
          </a:p>
        </p:txBody>
      </p:sp>
      <p:sp>
        <p:nvSpPr>
          <p:cNvPr id="29" name="Oval 17">
            <a:extLst>
              <a:ext uri="{FF2B5EF4-FFF2-40B4-BE49-F238E27FC236}">
                <a16:creationId xmlns:a16="http://schemas.microsoft.com/office/drawing/2014/main" id="{AB7AEDB2-5308-2A47-B4D3-D4E4AFAF39E6}"/>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Common Good</a:t>
            </a:r>
          </a:p>
        </p:txBody>
      </p:sp>
      <p:sp>
        <p:nvSpPr>
          <p:cNvPr id="12" name="TextBox 11">
            <a:extLst>
              <a:ext uri="{FF2B5EF4-FFF2-40B4-BE49-F238E27FC236}">
                <a16:creationId xmlns:a16="http://schemas.microsoft.com/office/drawing/2014/main" id="{48CF386C-ABFA-9F4F-85EA-8C7380D9619B}"/>
              </a:ext>
            </a:extLst>
          </p:cNvPr>
          <p:cNvSpPr txBox="1"/>
          <p:nvPr/>
        </p:nvSpPr>
        <p:spPr>
          <a:xfrm>
            <a:off x="2751023" y="4684283"/>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A Failing, Polarized “Democracy”</a:t>
            </a:r>
          </a:p>
        </p:txBody>
      </p:sp>
      <p:sp>
        <p:nvSpPr>
          <p:cNvPr id="13" name="Oval 17">
            <a:extLst>
              <a:ext uri="{FF2B5EF4-FFF2-40B4-BE49-F238E27FC236}">
                <a16:creationId xmlns:a16="http://schemas.microsoft.com/office/drawing/2014/main" id="{183E8F4F-41EE-A845-B644-912963B72621}"/>
              </a:ext>
            </a:extLst>
          </p:cNvPr>
          <p:cNvSpPr>
            <a:spLocks noChangeArrowheads="1"/>
          </p:cNvSpPr>
          <p:nvPr/>
        </p:nvSpPr>
        <p:spPr bwMode="auto">
          <a:xfrm>
            <a:off x="2135463" y="2234366"/>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endParaRPr lang="en-US" sz="1600" b="1" dirty="0">
              <a:solidFill>
                <a:prstClr val="black"/>
              </a:solidFill>
              <a:latin typeface="Arial" pitchFamily="8" charset="0"/>
              <a:ea typeface="MS PGothic" charset="0"/>
              <a:cs typeface="MS PGothic" charset="0"/>
            </a:endParaRPr>
          </a:p>
        </p:txBody>
      </p:sp>
      <p:sp>
        <p:nvSpPr>
          <p:cNvPr id="14" name="Oval 17">
            <a:extLst>
              <a:ext uri="{FF2B5EF4-FFF2-40B4-BE49-F238E27FC236}">
                <a16:creationId xmlns:a16="http://schemas.microsoft.com/office/drawing/2014/main" id="{79416F66-8ECE-B647-AA45-068912582022}"/>
              </a:ext>
            </a:extLst>
          </p:cNvPr>
          <p:cNvSpPr>
            <a:spLocks noChangeArrowheads="1"/>
          </p:cNvSpPr>
          <p:nvPr/>
        </p:nvSpPr>
        <p:spPr bwMode="auto">
          <a:xfrm>
            <a:off x="5202809" y="2241853"/>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endParaRPr lang="en-US" sz="1600" b="1" dirty="0">
              <a:solidFill>
                <a:prstClr val="black"/>
              </a:solidFill>
              <a:latin typeface="Arial" pitchFamily="8" charset="0"/>
              <a:ea typeface="MS PGothic" charset="0"/>
              <a:cs typeface="MS PGothic" charset="0"/>
            </a:endParaRPr>
          </a:p>
        </p:txBody>
      </p:sp>
    </p:spTree>
    <p:extLst>
      <p:ext uri="{BB962C8B-B14F-4D97-AF65-F5344CB8AC3E}">
        <p14:creationId xmlns:p14="http://schemas.microsoft.com/office/powerpoint/2010/main" val="263420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Take care of one another</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Shared resources are protected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Opportunity for all</a:t>
            </a:r>
          </a:p>
        </p:txBody>
      </p:sp>
      <p:sp>
        <p:nvSpPr>
          <p:cNvPr id="28" name="AutoShape 6"/>
          <p:cNvSpPr>
            <a:spLocks noChangeArrowheads="1"/>
          </p:cNvSpPr>
          <p:nvPr/>
        </p:nvSpPr>
        <p:spPr bwMode="auto">
          <a:xfrm>
            <a:off x="922565" y="2571750"/>
            <a:ext cx="3639312"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Increasing discrepancies between haves and have-nots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Exploitation of common resources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Opportunity for privileged few</a:t>
            </a:r>
          </a:p>
          <a:p>
            <a:pPr marL="175927" indent="-175927"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p:txBody>
      </p:sp>
      <p:sp>
        <p:nvSpPr>
          <p:cNvPr id="17" name="TextBox 16"/>
          <p:cNvSpPr txBox="1"/>
          <p:nvPr/>
        </p:nvSpPr>
        <p:spPr>
          <a:xfrm>
            <a:off x="4563844" y="124456"/>
            <a:ext cx="3639311"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Resilient Democracy</a:t>
            </a:r>
          </a:p>
        </p:txBody>
      </p:sp>
      <p:sp>
        <p:nvSpPr>
          <p:cNvPr id="29" name="Oval 17">
            <a:extLst>
              <a:ext uri="{FF2B5EF4-FFF2-40B4-BE49-F238E27FC236}">
                <a16:creationId xmlns:a16="http://schemas.microsoft.com/office/drawing/2014/main" id="{AB7AEDB2-5308-2A47-B4D3-D4E4AFAF39E6}"/>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Common Good</a:t>
            </a:r>
          </a:p>
        </p:txBody>
      </p:sp>
      <p:sp>
        <p:nvSpPr>
          <p:cNvPr id="12" name="TextBox 11">
            <a:extLst>
              <a:ext uri="{FF2B5EF4-FFF2-40B4-BE49-F238E27FC236}">
                <a16:creationId xmlns:a16="http://schemas.microsoft.com/office/drawing/2014/main" id="{48CF386C-ABFA-9F4F-85EA-8C7380D9619B}"/>
              </a:ext>
            </a:extLst>
          </p:cNvPr>
          <p:cNvSpPr txBox="1"/>
          <p:nvPr/>
        </p:nvSpPr>
        <p:spPr>
          <a:xfrm>
            <a:off x="920597" y="4686222"/>
            <a:ext cx="3636553"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A Failing, Polarized “Democracy”</a:t>
            </a:r>
          </a:p>
        </p:txBody>
      </p:sp>
      <p:sp>
        <p:nvSpPr>
          <p:cNvPr id="13" name="Rounded Rectangle 12">
            <a:extLst>
              <a:ext uri="{FF2B5EF4-FFF2-40B4-BE49-F238E27FC236}">
                <a16:creationId xmlns:a16="http://schemas.microsoft.com/office/drawing/2014/main" id="{4E809C94-CD89-4741-99FD-8451A98237EA}"/>
              </a:ext>
            </a:extLst>
          </p:cNvPr>
          <p:cNvSpPr/>
          <p:nvPr/>
        </p:nvSpPr>
        <p:spPr>
          <a:xfrm>
            <a:off x="-202019" y="-185188"/>
            <a:ext cx="1545336" cy="1122660"/>
          </a:xfrm>
          <a:prstGeom prst="roundRect">
            <a:avLst/>
          </a:prstGeom>
          <a:solidFill>
            <a:srgbClr val="007F97"/>
          </a:solidFill>
          <a:ln>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b" anchorCtr="0"/>
          <a:lstStyle/>
          <a:p>
            <a:pPr algn="r" defTabSz="863331">
              <a:spcBef>
                <a:spcPct val="50000"/>
              </a:spcBef>
            </a:pPr>
            <a:r>
              <a:rPr lang="en-US" sz="2400" b="1" dirty="0">
                <a:solidFill>
                  <a:schemeClr val="bg1"/>
                </a:solidFill>
                <a:latin typeface="+mj-lt"/>
              </a:rPr>
              <a:t>Tunnel Vision</a:t>
            </a:r>
          </a:p>
        </p:txBody>
      </p:sp>
      <p:sp>
        <p:nvSpPr>
          <p:cNvPr id="14" name="TextBox 13">
            <a:extLst>
              <a:ext uri="{FF2B5EF4-FFF2-40B4-BE49-F238E27FC236}">
                <a16:creationId xmlns:a16="http://schemas.microsoft.com/office/drawing/2014/main" id="{142B86C5-9418-B649-84E5-F10BB6BE76B4}"/>
              </a:ext>
            </a:extLst>
          </p:cNvPr>
          <p:cNvSpPr txBox="1"/>
          <p:nvPr/>
        </p:nvSpPr>
        <p:spPr>
          <a:xfrm>
            <a:off x="920597" y="1339996"/>
            <a:ext cx="3481103" cy="1200329"/>
          </a:xfrm>
          <a:prstGeom prst="rect">
            <a:avLst/>
          </a:prstGeom>
          <a:noFill/>
        </p:spPr>
        <p:txBody>
          <a:bodyPr wrap="square" rtlCol="0">
            <a:spAutoFit/>
          </a:bodyPr>
          <a:lstStyle/>
          <a:p>
            <a:r>
              <a:rPr lang="en-US" dirty="0">
                <a:solidFill>
                  <a:srgbClr val="7F7F7F"/>
                </a:solidFill>
              </a:rPr>
              <a:t>People who value the common good are repulsed by the downsides of self-interest. This is the direction of their energy.</a:t>
            </a:r>
          </a:p>
        </p:txBody>
      </p:sp>
      <p:sp>
        <p:nvSpPr>
          <p:cNvPr id="15" name="Right Arrow 14">
            <a:extLst>
              <a:ext uri="{FF2B5EF4-FFF2-40B4-BE49-F238E27FC236}">
                <a16:creationId xmlns:a16="http://schemas.microsoft.com/office/drawing/2014/main" id="{76E3B84B-3C25-A14E-AA6A-41F4C51F9342}"/>
              </a:ext>
            </a:extLst>
          </p:cNvPr>
          <p:cNvSpPr/>
          <p:nvPr/>
        </p:nvSpPr>
        <p:spPr>
          <a:xfrm rot="18900000">
            <a:off x="4102687" y="2198406"/>
            <a:ext cx="933082" cy="683838"/>
          </a:xfrm>
          <a:prstGeom prst="rightArrow">
            <a:avLst/>
          </a:prstGeom>
          <a:solidFill>
            <a:schemeClr val="bg2">
              <a:lumMod val="60000"/>
              <a:lumOff val="4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C66"/>
              </a:solidFill>
            </a:endParaRPr>
          </a:p>
        </p:txBody>
      </p:sp>
    </p:spTree>
    <p:extLst>
      <p:ext uri="{BB962C8B-B14F-4D97-AF65-F5344CB8AC3E}">
        <p14:creationId xmlns:p14="http://schemas.microsoft.com/office/powerpoint/2010/main" val="15435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Innovation and entrepreneurship</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You keep what you earn</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Individual opportunity</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Passivity and lack of initiative</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Entitlement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Over-regulation</a:t>
            </a:r>
          </a:p>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p:txBody>
      </p:sp>
      <p:sp>
        <p:nvSpPr>
          <p:cNvPr id="17" name="TextBox 16"/>
          <p:cNvSpPr txBox="1"/>
          <p:nvPr/>
        </p:nvSpPr>
        <p:spPr>
          <a:xfrm>
            <a:off x="922565" y="127486"/>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Resilient Democracy</a:t>
            </a:r>
          </a:p>
        </p:txBody>
      </p:sp>
      <p:sp>
        <p:nvSpPr>
          <p:cNvPr id="21" name="Oval 17"/>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Self-interest</a:t>
            </a:r>
          </a:p>
        </p:txBody>
      </p:sp>
      <p:sp>
        <p:nvSpPr>
          <p:cNvPr id="12" name="TextBox 11">
            <a:extLst>
              <a:ext uri="{FF2B5EF4-FFF2-40B4-BE49-F238E27FC236}">
                <a16:creationId xmlns:a16="http://schemas.microsoft.com/office/drawing/2014/main" id="{48CF386C-ABFA-9F4F-85EA-8C7380D9619B}"/>
              </a:ext>
            </a:extLst>
          </p:cNvPr>
          <p:cNvSpPr txBox="1"/>
          <p:nvPr/>
        </p:nvSpPr>
        <p:spPr>
          <a:xfrm>
            <a:off x="4568408" y="4684012"/>
            <a:ext cx="3634739"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A Failing, Polarized “Democracy”</a:t>
            </a:r>
          </a:p>
        </p:txBody>
      </p:sp>
      <p:sp>
        <p:nvSpPr>
          <p:cNvPr id="13" name="Right Arrow 12">
            <a:extLst>
              <a:ext uri="{FF2B5EF4-FFF2-40B4-BE49-F238E27FC236}">
                <a16:creationId xmlns:a16="http://schemas.microsoft.com/office/drawing/2014/main" id="{B00FCFE9-1A32-D442-8655-3AC91FF0C38B}"/>
              </a:ext>
            </a:extLst>
          </p:cNvPr>
          <p:cNvSpPr/>
          <p:nvPr/>
        </p:nvSpPr>
        <p:spPr>
          <a:xfrm rot="13500000">
            <a:off x="4059267" y="2176694"/>
            <a:ext cx="933082" cy="683838"/>
          </a:xfrm>
          <a:prstGeom prst="rightArrow">
            <a:avLst/>
          </a:prstGeom>
          <a:solidFill>
            <a:schemeClr val="bg2">
              <a:lumMod val="60000"/>
              <a:lumOff val="40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C66"/>
              </a:solidFill>
            </a:endParaRPr>
          </a:p>
        </p:txBody>
      </p:sp>
      <p:sp>
        <p:nvSpPr>
          <p:cNvPr id="14" name="TextBox 13">
            <a:extLst>
              <a:ext uri="{FF2B5EF4-FFF2-40B4-BE49-F238E27FC236}">
                <a16:creationId xmlns:a16="http://schemas.microsoft.com/office/drawing/2014/main" id="{A00A65CD-EC0E-7D4D-9E68-348D46E04802}"/>
              </a:ext>
            </a:extLst>
          </p:cNvPr>
          <p:cNvSpPr txBox="1"/>
          <p:nvPr/>
        </p:nvSpPr>
        <p:spPr>
          <a:xfrm>
            <a:off x="4820918" y="1087198"/>
            <a:ext cx="3382229" cy="1477328"/>
          </a:xfrm>
          <a:prstGeom prst="rect">
            <a:avLst/>
          </a:prstGeom>
          <a:noFill/>
        </p:spPr>
        <p:txBody>
          <a:bodyPr wrap="square" rtlCol="0">
            <a:spAutoFit/>
          </a:bodyPr>
          <a:lstStyle/>
          <a:p>
            <a:r>
              <a:rPr lang="en-US" dirty="0">
                <a:solidFill>
                  <a:srgbClr val="7F7F7F"/>
                </a:solidFill>
              </a:rPr>
              <a:t>People who value self-interest are are also repulsed by the downsides of focusing on the common good.  This is the direction of their energy.</a:t>
            </a:r>
          </a:p>
        </p:txBody>
      </p:sp>
      <p:sp>
        <p:nvSpPr>
          <p:cNvPr id="15" name="Rounded Rectangle 14">
            <a:extLst>
              <a:ext uri="{FF2B5EF4-FFF2-40B4-BE49-F238E27FC236}">
                <a16:creationId xmlns:a16="http://schemas.microsoft.com/office/drawing/2014/main" id="{5F3A7E01-A8DA-0746-BC85-D1747FD3E3CB}"/>
              </a:ext>
            </a:extLst>
          </p:cNvPr>
          <p:cNvSpPr/>
          <p:nvPr/>
        </p:nvSpPr>
        <p:spPr>
          <a:xfrm>
            <a:off x="7708604" y="-244402"/>
            <a:ext cx="1545336" cy="1124712"/>
          </a:xfrm>
          <a:prstGeom prst="roundRect">
            <a:avLst/>
          </a:prstGeom>
          <a:solidFill>
            <a:srgbClr val="FF9E38"/>
          </a:solidFill>
          <a:ln>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b" anchorCtr="0"/>
          <a:lstStyle/>
          <a:p>
            <a:pPr defTabSz="863331">
              <a:spcBef>
                <a:spcPct val="50000"/>
              </a:spcBef>
            </a:pPr>
            <a:r>
              <a:rPr lang="en-US" sz="2400" b="1" dirty="0">
                <a:solidFill>
                  <a:schemeClr val="bg1"/>
                </a:solidFill>
                <a:latin typeface="+mj-lt"/>
              </a:rPr>
              <a:t>Tunnel Vision</a:t>
            </a:r>
          </a:p>
        </p:txBody>
      </p:sp>
    </p:spTree>
    <p:extLst>
      <p:ext uri="{BB962C8B-B14F-4D97-AF65-F5344CB8AC3E}">
        <p14:creationId xmlns:p14="http://schemas.microsoft.com/office/powerpoint/2010/main" val="178158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Take care of one another</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Shared resources are protected</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Opportunity for all</a:t>
            </a:r>
          </a:p>
        </p:txBody>
      </p:sp>
      <p:sp>
        <p:nvSpPr>
          <p:cNvPr id="28" name="AutoShape 6"/>
          <p:cNvSpPr>
            <a:spLocks noChangeArrowheads="1"/>
          </p:cNvSpPr>
          <p:nvPr/>
        </p:nvSpPr>
        <p:spPr bwMode="auto">
          <a:xfrm>
            <a:off x="922565" y="2571750"/>
            <a:ext cx="3639312"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Increasing discrepancies between haves and have-nots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Exploitation of common resources</a:t>
            </a:r>
          </a:p>
          <a:p>
            <a:pPr marL="175927" indent="-175927"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Opportunity for privileged few</a:t>
            </a:r>
          </a:p>
          <a:p>
            <a:pPr marL="175927" indent="-175927"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p:txBody>
      </p:sp>
      <p:sp>
        <p:nvSpPr>
          <p:cNvPr id="17" name="TextBox 16"/>
          <p:cNvSpPr txBox="1"/>
          <p:nvPr/>
        </p:nvSpPr>
        <p:spPr>
          <a:xfrm>
            <a:off x="4563844" y="124456"/>
            <a:ext cx="3639311"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Resilient Democracy</a:t>
            </a:r>
          </a:p>
        </p:txBody>
      </p:sp>
      <p:sp>
        <p:nvSpPr>
          <p:cNvPr id="29" name="Oval 17">
            <a:extLst>
              <a:ext uri="{FF2B5EF4-FFF2-40B4-BE49-F238E27FC236}">
                <a16:creationId xmlns:a16="http://schemas.microsoft.com/office/drawing/2014/main" id="{AB7AEDB2-5308-2A47-B4D3-D4E4AFAF39E6}"/>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Common Good</a:t>
            </a:r>
          </a:p>
        </p:txBody>
      </p:sp>
      <p:sp>
        <p:nvSpPr>
          <p:cNvPr id="12" name="TextBox 11">
            <a:extLst>
              <a:ext uri="{FF2B5EF4-FFF2-40B4-BE49-F238E27FC236}">
                <a16:creationId xmlns:a16="http://schemas.microsoft.com/office/drawing/2014/main" id="{48CF386C-ABFA-9F4F-85EA-8C7380D9619B}"/>
              </a:ext>
            </a:extLst>
          </p:cNvPr>
          <p:cNvSpPr txBox="1"/>
          <p:nvPr/>
        </p:nvSpPr>
        <p:spPr>
          <a:xfrm>
            <a:off x="920597" y="4686222"/>
            <a:ext cx="3641280"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A Failing, Polarized “Democracy”</a:t>
            </a:r>
          </a:p>
        </p:txBody>
      </p:sp>
      <p:sp>
        <p:nvSpPr>
          <p:cNvPr id="13" name="Rounded Rectangle 12">
            <a:extLst>
              <a:ext uri="{FF2B5EF4-FFF2-40B4-BE49-F238E27FC236}">
                <a16:creationId xmlns:a16="http://schemas.microsoft.com/office/drawing/2014/main" id="{4E809C94-CD89-4741-99FD-8451A98237EA}"/>
              </a:ext>
            </a:extLst>
          </p:cNvPr>
          <p:cNvSpPr/>
          <p:nvPr/>
        </p:nvSpPr>
        <p:spPr>
          <a:xfrm>
            <a:off x="-209113" y="-193968"/>
            <a:ext cx="2275748" cy="1122660"/>
          </a:xfrm>
          <a:prstGeom prst="roundRect">
            <a:avLst/>
          </a:prstGeom>
          <a:solidFill>
            <a:srgbClr val="007F97"/>
          </a:solidFill>
          <a:ln>
            <a:solidFill>
              <a:srgbClr val="9B9B9B"/>
            </a:solidFill>
          </a:ln>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b" anchorCtr="0"/>
          <a:lstStyle/>
          <a:p>
            <a:pPr algn="r" defTabSz="863331">
              <a:spcBef>
                <a:spcPct val="50000"/>
              </a:spcBef>
            </a:pPr>
            <a:r>
              <a:rPr lang="en-US" sz="2400" b="1" dirty="0">
                <a:solidFill>
                  <a:schemeClr val="bg1"/>
                </a:solidFill>
                <a:latin typeface="+mj-lt"/>
              </a:rPr>
              <a:t>Liberal Stereotypes</a:t>
            </a:r>
          </a:p>
        </p:txBody>
      </p:sp>
      <p:sp>
        <p:nvSpPr>
          <p:cNvPr id="11" name="Rounded Rectangular Callout 10">
            <a:extLst>
              <a:ext uri="{FF2B5EF4-FFF2-40B4-BE49-F238E27FC236}">
                <a16:creationId xmlns:a16="http://schemas.microsoft.com/office/drawing/2014/main" id="{A7C92D15-C78B-034B-AE5B-BEE5ED17D606}"/>
              </a:ext>
            </a:extLst>
          </p:cNvPr>
          <p:cNvSpPr/>
          <p:nvPr/>
        </p:nvSpPr>
        <p:spPr>
          <a:xfrm rot="652849">
            <a:off x="2572922" y="444357"/>
            <a:ext cx="1810830" cy="420624"/>
          </a:xfrm>
          <a:prstGeom prst="wedgeRoundRectCallout">
            <a:avLst>
              <a:gd name="adj1" fmla="val 60484"/>
              <a:gd name="adj2" fmla="val 192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chemeClr val="tx1"/>
                </a:solidFill>
              </a:rPr>
              <a:t>“Responsible!”</a:t>
            </a:r>
          </a:p>
        </p:txBody>
      </p:sp>
      <p:sp>
        <p:nvSpPr>
          <p:cNvPr id="16" name="Rounded Rectangular Callout 15">
            <a:extLst>
              <a:ext uri="{FF2B5EF4-FFF2-40B4-BE49-F238E27FC236}">
                <a16:creationId xmlns:a16="http://schemas.microsoft.com/office/drawing/2014/main" id="{0FFD9DD5-BF31-1E42-A9ED-C4BB7F904ACD}"/>
              </a:ext>
            </a:extLst>
          </p:cNvPr>
          <p:cNvSpPr/>
          <p:nvPr/>
        </p:nvSpPr>
        <p:spPr>
          <a:xfrm rot="20551696">
            <a:off x="4860011" y="3158902"/>
            <a:ext cx="1749203" cy="420624"/>
          </a:xfrm>
          <a:prstGeom prst="wedgeRoundRectCallout">
            <a:avLst>
              <a:gd name="adj1" fmla="val -68653"/>
              <a:gd name="adj2" fmla="val 9857"/>
              <a:gd name="adj3" fmla="val 16667"/>
            </a:avLst>
          </a:prstGeom>
          <a:solidFill>
            <a:srgbClr val="FFCC66"/>
          </a:solidFill>
          <a:ln>
            <a:solidFill>
              <a:srgbClr val="FF9E38"/>
            </a:solidFill>
          </a:ln>
        </p:spPr>
        <p:style>
          <a:lnRef idx="2">
            <a:schemeClr val="accent4">
              <a:shade val="50000"/>
            </a:schemeClr>
          </a:lnRef>
          <a:fillRef idx="1">
            <a:schemeClr val="accent4"/>
          </a:fillRef>
          <a:effectRef idx="0">
            <a:schemeClr val="accent4"/>
          </a:effectRef>
          <a:fontRef idx="minor">
            <a:schemeClr val="lt1"/>
          </a:fontRef>
        </p:style>
        <p:txBody>
          <a:bodyPr lIns="91291" tIns="45646" rIns="91291" bIns="45646" rtlCol="0" anchor="ctr"/>
          <a:lstStyle/>
          <a:p>
            <a:pPr algn="ctr" defTabSz="912903"/>
            <a:r>
              <a:rPr lang="en-US" sz="1600" dirty="0">
                <a:solidFill>
                  <a:schemeClr val="tx1"/>
                </a:solidFill>
              </a:rPr>
              <a:t>“Greedy”</a:t>
            </a:r>
          </a:p>
        </p:txBody>
      </p:sp>
      <p:sp>
        <p:nvSpPr>
          <p:cNvPr id="18" name="Rounded Rectangular Callout 17">
            <a:extLst>
              <a:ext uri="{FF2B5EF4-FFF2-40B4-BE49-F238E27FC236}">
                <a16:creationId xmlns:a16="http://schemas.microsoft.com/office/drawing/2014/main" id="{4ED26F36-6FE1-444A-89F3-4A872E773D52}"/>
              </a:ext>
            </a:extLst>
          </p:cNvPr>
          <p:cNvSpPr/>
          <p:nvPr/>
        </p:nvSpPr>
        <p:spPr>
          <a:xfrm rot="20551696">
            <a:off x="4860011" y="3711091"/>
            <a:ext cx="1749203" cy="420624"/>
          </a:xfrm>
          <a:prstGeom prst="wedgeRoundRectCallout">
            <a:avLst>
              <a:gd name="adj1" fmla="val -68653"/>
              <a:gd name="adj2" fmla="val 9857"/>
              <a:gd name="adj3" fmla="val 16667"/>
            </a:avLst>
          </a:prstGeom>
          <a:solidFill>
            <a:srgbClr val="FFCC66"/>
          </a:solidFill>
          <a:ln>
            <a:solidFill>
              <a:srgbClr val="FF9E38"/>
            </a:solidFill>
          </a:ln>
        </p:spPr>
        <p:style>
          <a:lnRef idx="2">
            <a:schemeClr val="accent4">
              <a:shade val="50000"/>
            </a:schemeClr>
          </a:lnRef>
          <a:fillRef idx="1">
            <a:schemeClr val="accent4"/>
          </a:fillRef>
          <a:effectRef idx="0">
            <a:schemeClr val="accent4"/>
          </a:effectRef>
          <a:fontRef idx="minor">
            <a:schemeClr val="lt1"/>
          </a:fontRef>
        </p:style>
        <p:txBody>
          <a:bodyPr lIns="91291" tIns="45646" rIns="91291" bIns="45646" rtlCol="0" anchor="ctr"/>
          <a:lstStyle/>
          <a:p>
            <a:pPr algn="ctr" defTabSz="912903"/>
            <a:r>
              <a:rPr lang="en-US" sz="1600" dirty="0">
                <a:solidFill>
                  <a:schemeClr val="tx1"/>
                </a:solidFill>
              </a:rPr>
              <a:t>“Selfish”</a:t>
            </a:r>
          </a:p>
        </p:txBody>
      </p:sp>
      <p:sp>
        <p:nvSpPr>
          <p:cNvPr id="19" name="Rounded Rectangular Callout 18">
            <a:extLst>
              <a:ext uri="{FF2B5EF4-FFF2-40B4-BE49-F238E27FC236}">
                <a16:creationId xmlns:a16="http://schemas.microsoft.com/office/drawing/2014/main" id="{1FC57EE4-6883-B242-9800-C0FE1ADEEA71}"/>
              </a:ext>
            </a:extLst>
          </p:cNvPr>
          <p:cNvSpPr/>
          <p:nvPr/>
        </p:nvSpPr>
        <p:spPr>
          <a:xfrm rot="20551696">
            <a:off x="4860012" y="4263280"/>
            <a:ext cx="1749203" cy="420624"/>
          </a:xfrm>
          <a:prstGeom prst="wedgeRoundRectCallout">
            <a:avLst>
              <a:gd name="adj1" fmla="val -68653"/>
              <a:gd name="adj2" fmla="val 9857"/>
              <a:gd name="adj3" fmla="val 16667"/>
            </a:avLst>
          </a:prstGeom>
          <a:solidFill>
            <a:srgbClr val="FFCC66"/>
          </a:solidFill>
          <a:ln>
            <a:solidFill>
              <a:srgbClr val="FF9E38"/>
            </a:solidFill>
          </a:ln>
        </p:spPr>
        <p:style>
          <a:lnRef idx="2">
            <a:schemeClr val="accent4">
              <a:shade val="50000"/>
            </a:schemeClr>
          </a:lnRef>
          <a:fillRef idx="1">
            <a:schemeClr val="accent4"/>
          </a:fillRef>
          <a:effectRef idx="0">
            <a:schemeClr val="accent4"/>
          </a:effectRef>
          <a:fontRef idx="minor">
            <a:schemeClr val="lt1"/>
          </a:fontRef>
        </p:style>
        <p:txBody>
          <a:bodyPr lIns="91291" tIns="45646" rIns="91291" bIns="45646" rtlCol="0" anchor="ctr"/>
          <a:lstStyle/>
          <a:p>
            <a:pPr algn="ctr" defTabSz="912903"/>
            <a:r>
              <a:rPr lang="en-US" sz="1600" dirty="0">
                <a:solidFill>
                  <a:schemeClr val="tx1"/>
                </a:solidFill>
              </a:rPr>
              <a:t>“Fascists”</a:t>
            </a:r>
          </a:p>
        </p:txBody>
      </p:sp>
      <p:sp>
        <p:nvSpPr>
          <p:cNvPr id="20" name="Rounded Rectangular Callout 19">
            <a:extLst>
              <a:ext uri="{FF2B5EF4-FFF2-40B4-BE49-F238E27FC236}">
                <a16:creationId xmlns:a16="http://schemas.microsoft.com/office/drawing/2014/main" id="{8A3082BC-7C34-D143-9530-8831EB5417F0}"/>
              </a:ext>
            </a:extLst>
          </p:cNvPr>
          <p:cNvSpPr/>
          <p:nvPr/>
        </p:nvSpPr>
        <p:spPr>
          <a:xfrm rot="652849">
            <a:off x="2573312" y="989023"/>
            <a:ext cx="1810830" cy="416514"/>
          </a:xfrm>
          <a:prstGeom prst="wedgeRoundRectCallout">
            <a:avLst>
              <a:gd name="adj1" fmla="val 60484"/>
              <a:gd name="adj2" fmla="val 192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chemeClr val="tx1"/>
                </a:solidFill>
              </a:rPr>
              <a:t>“Just!”</a:t>
            </a:r>
          </a:p>
        </p:txBody>
      </p:sp>
      <p:sp>
        <p:nvSpPr>
          <p:cNvPr id="21" name="Rounded Rectangular Callout 20">
            <a:extLst>
              <a:ext uri="{FF2B5EF4-FFF2-40B4-BE49-F238E27FC236}">
                <a16:creationId xmlns:a16="http://schemas.microsoft.com/office/drawing/2014/main" id="{4375D8BB-ECB5-D249-BE46-8ECCDC423E7E}"/>
              </a:ext>
            </a:extLst>
          </p:cNvPr>
          <p:cNvSpPr/>
          <p:nvPr/>
        </p:nvSpPr>
        <p:spPr>
          <a:xfrm rot="652849">
            <a:off x="2573311" y="1523080"/>
            <a:ext cx="1810830" cy="416514"/>
          </a:xfrm>
          <a:prstGeom prst="wedgeRoundRectCallout">
            <a:avLst>
              <a:gd name="adj1" fmla="val 60484"/>
              <a:gd name="adj2" fmla="val 192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chemeClr val="tx1"/>
                </a:solidFill>
              </a:rPr>
              <a:t>“Compassionate”</a:t>
            </a:r>
          </a:p>
        </p:txBody>
      </p:sp>
      <p:sp>
        <p:nvSpPr>
          <p:cNvPr id="22" name="Oval 17">
            <a:extLst>
              <a:ext uri="{FF2B5EF4-FFF2-40B4-BE49-F238E27FC236}">
                <a16:creationId xmlns:a16="http://schemas.microsoft.com/office/drawing/2014/main" id="{C59B0C4C-95ED-5440-AEA2-4C7E86166EBA}"/>
              </a:ext>
            </a:extLst>
          </p:cNvPr>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Self-interest</a:t>
            </a:r>
          </a:p>
        </p:txBody>
      </p:sp>
      <p:sp>
        <p:nvSpPr>
          <p:cNvPr id="23" name="Rectangle 22">
            <a:extLst>
              <a:ext uri="{FF2B5EF4-FFF2-40B4-BE49-F238E27FC236}">
                <a16:creationId xmlns:a16="http://schemas.microsoft.com/office/drawing/2014/main" id="{0ED1F9A6-470D-DB4F-886F-707A0A6690B5}"/>
              </a:ext>
            </a:extLst>
          </p:cNvPr>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sz="2000" b="1" dirty="0"/>
              <a:t>or</a:t>
            </a:r>
          </a:p>
        </p:txBody>
      </p:sp>
    </p:spTree>
    <p:extLst>
      <p:ext uri="{BB962C8B-B14F-4D97-AF65-F5344CB8AC3E}">
        <p14:creationId xmlns:p14="http://schemas.microsoft.com/office/powerpoint/2010/main" val="383285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1+#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1+#ppt_w/2"/>
                                          </p:val>
                                        </p:tav>
                                        <p:tav tm="100000">
                                          <p:val>
                                            <p:strVal val="#ppt_x"/>
                                          </p:val>
                                        </p:tav>
                                      </p:tavLst>
                                    </p:anim>
                                    <p:anim calcmode="lin" valueType="num">
                                      <p:cBhvr additive="base">
                                        <p:cTn id="5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11" grpId="0" animBg="1"/>
      <p:bldP spid="16" grpId="0" animBg="1"/>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Innovation and entrepreneurship</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You keep what you earn</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Individual opportunity</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Passivity and lack of initiative</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Entitlement</a:t>
            </a:r>
          </a:p>
          <a:p>
            <a:pPr marL="177800" indent="-177800" defTabSz="817802" fontAlgn="base">
              <a:spcBef>
                <a:spcPts val="200"/>
              </a:spcBef>
              <a:buFont typeface="Arial" pitchFamily="34" charset="0"/>
              <a:buChar char="•"/>
            </a:pPr>
            <a:r>
              <a:rPr lang="en-US" sz="1600" dirty="0">
                <a:solidFill>
                  <a:prstClr val="black"/>
                </a:solidFill>
                <a:ea typeface="MS PGothic" charset="0"/>
                <a:cs typeface="Simplified Arabic Fixed" pitchFamily="49" charset="-78"/>
              </a:rPr>
              <a:t>Over-regulation</a:t>
            </a:r>
          </a:p>
          <a:p>
            <a:pPr marL="177800" indent="-177800" defTabSz="817802" fontAlgn="base">
              <a:spcBef>
                <a:spcPts val="200"/>
              </a:spcBef>
              <a:buFont typeface="Arial" pitchFamily="34" charset="0"/>
              <a:buChar char="•"/>
            </a:pPr>
            <a:endParaRPr lang="en-US" sz="1600" dirty="0">
              <a:solidFill>
                <a:prstClr val="black"/>
              </a:solidFill>
              <a:ea typeface="MS PGothic" charset="0"/>
              <a:cs typeface="Simplified Arabic Fixed" pitchFamily="49" charset="-78"/>
            </a:endParaRPr>
          </a:p>
        </p:txBody>
      </p:sp>
      <p:sp>
        <p:nvSpPr>
          <p:cNvPr id="17" name="TextBox 16"/>
          <p:cNvSpPr txBox="1"/>
          <p:nvPr/>
        </p:nvSpPr>
        <p:spPr>
          <a:xfrm>
            <a:off x="922565" y="127486"/>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Resilient Democracy</a:t>
            </a:r>
          </a:p>
        </p:txBody>
      </p:sp>
      <p:sp>
        <p:nvSpPr>
          <p:cNvPr id="21" name="Oval 17"/>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Self-interest</a:t>
            </a:r>
          </a:p>
        </p:txBody>
      </p:sp>
      <p:sp>
        <p:nvSpPr>
          <p:cNvPr id="12" name="TextBox 11">
            <a:extLst>
              <a:ext uri="{FF2B5EF4-FFF2-40B4-BE49-F238E27FC236}">
                <a16:creationId xmlns:a16="http://schemas.microsoft.com/office/drawing/2014/main" id="{48CF386C-ABFA-9F4F-85EA-8C7380D9619B}"/>
              </a:ext>
            </a:extLst>
          </p:cNvPr>
          <p:cNvSpPr txBox="1"/>
          <p:nvPr/>
        </p:nvSpPr>
        <p:spPr>
          <a:xfrm>
            <a:off x="4565688" y="4684012"/>
            <a:ext cx="3637460"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A Failing, Polarized “Democracy”</a:t>
            </a:r>
          </a:p>
        </p:txBody>
      </p:sp>
      <p:sp>
        <p:nvSpPr>
          <p:cNvPr id="11" name="Rounded Rectangular Callout 10">
            <a:extLst>
              <a:ext uri="{FF2B5EF4-FFF2-40B4-BE49-F238E27FC236}">
                <a16:creationId xmlns:a16="http://schemas.microsoft.com/office/drawing/2014/main" id="{00B48910-2D18-B948-8382-80688B06F758}"/>
              </a:ext>
            </a:extLst>
          </p:cNvPr>
          <p:cNvSpPr/>
          <p:nvPr/>
        </p:nvSpPr>
        <p:spPr>
          <a:xfrm rot="652849">
            <a:off x="2379349" y="3695674"/>
            <a:ext cx="1803171" cy="420624"/>
          </a:xfrm>
          <a:prstGeom prst="wedgeRoundRectCallout">
            <a:avLst>
              <a:gd name="adj1" fmla="val 72066"/>
              <a:gd name="adj2" fmla="val 162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rgbClr val="000000"/>
                </a:solidFill>
              </a:rPr>
              <a:t>“Moocher”</a:t>
            </a:r>
          </a:p>
        </p:txBody>
      </p:sp>
      <p:sp>
        <p:nvSpPr>
          <p:cNvPr id="16" name="Rounded Rectangle 15">
            <a:extLst>
              <a:ext uri="{FF2B5EF4-FFF2-40B4-BE49-F238E27FC236}">
                <a16:creationId xmlns:a16="http://schemas.microsoft.com/office/drawing/2014/main" id="{78D243CA-2B13-FF42-8B1C-6E62DC4827CC}"/>
              </a:ext>
            </a:extLst>
          </p:cNvPr>
          <p:cNvSpPr/>
          <p:nvPr/>
        </p:nvSpPr>
        <p:spPr>
          <a:xfrm>
            <a:off x="6852150" y="-308566"/>
            <a:ext cx="2737570" cy="1214650"/>
          </a:xfrm>
          <a:prstGeom prst="roundRect">
            <a:avLst/>
          </a:prstGeom>
          <a:solidFill>
            <a:srgbClr val="FF9E38"/>
          </a:solidFill>
          <a:ln>
            <a:solidFill>
              <a:srgbClr val="D8A304"/>
            </a:solidFill>
          </a:ln>
        </p:spPr>
        <p:style>
          <a:lnRef idx="2">
            <a:schemeClr val="accent2">
              <a:shade val="50000"/>
            </a:schemeClr>
          </a:lnRef>
          <a:fillRef idx="1">
            <a:schemeClr val="accent2"/>
          </a:fillRef>
          <a:effectRef idx="0">
            <a:schemeClr val="accent2"/>
          </a:effectRef>
          <a:fontRef idx="minor">
            <a:schemeClr val="lt1"/>
          </a:fontRef>
        </p:style>
        <p:txBody>
          <a:bodyPr lIns="91291" tIns="45646" rIns="91291" bIns="45646" rtlCol="0" anchor="b" anchorCtr="0"/>
          <a:lstStyle/>
          <a:p>
            <a:pPr defTabSz="863331">
              <a:spcBef>
                <a:spcPct val="50000"/>
              </a:spcBef>
            </a:pPr>
            <a:r>
              <a:rPr lang="en-US" sz="2400" b="1" dirty="0">
                <a:latin typeface="+mj-lt"/>
              </a:rPr>
              <a:t>Conservative</a:t>
            </a:r>
            <a:br>
              <a:rPr lang="en-US" sz="2400" b="1" dirty="0">
                <a:latin typeface="+mj-lt"/>
              </a:rPr>
            </a:br>
            <a:r>
              <a:rPr lang="en-US" sz="2400" b="1" dirty="0"/>
              <a:t>Stereotypes</a:t>
            </a:r>
            <a:endParaRPr lang="en-US" sz="2400" b="1" dirty="0">
              <a:latin typeface="+mj-lt"/>
            </a:endParaRPr>
          </a:p>
        </p:txBody>
      </p:sp>
      <p:sp>
        <p:nvSpPr>
          <p:cNvPr id="18" name="Rounded Rectangular Callout 17">
            <a:extLst>
              <a:ext uri="{FF2B5EF4-FFF2-40B4-BE49-F238E27FC236}">
                <a16:creationId xmlns:a16="http://schemas.microsoft.com/office/drawing/2014/main" id="{A0A0BF4A-54B5-9741-AE0C-F607E2F98195}"/>
              </a:ext>
            </a:extLst>
          </p:cNvPr>
          <p:cNvSpPr/>
          <p:nvPr/>
        </p:nvSpPr>
        <p:spPr>
          <a:xfrm rot="20551696">
            <a:off x="4853103" y="339499"/>
            <a:ext cx="1749203" cy="420624"/>
          </a:xfrm>
          <a:prstGeom prst="wedgeRoundRectCallout">
            <a:avLst>
              <a:gd name="adj1" fmla="val -68653"/>
              <a:gd name="adj2" fmla="val 9857"/>
              <a:gd name="adj3" fmla="val 16667"/>
            </a:avLst>
          </a:prstGeom>
          <a:solidFill>
            <a:srgbClr val="FFCC66"/>
          </a:solidFill>
          <a:ln>
            <a:solidFill>
              <a:srgbClr val="FF9E38"/>
            </a:solidFill>
          </a:ln>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chemeClr val="tx1"/>
                </a:solidFill>
              </a:rPr>
              <a:t>“Patriotic!”</a:t>
            </a:r>
          </a:p>
        </p:txBody>
      </p:sp>
      <p:sp>
        <p:nvSpPr>
          <p:cNvPr id="19" name="Rounded Rectangular Callout 18">
            <a:extLst>
              <a:ext uri="{FF2B5EF4-FFF2-40B4-BE49-F238E27FC236}">
                <a16:creationId xmlns:a16="http://schemas.microsoft.com/office/drawing/2014/main" id="{3F95552D-88DA-FC41-925D-FF5845FAE68D}"/>
              </a:ext>
            </a:extLst>
          </p:cNvPr>
          <p:cNvSpPr/>
          <p:nvPr/>
        </p:nvSpPr>
        <p:spPr>
          <a:xfrm rot="20551696">
            <a:off x="4853103" y="938097"/>
            <a:ext cx="1749203" cy="420624"/>
          </a:xfrm>
          <a:prstGeom prst="wedgeRoundRectCallout">
            <a:avLst>
              <a:gd name="adj1" fmla="val -68653"/>
              <a:gd name="adj2" fmla="val 9857"/>
              <a:gd name="adj3" fmla="val 16667"/>
            </a:avLst>
          </a:prstGeom>
          <a:solidFill>
            <a:srgbClr val="FFCC66"/>
          </a:solidFill>
          <a:ln>
            <a:solidFill>
              <a:srgbClr val="FF9E38"/>
            </a:solidFill>
          </a:ln>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chemeClr val="tx1"/>
                </a:solidFill>
              </a:rPr>
              <a:t>“Job Creators”</a:t>
            </a:r>
          </a:p>
        </p:txBody>
      </p:sp>
      <p:sp>
        <p:nvSpPr>
          <p:cNvPr id="20" name="Rounded Rectangular Callout 19">
            <a:extLst>
              <a:ext uri="{FF2B5EF4-FFF2-40B4-BE49-F238E27FC236}">
                <a16:creationId xmlns:a16="http://schemas.microsoft.com/office/drawing/2014/main" id="{78155E38-1834-934E-952A-53436F1AF0F7}"/>
              </a:ext>
            </a:extLst>
          </p:cNvPr>
          <p:cNvSpPr/>
          <p:nvPr/>
        </p:nvSpPr>
        <p:spPr>
          <a:xfrm rot="20551696">
            <a:off x="4837728" y="1543878"/>
            <a:ext cx="1749203" cy="553291"/>
          </a:xfrm>
          <a:prstGeom prst="wedgeRoundRectCallout">
            <a:avLst>
              <a:gd name="adj1" fmla="val -68653"/>
              <a:gd name="adj2" fmla="val 9857"/>
              <a:gd name="adj3" fmla="val 16667"/>
            </a:avLst>
          </a:prstGeom>
          <a:solidFill>
            <a:srgbClr val="FFCC66"/>
          </a:solidFill>
          <a:ln>
            <a:solidFill>
              <a:srgbClr val="FF9E38"/>
            </a:solidFill>
          </a:ln>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400" dirty="0">
                <a:solidFill>
                  <a:schemeClr val="tx1"/>
                </a:solidFill>
              </a:rPr>
              <a:t>“Protecting our Freedoms”</a:t>
            </a:r>
          </a:p>
        </p:txBody>
      </p:sp>
      <p:sp>
        <p:nvSpPr>
          <p:cNvPr id="22" name="Rounded Rectangular Callout 21">
            <a:extLst>
              <a:ext uri="{FF2B5EF4-FFF2-40B4-BE49-F238E27FC236}">
                <a16:creationId xmlns:a16="http://schemas.microsoft.com/office/drawing/2014/main" id="{C224FCC3-A615-824A-B228-17CA929C6694}"/>
              </a:ext>
            </a:extLst>
          </p:cNvPr>
          <p:cNvSpPr/>
          <p:nvPr/>
        </p:nvSpPr>
        <p:spPr>
          <a:xfrm rot="652849">
            <a:off x="2371671" y="3125904"/>
            <a:ext cx="1803171" cy="420624"/>
          </a:xfrm>
          <a:prstGeom prst="wedgeRoundRectCallout">
            <a:avLst>
              <a:gd name="adj1" fmla="val 72066"/>
              <a:gd name="adj2" fmla="val 162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rgbClr val="000000"/>
                </a:solidFill>
              </a:rPr>
              <a:t>“Snowflake”</a:t>
            </a:r>
          </a:p>
        </p:txBody>
      </p:sp>
      <p:sp>
        <p:nvSpPr>
          <p:cNvPr id="23" name="Rounded Rectangular Callout 22">
            <a:extLst>
              <a:ext uri="{FF2B5EF4-FFF2-40B4-BE49-F238E27FC236}">
                <a16:creationId xmlns:a16="http://schemas.microsoft.com/office/drawing/2014/main" id="{A3A42F46-3CDE-4848-839A-520A49A5B83D}"/>
              </a:ext>
            </a:extLst>
          </p:cNvPr>
          <p:cNvSpPr/>
          <p:nvPr/>
        </p:nvSpPr>
        <p:spPr>
          <a:xfrm rot="652849">
            <a:off x="2382180" y="4265092"/>
            <a:ext cx="1803171" cy="576241"/>
          </a:xfrm>
          <a:prstGeom prst="wedgeRoundRectCallout">
            <a:avLst>
              <a:gd name="adj1" fmla="val 72066"/>
              <a:gd name="adj2" fmla="val 162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291" tIns="45646" rIns="91291" bIns="45646" rtlCol="0" anchor="ctr"/>
          <a:lstStyle/>
          <a:p>
            <a:pPr algn="ctr" defTabSz="912903"/>
            <a:r>
              <a:rPr lang="en-US" sz="1600" dirty="0">
                <a:solidFill>
                  <a:srgbClr val="000000"/>
                </a:solidFill>
              </a:rPr>
              <a:t>“Bleeding Heart Hippies”</a:t>
            </a:r>
          </a:p>
        </p:txBody>
      </p:sp>
      <p:sp>
        <p:nvSpPr>
          <p:cNvPr id="24" name="Oval 17">
            <a:extLst>
              <a:ext uri="{FF2B5EF4-FFF2-40B4-BE49-F238E27FC236}">
                <a16:creationId xmlns:a16="http://schemas.microsoft.com/office/drawing/2014/main" id="{8BC8D81C-050C-CA47-8139-54904FDC5712}"/>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Common Good</a:t>
            </a:r>
          </a:p>
        </p:txBody>
      </p:sp>
      <p:sp>
        <p:nvSpPr>
          <p:cNvPr id="26" name="Rectangle 25">
            <a:extLst>
              <a:ext uri="{FF2B5EF4-FFF2-40B4-BE49-F238E27FC236}">
                <a16:creationId xmlns:a16="http://schemas.microsoft.com/office/drawing/2014/main" id="{A74FC842-CB67-214B-80AB-388E744EEB0D}"/>
              </a:ext>
            </a:extLst>
          </p:cNvPr>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sz="2000" b="1" dirty="0"/>
              <a:t>or</a:t>
            </a:r>
          </a:p>
        </p:txBody>
      </p:sp>
    </p:spTree>
    <p:extLst>
      <p:ext uri="{BB962C8B-B14F-4D97-AF65-F5344CB8AC3E}">
        <p14:creationId xmlns:p14="http://schemas.microsoft.com/office/powerpoint/2010/main" val="240872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0-#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0-#ppt_w/2"/>
                                          </p:val>
                                        </p:tav>
                                        <p:tav tm="100000">
                                          <p:val>
                                            <p:strVal val="#ppt_x"/>
                                          </p:val>
                                        </p:tav>
                                      </p:tavLst>
                                    </p:anim>
                                    <p:anim calcmode="lin" valueType="num">
                                      <p:cBhvr additive="base">
                                        <p:cTn id="4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0-#ppt_w/2"/>
                                          </p:val>
                                        </p:tav>
                                        <p:tav tm="100000">
                                          <p:val>
                                            <p:strVal val="#ppt_x"/>
                                          </p:val>
                                        </p:tav>
                                      </p:tavLst>
                                    </p:anim>
                                    <p:anim calcmode="lin" valueType="num">
                                      <p:cBhvr additive="base">
                                        <p:cTn id="5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1" grpId="0" animBg="1"/>
      <p:bldP spid="16" grpId="0" animBg="1"/>
      <p:bldP spid="18" grpId="0" animBg="1"/>
      <p:bldP spid="19" grpId="0" animBg="1"/>
      <p:bldP spid="20"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5C90ECB-956A-C941-AD87-BFE437EA3353}"/>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
          <p:cNvSpPr>
            <a:spLocks noChangeArrowheads="1"/>
          </p:cNvSpPr>
          <p:nvPr/>
        </p:nvSpPr>
        <p:spPr bwMode="auto">
          <a:xfrm>
            <a:off x="3117274" y="580610"/>
            <a:ext cx="2909455" cy="403412"/>
          </a:xfrm>
          <a:prstGeom prst="rect">
            <a:avLst/>
          </a:prstGeom>
          <a:solidFill>
            <a:srgbClr val="FFFFFF"/>
          </a:solidFill>
          <a:ln w="12700">
            <a:solidFill>
              <a:schemeClr val="tx1"/>
            </a:solidFill>
            <a:miter lim="800000"/>
            <a:headEnd/>
            <a:tailEnd/>
          </a:ln>
        </p:spPr>
        <p:txBody>
          <a:bodyPr wrap="none" anchor="ctr"/>
          <a:lstStyle/>
          <a:p>
            <a:pPr algn="l">
              <a:lnSpc>
                <a:spcPct val="100000"/>
              </a:lnSpc>
              <a:spcBef>
                <a:spcPct val="0"/>
              </a:spcBef>
              <a:buFontTx/>
              <a:buNone/>
            </a:pPr>
            <a:endParaRPr lang="en-US" sz="900">
              <a:solidFill>
                <a:srgbClr val="669933"/>
              </a:solidFill>
              <a:latin typeface="Arial Narrow" charset="0"/>
            </a:endParaRPr>
          </a:p>
        </p:txBody>
      </p:sp>
      <p:sp>
        <p:nvSpPr>
          <p:cNvPr id="8" name="Rectangle 4"/>
          <p:cNvSpPr>
            <a:spLocks noChangeArrowheads="1"/>
          </p:cNvSpPr>
          <p:nvPr/>
        </p:nvSpPr>
        <p:spPr bwMode="auto">
          <a:xfrm>
            <a:off x="2285999" y="984024"/>
            <a:ext cx="2286001" cy="1828800"/>
          </a:xfrm>
          <a:prstGeom prst="rect">
            <a:avLst/>
          </a:prstGeom>
          <a:solidFill>
            <a:schemeClr val="accent3">
              <a:lumMod val="40000"/>
              <a:lumOff val="60000"/>
            </a:schemeClr>
          </a:solidFill>
          <a:ln w="12700">
            <a:solidFill>
              <a:schemeClr val="tx1"/>
            </a:solidFill>
            <a:miter lim="800000"/>
            <a:headEnd/>
            <a:tailEnd/>
          </a:ln>
        </p:spPr>
        <p:txBody>
          <a:bodyPr wrap="none" anchor="ctr"/>
          <a:lstStyle/>
          <a:p>
            <a:pPr algn="l">
              <a:lnSpc>
                <a:spcPct val="100000"/>
              </a:lnSpc>
              <a:spcBef>
                <a:spcPct val="0"/>
              </a:spcBef>
              <a:buFontTx/>
              <a:buNone/>
            </a:pPr>
            <a:endParaRPr lang="en-US" sz="900"/>
          </a:p>
        </p:txBody>
      </p:sp>
      <p:sp>
        <p:nvSpPr>
          <p:cNvPr id="9" name="Rectangle 5"/>
          <p:cNvSpPr>
            <a:spLocks noChangeArrowheads="1"/>
          </p:cNvSpPr>
          <p:nvPr/>
        </p:nvSpPr>
        <p:spPr bwMode="auto">
          <a:xfrm>
            <a:off x="4571999" y="984024"/>
            <a:ext cx="2286001" cy="1828800"/>
          </a:xfrm>
          <a:prstGeom prst="rect">
            <a:avLst/>
          </a:prstGeom>
          <a:solidFill>
            <a:schemeClr val="bg1"/>
          </a:solidFill>
          <a:ln w="12700">
            <a:solidFill>
              <a:schemeClr val="tx1"/>
            </a:solidFill>
            <a:miter lim="800000"/>
            <a:headEnd/>
            <a:tailEnd/>
          </a:ln>
        </p:spPr>
        <p:txBody>
          <a:bodyPr wrap="none" anchor="ctr"/>
          <a:lstStyle/>
          <a:p>
            <a:pPr algn="l">
              <a:lnSpc>
                <a:spcPct val="100000"/>
              </a:lnSpc>
              <a:spcBef>
                <a:spcPct val="0"/>
              </a:spcBef>
              <a:buFontTx/>
              <a:buNone/>
            </a:pPr>
            <a:endParaRPr lang="en-US" sz="900"/>
          </a:p>
        </p:txBody>
      </p:sp>
      <p:sp>
        <p:nvSpPr>
          <p:cNvPr id="10" name="Rectangle 6"/>
          <p:cNvSpPr>
            <a:spLocks noChangeArrowheads="1"/>
          </p:cNvSpPr>
          <p:nvPr/>
        </p:nvSpPr>
        <p:spPr bwMode="auto">
          <a:xfrm>
            <a:off x="2286000" y="2819440"/>
            <a:ext cx="2286000" cy="1828800"/>
          </a:xfrm>
          <a:prstGeom prst="rect">
            <a:avLst/>
          </a:prstGeom>
          <a:solidFill>
            <a:schemeClr val="bg1"/>
          </a:solidFill>
          <a:ln w="12700">
            <a:solidFill>
              <a:schemeClr val="tx1"/>
            </a:solidFill>
            <a:miter lim="800000"/>
            <a:headEnd/>
            <a:tailEnd/>
          </a:ln>
        </p:spPr>
        <p:txBody>
          <a:bodyPr wrap="none" anchor="ctr"/>
          <a:lstStyle/>
          <a:p>
            <a:pPr algn="l">
              <a:lnSpc>
                <a:spcPct val="100000"/>
              </a:lnSpc>
              <a:spcBef>
                <a:spcPct val="0"/>
              </a:spcBef>
              <a:buFontTx/>
              <a:buNone/>
            </a:pPr>
            <a:endParaRPr lang="en-US" sz="1100"/>
          </a:p>
        </p:txBody>
      </p:sp>
      <p:sp>
        <p:nvSpPr>
          <p:cNvPr id="11" name="Rectangle 7"/>
          <p:cNvSpPr>
            <a:spLocks noChangeArrowheads="1"/>
          </p:cNvSpPr>
          <p:nvPr/>
        </p:nvSpPr>
        <p:spPr bwMode="auto">
          <a:xfrm>
            <a:off x="4572000" y="2819440"/>
            <a:ext cx="2286000" cy="1828800"/>
          </a:xfrm>
          <a:prstGeom prst="rect">
            <a:avLst/>
          </a:prstGeom>
          <a:solidFill>
            <a:schemeClr val="accent3">
              <a:lumMod val="40000"/>
              <a:lumOff val="60000"/>
            </a:schemeClr>
          </a:solidFill>
          <a:ln w="12700">
            <a:solidFill>
              <a:schemeClr val="tx1"/>
            </a:solidFill>
            <a:miter lim="800000"/>
            <a:headEnd/>
            <a:tailEnd/>
          </a:ln>
        </p:spPr>
        <p:txBody>
          <a:bodyPr wrap="none" anchor="ctr"/>
          <a:lstStyle/>
          <a:p>
            <a:pPr>
              <a:spcBef>
                <a:spcPts val="449"/>
              </a:spcBef>
            </a:pPr>
            <a:endParaRPr lang="en-US" sz="1100"/>
          </a:p>
        </p:txBody>
      </p:sp>
      <p:sp>
        <p:nvSpPr>
          <p:cNvPr id="12" name="Rectangle 8"/>
          <p:cNvSpPr>
            <a:spLocks noChangeArrowheads="1"/>
          </p:cNvSpPr>
          <p:nvPr/>
        </p:nvSpPr>
        <p:spPr bwMode="auto">
          <a:xfrm>
            <a:off x="3073977" y="4648240"/>
            <a:ext cx="2909455" cy="403412"/>
          </a:xfrm>
          <a:prstGeom prst="rect">
            <a:avLst/>
          </a:prstGeom>
          <a:solidFill>
            <a:schemeClr val="bg1"/>
          </a:solidFill>
          <a:ln w="12700">
            <a:solidFill>
              <a:schemeClr val="tx1"/>
            </a:solidFill>
            <a:miter lim="800000"/>
            <a:headEnd/>
            <a:tailEnd/>
          </a:ln>
        </p:spPr>
        <p:txBody>
          <a:bodyPr wrap="none" anchor="ctr"/>
          <a:lstStyle/>
          <a:p>
            <a:pPr algn="l">
              <a:lnSpc>
                <a:spcPct val="100000"/>
              </a:lnSpc>
              <a:spcBef>
                <a:spcPct val="0"/>
              </a:spcBef>
              <a:buFontTx/>
              <a:buNone/>
            </a:pPr>
            <a:endParaRPr lang="en-US" sz="1100">
              <a:solidFill>
                <a:srgbClr val="993333"/>
              </a:solidFill>
            </a:endParaRPr>
          </a:p>
        </p:txBody>
      </p:sp>
      <p:sp>
        <p:nvSpPr>
          <p:cNvPr id="13" name="Rectangle 9"/>
          <p:cNvSpPr>
            <a:spLocks noChangeArrowheads="1"/>
          </p:cNvSpPr>
          <p:nvPr/>
        </p:nvSpPr>
        <p:spPr bwMode="auto">
          <a:xfrm>
            <a:off x="2424546" y="1118494"/>
            <a:ext cx="1801091" cy="11099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lstStyle/>
          <a:p>
            <a:pPr>
              <a:spcBef>
                <a:spcPct val="0"/>
              </a:spcBef>
            </a:pPr>
            <a:r>
              <a:rPr lang="en-US" sz="1600" dirty="0">
                <a:solidFill>
                  <a:srgbClr val="333333"/>
                </a:solidFill>
                <a:latin typeface="Arial Narrow" charset="0"/>
              </a:rPr>
              <a:t>Values = positive results of focus on the left pole</a:t>
            </a:r>
            <a:endParaRPr lang="en-US" sz="1600" dirty="0">
              <a:solidFill>
                <a:srgbClr val="333333"/>
              </a:solidFill>
            </a:endParaRPr>
          </a:p>
        </p:txBody>
      </p:sp>
      <p:sp>
        <p:nvSpPr>
          <p:cNvPr id="14" name="Rectangle 10"/>
          <p:cNvSpPr>
            <a:spLocks noChangeArrowheads="1"/>
          </p:cNvSpPr>
          <p:nvPr/>
        </p:nvSpPr>
        <p:spPr bwMode="auto">
          <a:xfrm>
            <a:off x="4779817" y="1118494"/>
            <a:ext cx="1801091" cy="1066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lstStyle/>
          <a:p>
            <a:pPr>
              <a:spcBef>
                <a:spcPct val="0"/>
              </a:spcBef>
            </a:pPr>
            <a:r>
              <a:rPr lang="en-US" sz="1600" dirty="0">
                <a:solidFill>
                  <a:srgbClr val="333333"/>
                </a:solidFill>
                <a:latin typeface="Arial Narrow" charset="0"/>
              </a:rPr>
              <a:t>Values = positive results of focus on the right pole</a:t>
            </a:r>
          </a:p>
        </p:txBody>
      </p:sp>
      <p:sp>
        <p:nvSpPr>
          <p:cNvPr id="15" name="Rectangle 11"/>
          <p:cNvSpPr>
            <a:spLocks noChangeArrowheads="1"/>
          </p:cNvSpPr>
          <p:nvPr/>
        </p:nvSpPr>
        <p:spPr bwMode="auto">
          <a:xfrm>
            <a:off x="2439699" y="3344338"/>
            <a:ext cx="1967780" cy="1244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lstStyle/>
          <a:p>
            <a:pPr>
              <a:spcBef>
                <a:spcPct val="0"/>
              </a:spcBef>
            </a:pPr>
            <a:r>
              <a:rPr lang="en-US" sz="1600" dirty="0">
                <a:solidFill>
                  <a:srgbClr val="333333"/>
                </a:solidFill>
                <a:latin typeface="Arial Narrow" charset="0"/>
              </a:rPr>
              <a:t>Fears = negative results of over-focus on the left pole </a:t>
            </a:r>
            <a:r>
              <a:rPr lang="en-US" sz="1600" u="sng" dirty="0">
                <a:solidFill>
                  <a:srgbClr val="333333"/>
                </a:solidFill>
                <a:latin typeface="Arial Narrow" charset="0"/>
              </a:rPr>
              <a:t>to the neglect</a:t>
            </a:r>
            <a:r>
              <a:rPr lang="en-US" sz="1600" dirty="0">
                <a:solidFill>
                  <a:srgbClr val="333333"/>
                </a:solidFill>
                <a:latin typeface="Arial Narrow" charset="0"/>
              </a:rPr>
              <a:t> of the right pole</a:t>
            </a:r>
          </a:p>
        </p:txBody>
      </p:sp>
      <p:sp>
        <p:nvSpPr>
          <p:cNvPr id="16" name="Rectangle 12"/>
          <p:cNvSpPr>
            <a:spLocks noChangeArrowheads="1"/>
          </p:cNvSpPr>
          <p:nvPr/>
        </p:nvSpPr>
        <p:spPr bwMode="auto">
          <a:xfrm>
            <a:off x="4797137" y="3363442"/>
            <a:ext cx="1939636" cy="126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lstStyle/>
          <a:p>
            <a:pPr>
              <a:spcBef>
                <a:spcPct val="0"/>
              </a:spcBef>
            </a:pPr>
            <a:r>
              <a:rPr lang="en-US" sz="1600" dirty="0">
                <a:solidFill>
                  <a:srgbClr val="333333"/>
                </a:solidFill>
                <a:latin typeface="Arial Narrow" charset="0"/>
              </a:rPr>
              <a:t>Fears = negative results of over-focus on the right pole </a:t>
            </a:r>
            <a:r>
              <a:rPr lang="en-US" sz="1600" u="sng" dirty="0">
                <a:solidFill>
                  <a:srgbClr val="333333"/>
                </a:solidFill>
                <a:latin typeface="Arial Narrow" charset="0"/>
              </a:rPr>
              <a:t>to the neglect</a:t>
            </a:r>
            <a:r>
              <a:rPr lang="en-US" sz="1600" dirty="0">
                <a:solidFill>
                  <a:srgbClr val="333333"/>
                </a:solidFill>
                <a:latin typeface="Arial Narrow" charset="0"/>
              </a:rPr>
              <a:t> of the left pole</a:t>
            </a:r>
          </a:p>
        </p:txBody>
      </p:sp>
      <p:sp>
        <p:nvSpPr>
          <p:cNvPr id="17" name="Rectangle 14"/>
          <p:cNvSpPr>
            <a:spLocks noChangeArrowheads="1"/>
          </p:cNvSpPr>
          <p:nvPr/>
        </p:nvSpPr>
        <p:spPr bwMode="auto">
          <a:xfrm>
            <a:off x="3229841" y="4570247"/>
            <a:ext cx="2701636" cy="467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nchorCtr="1"/>
          <a:lstStyle/>
          <a:p>
            <a:pPr algn="ctr">
              <a:lnSpc>
                <a:spcPct val="75000"/>
              </a:lnSpc>
              <a:spcBef>
                <a:spcPct val="0"/>
              </a:spcBef>
              <a:buFontTx/>
              <a:buNone/>
            </a:pPr>
            <a:r>
              <a:rPr lang="en-US" sz="1400" dirty="0">
                <a:solidFill>
                  <a:srgbClr val="333333"/>
                </a:solidFill>
                <a:latin typeface="Arial Narrow" charset="0"/>
              </a:rPr>
              <a:t>Deeper Fear from not seeing and optimizing the tension</a:t>
            </a:r>
          </a:p>
        </p:txBody>
      </p:sp>
      <p:sp>
        <p:nvSpPr>
          <p:cNvPr id="18" name="Rectangle 17"/>
          <p:cNvSpPr>
            <a:spLocks noChangeArrowheads="1"/>
          </p:cNvSpPr>
          <p:nvPr/>
        </p:nvSpPr>
        <p:spPr bwMode="auto">
          <a:xfrm>
            <a:off x="3117273" y="556118"/>
            <a:ext cx="2822864" cy="410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nchorCtr="1"/>
          <a:lstStyle/>
          <a:p>
            <a:pPr algn="ctr">
              <a:lnSpc>
                <a:spcPct val="75000"/>
              </a:lnSpc>
              <a:spcBef>
                <a:spcPct val="0"/>
              </a:spcBef>
              <a:buFontTx/>
              <a:buNone/>
            </a:pPr>
            <a:r>
              <a:rPr lang="en-US" sz="1400" dirty="0">
                <a:solidFill>
                  <a:srgbClr val="333333"/>
                </a:solidFill>
                <a:latin typeface="Arial Narrow" charset="0"/>
              </a:rPr>
              <a:t>Greater Purpose Statement: </a:t>
            </a:r>
            <a:br>
              <a:rPr lang="en-US" sz="1400" dirty="0">
                <a:solidFill>
                  <a:srgbClr val="333333"/>
                </a:solidFill>
                <a:latin typeface="Arial Narrow" charset="0"/>
              </a:rPr>
            </a:br>
            <a:r>
              <a:rPr lang="en-US" sz="1400" dirty="0">
                <a:solidFill>
                  <a:srgbClr val="333333"/>
                </a:solidFill>
                <a:latin typeface="Arial Narrow" charset="0"/>
              </a:rPr>
              <a:t>Why leverage this tension?</a:t>
            </a:r>
          </a:p>
        </p:txBody>
      </p:sp>
      <p:pic>
        <p:nvPicPr>
          <p:cNvPr id="19" name="Picture 21" descr="PM_synergy_arrow_10+30x0&gt;60_outline_30&gt;90_split"/>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3532909" y="982626"/>
            <a:ext cx="2078182" cy="3665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Oval 48"/>
          <p:cNvSpPr>
            <a:spLocks noChangeArrowheads="1"/>
          </p:cNvSpPr>
          <p:nvPr/>
        </p:nvSpPr>
        <p:spPr bwMode="auto">
          <a:xfrm>
            <a:off x="2840183" y="2475809"/>
            <a:ext cx="1316182" cy="672352"/>
          </a:xfrm>
          <a:prstGeom prst="ellipse">
            <a:avLst/>
          </a:prstGeom>
          <a:solidFill>
            <a:srgbClr val="E6E6E6"/>
          </a:solidFill>
          <a:ln w="12700">
            <a:solidFill>
              <a:schemeClr val="tx1"/>
            </a:solidFill>
            <a:miter lim="800000"/>
            <a:headEnd/>
            <a:tailEnd/>
          </a:ln>
        </p:spPr>
        <p:txBody>
          <a:bodyPr wrap="none" anchor="ctr"/>
          <a:lstStyle/>
          <a:p>
            <a:pPr algn="ctr">
              <a:lnSpc>
                <a:spcPct val="100000"/>
              </a:lnSpc>
              <a:spcBef>
                <a:spcPct val="0"/>
              </a:spcBef>
              <a:buFontTx/>
              <a:buNone/>
            </a:pPr>
            <a:endParaRPr lang="en-US" sz="1400" dirty="0">
              <a:latin typeface="Arial Narrow" charset="0"/>
            </a:endParaRPr>
          </a:p>
        </p:txBody>
      </p:sp>
      <p:sp>
        <p:nvSpPr>
          <p:cNvPr id="23" name="Oval 47"/>
          <p:cNvSpPr>
            <a:spLocks noChangeArrowheads="1"/>
          </p:cNvSpPr>
          <p:nvPr/>
        </p:nvSpPr>
        <p:spPr bwMode="auto">
          <a:xfrm>
            <a:off x="4987638" y="2475809"/>
            <a:ext cx="1316182" cy="672352"/>
          </a:xfrm>
          <a:prstGeom prst="ellipse">
            <a:avLst/>
          </a:prstGeom>
          <a:solidFill>
            <a:schemeClr val="bg1">
              <a:lumMod val="85000"/>
            </a:schemeClr>
          </a:solidFill>
          <a:ln w="12700">
            <a:solidFill>
              <a:schemeClr val="tx1"/>
            </a:solidFill>
            <a:miter lim="800000"/>
            <a:headEnd/>
            <a:tailEnd/>
          </a:ln>
        </p:spPr>
        <p:txBody>
          <a:bodyPr wrap="none" anchor="ctr"/>
          <a:lstStyle/>
          <a:p>
            <a:pPr algn="ctr">
              <a:lnSpc>
                <a:spcPct val="100000"/>
              </a:lnSpc>
              <a:spcBef>
                <a:spcPct val="0"/>
              </a:spcBef>
              <a:buFontTx/>
              <a:buNone/>
            </a:pPr>
            <a:endParaRPr lang="en-US" sz="1400" dirty="0">
              <a:latin typeface="Arial Narrow" charset="0"/>
            </a:endParaRPr>
          </a:p>
        </p:txBody>
      </p:sp>
      <p:sp>
        <p:nvSpPr>
          <p:cNvPr id="24" name="Rectangle 49"/>
          <p:cNvSpPr>
            <a:spLocks noChangeArrowheads="1"/>
          </p:cNvSpPr>
          <p:nvPr/>
        </p:nvSpPr>
        <p:spPr bwMode="auto">
          <a:xfrm>
            <a:off x="4407479" y="2681717"/>
            <a:ext cx="346364" cy="201706"/>
          </a:xfrm>
          <a:prstGeom prst="rect">
            <a:avLst/>
          </a:prstGeom>
          <a:solidFill>
            <a:srgbClr val="FFFFFF"/>
          </a:solidFill>
          <a:ln w="12700">
            <a:solidFill>
              <a:schemeClr val="tx1"/>
            </a:solidFill>
            <a:miter lim="800000"/>
            <a:headEnd/>
            <a:tailEnd/>
          </a:ln>
        </p:spPr>
        <p:txBody>
          <a:bodyPr wrap="none" anchor="ctr"/>
          <a:lstStyle/>
          <a:p>
            <a:pPr algn="ctr">
              <a:lnSpc>
                <a:spcPct val="100000"/>
              </a:lnSpc>
              <a:spcBef>
                <a:spcPct val="0"/>
              </a:spcBef>
              <a:buFontTx/>
              <a:buNone/>
            </a:pPr>
            <a:endParaRPr lang="en-US" sz="1600"/>
          </a:p>
        </p:txBody>
      </p:sp>
      <p:sp>
        <p:nvSpPr>
          <p:cNvPr id="25" name="Rectangle 50"/>
          <p:cNvSpPr>
            <a:spLocks noChangeArrowheads="1"/>
          </p:cNvSpPr>
          <p:nvPr/>
        </p:nvSpPr>
        <p:spPr bwMode="auto">
          <a:xfrm>
            <a:off x="4439229" y="2674713"/>
            <a:ext cx="259773" cy="201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a:lnSpc>
                <a:spcPct val="100000"/>
              </a:lnSpc>
              <a:spcBef>
                <a:spcPct val="0"/>
              </a:spcBef>
              <a:buFontTx/>
              <a:buNone/>
            </a:pPr>
            <a:r>
              <a:rPr lang="en-US" sz="1400" dirty="0">
                <a:latin typeface="Arial Narrow" charset="0"/>
              </a:rPr>
              <a:t>and</a:t>
            </a:r>
          </a:p>
        </p:txBody>
      </p:sp>
      <p:sp>
        <p:nvSpPr>
          <p:cNvPr id="28" name="Line 95"/>
          <p:cNvSpPr>
            <a:spLocks noChangeShapeType="1"/>
          </p:cNvSpPr>
          <p:nvPr/>
        </p:nvSpPr>
        <p:spPr bwMode="auto">
          <a:xfrm>
            <a:off x="207818" y="2822066"/>
            <a:ext cx="1870364"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400">
              <a:solidFill>
                <a:srgbClr val="333333"/>
              </a:solidFill>
            </a:endParaRPr>
          </a:p>
        </p:txBody>
      </p:sp>
      <p:sp>
        <p:nvSpPr>
          <p:cNvPr id="29" name="Line 96"/>
          <p:cNvSpPr>
            <a:spLocks noChangeShapeType="1"/>
          </p:cNvSpPr>
          <p:nvPr/>
        </p:nvSpPr>
        <p:spPr bwMode="auto">
          <a:xfrm flipV="1">
            <a:off x="7065818" y="2822066"/>
            <a:ext cx="1870364"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400">
              <a:solidFill>
                <a:srgbClr val="333333"/>
              </a:solidFill>
            </a:endParaRPr>
          </a:p>
        </p:txBody>
      </p:sp>
      <p:sp>
        <p:nvSpPr>
          <p:cNvPr id="30" name="Text Box 93"/>
          <p:cNvSpPr txBox="1">
            <a:spLocks noChangeArrowheads="1"/>
          </p:cNvSpPr>
          <p:nvPr/>
        </p:nvSpPr>
        <p:spPr bwMode="auto">
          <a:xfrm>
            <a:off x="256886" y="966535"/>
            <a:ext cx="1870364" cy="154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63613">
              <a:defRPr sz="2000" b="1" i="1" baseline="-25000">
                <a:solidFill>
                  <a:schemeClr val="tx1"/>
                </a:solidFill>
                <a:latin typeface="Times New Roman" charset="0"/>
                <a:ea typeface="ＭＳ Ｐゴシック" charset="0"/>
                <a:cs typeface="ＭＳ Ｐゴシック" charset="0"/>
              </a:defRPr>
            </a:lvl1pPr>
            <a:lvl2pPr marL="742950" indent="-285750" defTabSz="963613">
              <a:defRPr sz="2000" b="1" i="1" baseline="-25000">
                <a:solidFill>
                  <a:schemeClr val="tx1"/>
                </a:solidFill>
                <a:latin typeface="Times New Roman" charset="0"/>
                <a:ea typeface="ＭＳ Ｐゴシック" charset="0"/>
              </a:defRPr>
            </a:lvl2pPr>
            <a:lvl3pPr marL="1143000" indent="-228600" defTabSz="963613">
              <a:defRPr sz="2000" b="1" i="1" baseline="-25000">
                <a:solidFill>
                  <a:schemeClr val="tx1"/>
                </a:solidFill>
                <a:latin typeface="Times New Roman" charset="0"/>
                <a:ea typeface="ＭＳ Ｐゴシック" charset="0"/>
              </a:defRPr>
            </a:lvl3pPr>
            <a:lvl4pPr marL="1600200" indent="-228600" defTabSz="963613">
              <a:defRPr sz="2000" b="1" i="1" baseline="-25000">
                <a:solidFill>
                  <a:schemeClr val="tx1"/>
                </a:solidFill>
                <a:latin typeface="Times New Roman" charset="0"/>
                <a:ea typeface="ＭＳ Ｐゴシック" charset="0"/>
              </a:defRPr>
            </a:lvl4pPr>
            <a:lvl5pPr marL="2057400" indent="-228600" defTabSz="963613">
              <a:defRPr sz="2000" b="1" i="1" baseline="-25000">
                <a:solidFill>
                  <a:schemeClr val="tx1"/>
                </a:solidFill>
                <a:latin typeface="Times New Roman" charset="0"/>
                <a:ea typeface="ＭＳ Ｐゴシック" charset="0"/>
              </a:defRPr>
            </a:lvl5pPr>
            <a:lvl6pPr marL="25146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6pPr>
            <a:lvl7pPr marL="29718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7pPr>
            <a:lvl8pPr marL="34290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8pPr>
            <a:lvl9pPr marL="38862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9pPr>
          </a:lstStyle>
          <a:p>
            <a:pPr>
              <a:lnSpc>
                <a:spcPts val="1614"/>
              </a:lnSpc>
              <a:spcBef>
                <a:spcPct val="0"/>
              </a:spcBef>
            </a:pPr>
            <a:r>
              <a:rPr lang="en-US" sz="1100" i="0" baseline="0" dirty="0">
                <a:solidFill>
                  <a:srgbClr val="333333"/>
                </a:solidFill>
                <a:latin typeface="Arial Narrow" charset="0"/>
              </a:rPr>
              <a:t>Action Steps</a:t>
            </a:r>
            <a:endParaRPr lang="en-US" sz="1200" baseline="0" dirty="0">
              <a:solidFill>
                <a:srgbClr val="333333"/>
              </a:solidFill>
              <a:latin typeface="Arial Narrow" charset="0"/>
            </a:endParaRPr>
          </a:p>
          <a:p>
            <a:pPr>
              <a:spcBef>
                <a:spcPts val="359"/>
              </a:spcBef>
            </a:pPr>
            <a:r>
              <a:rPr lang="en-US" sz="1600" b="0" baseline="0" dirty="0">
                <a:solidFill>
                  <a:srgbClr val="333333"/>
                </a:solidFill>
                <a:latin typeface="Arial Narrow" charset="0"/>
              </a:rPr>
              <a:t>How will we gain or maintain the positive results from focusing on this left pole? What? Who? By When?</a:t>
            </a:r>
          </a:p>
        </p:txBody>
      </p:sp>
      <p:sp>
        <p:nvSpPr>
          <p:cNvPr id="31" name="Text Box 91"/>
          <p:cNvSpPr txBox="1">
            <a:spLocks noChangeArrowheads="1"/>
          </p:cNvSpPr>
          <p:nvPr/>
        </p:nvSpPr>
        <p:spPr bwMode="auto">
          <a:xfrm>
            <a:off x="7049943" y="966535"/>
            <a:ext cx="1870364" cy="154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63613">
              <a:defRPr sz="2000" b="1" i="1" baseline="-25000">
                <a:solidFill>
                  <a:schemeClr val="tx1"/>
                </a:solidFill>
                <a:latin typeface="Times New Roman" charset="0"/>
                <a:ea typeface="ＭＳ Ｐゴシック" charset="0"/>
                <a:cs typeface="ＭＳ Ｐゴシック" charset="0"/>
              </a:defRPr>
            </a:lvl1pPr>
            <a:lvl2pPr marL="742950" indent="-285750" defTabSz="963613">
              <a:defRPr sz="2000" b="1" i="1" baseline="-25000">
                <a:solidFill>
                  <a:schemeClr val="tx1"/>
                </a:solidFill>
                <a:latin typeface="Times New Roman" charset="0"/>
                <a:ea typeface="ＭＳ Ｐゴシック" charset="0"/>
              </a:defRPr>
            </a:lvl2pPr>
            <a:lvl3pPr marL="1143000" indent="-228600" defTabSz="963613">
              <a:defRPr sz="2000" b="1" i="1" baseline="-25000">
                <a:solidFill>
                  <a:schemeClr val="tx1"/>
                </a:solidFill>
                <a:latin typeface="Times New Roman" charset="0"/>
                <a:ea typeface="ＭＳ Ｐゴシック" charset="0"/>
              </a:defRPr>
            </a:lvl3pPr>
            <a:lvl4pPr marL="1600200" indent="-228600" defTabSz="963613">
              <a:defRPr sz="2000" b="1" i="1" baseline="-25000">
                <a:solidFill>
                  <a:schemeClr val="tx1"/>
                </a:solidFill>
                <a:latin typeface="Times New Roman" charset="0"/>
                <a:ea typeface="ＭＳ Ｐゴシック" charset="0"/>
              </a:defRPr>
            </a:lvl4pPr>
            <a:lvl5pPr marL="2057400" indent="-228600" defTabSz="963613">
              <a:defRPr sz="2000" b="1" i="1" baseline="-25000">
                <a:solidFill>
                  <a:schemeClr val="tx1"/>
                </a:solidFill>
                <a:latin typeface="Times New Roman" charset="0"/>
                <a:ea typeface="ＭＳ Ｐゴシック" charset="0"/>
              </a:defRPr>
            </a:lvl5pPr>
            <a:lvl6pPr marL="25146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6pPr>
            <a:lvl7pPr marL="29718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7pPr>
            <a:lvl8pPr marL="34290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8pPr>
            <a:lvl9pPr marL="38862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9pPr>
          </a:lstStyle>
          <a:p>
            <a:pPr>
              <a:lnSpc>
                <a:spcPts val="1614"/>
              </a:lnSpc>
              <a:spcBef>
                <a:spcPct val="0"/>
              </a:spcBef>
            </a:pPr>
            <a:r>
              <a:rPr lang="en-US" sz="1100" i="0" baseline="0" dirty="0">
                <a:solidFill>
                  <a:srgbClr val="333333"/>
                </a:solidFill>
                <a:latin typeface="Arial Narrow" charset="0"/>
              </a:rPr>
              <a:t>Action Steps</a:t>
            </a:r>
            <a:endParaRPr lang="en-US" sz="1200" baseline="0" dirty="0">
              <a:solidFill>
                <a:srgbClr val="333333"/>
              </a:solidFill>
              <a:latin typeface="Arial Narrow" charset="0"/>
            </a:endParaRPr>
          </a:p>
          <a:p>
            <a:pPr>
              <a:spcBef>
                <a:spcPts val="359"/>
              </a:spcBef>
            </a:pPr>
            <a:r>
              <a:rPr lang="en-US" sz="1600" b="0" baseline="0" dirty="0">
                <a:solidFill>
                  <a:srgbClr val="333333"/>
                </a:solidFill>
                <a:latin typeface="Arial Narrow" charset="0"/>
              </a:rPr>
              <a:t>How will we gain or maintain the positive results from focusing on this right pole? What? Who? By When?</a:t>
            </a:r>
          </a:p>
        </p:txBody>
      </p:sp>
      <p:sp>
        <p:nvSpPr>
          <p:cNvPr id="32" name="Text Box 88"/>
          <p:cNvSpPr txBox="1">
            <a:spLocks noChangeArrowheads="1"/>
          </p:cNvSpPr>
          <p:nvPr/>
        </p:nvSpPr>
        <p:spPr bwMode="auto">
          <a:xfrm>
            <a:off x="256886" y="2995757"/>
            <a:ext cx="1860261" cy="15667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63613">
              <a:defRPr sz="2000" b="1" i="1" baseline="-25000">
                <a:solidFill>
                  <a:schemeClr val="tx1"/>
                </a:solidFill>
                <a:latin typeface="Times New Roman" charset="0"/>
                <a:ea typeface="ＭＳ Ｐゴシック" charset="0"/>
                <a:cs typeface="ＭＳ Ｐゴシック" charset="0"/>
              </a:defRPr>
            </a:lvl1pPr>
            <a:lvl2pPr marL="742950" indent="-285750" defTabSz="963613">
              <a:defRPr sz="2000" b="1" i="1" baseline="-25000">
                <a:solidFill>
                  <a:schemeClr val="tx1"/>
                </a:solidFill>
                <a:latin typeface="Times New Roman" charset="0"/>
                <a:ea typeface="ＭＳ Ｐゴシック" charset="0"/>
              </a:defRPr>
            </a:lvl2pPr>
            <a:lvl3pPr marL="1143000" indent="-228600" defTabSz="963613">
              <a:defRPr sz="2000" b="1" i="1" baseline="-25000">
                <a:solidFill>
                  <a:schemeClr val="tx1"/>
                </a:solidFill>
                <a:latin typeface="Times New Roman" charset="0"/>
                <a:ea typeface="ＭＳ Ｐゴシック" charset="0"/>
              </a:defRPr>
            </a:lvl3pPr>
            <a:lvl4pPr marL="1600200" indent="-228600" defTabSz="963613">
              <a:defRPr sz="2000" b="1" i="1" baseline="-25000">
                <a:solidFill>
                  <a:schemeClr val="tx1"/>
                </a:solidFill>
                <a:latin typeface="Times New Roman" charset="0"/>
                <a:ea typeface="ＭＳ Ｐゴシック" charset="0"/>
              </a:defRPr>
            </a:lvl4pPr>
            <a:lvl5pPr marL="2057400" indent="-228600" defTabSz="963613">
              <a:defRPr sz="2000" b="1" i="1" baseline="-25000">
                <a:solidFill>
                  <a:schemeClr val="tx1"/>
                </a:solidFill>
                <a:latin typeface="Times New Roman" charset="0"/>
                <a:ea typeface="ＭＳ Ｐゴシック" charset="0"/>
              </a:defRPr>
            </a:lvl5pPr>
            <a:lvl6pPr marL="25146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6pPr>
            <a:lvl7pPr marL="29718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7pPr>
            <a:lvl8pPr marL="34290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8pPr>
            <a:lvl9pPr marL="38862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9pPr>
          </a:lstStyle>
          <a:p>
            <a:pPr>
              <a:lnSpc>
                <a:spcPts val="1614"/>
              </a:lnSpc>
              <a:spcBef>
                <a:spcPct val="0"/>
              </a:spcBef>
            </a:pPr>
            <a:r>
              <a:rPr lang="en-US" sz="1100" i="0" baseline="0" dirty="0">
                <a:solidFill>
                  <a:srgbClr val="333333"/>
                </a:solidFill>
                <a:latin typeface="Arial Narrow" charset="0"/>
              </a:rPr>
              <a:t>Early Warnings</a:t>
            </a:r>
            <a:endParaRPr lang="en-US" sz="1200" i="0" baseline="30000" dirty="0">
              <a:solidFill>
                <a:srgbClr val="333333"/>
              </a:solidFill>
              <a:latin typeface="Arial Narrow" charset="0"/>
            </a:endParaRPr>
          </a:p>
          <a:p>
            <a:pPr>
              <a:spcBef>
                <a:spcPts val="359"/>
              </a:spcBef>
            </a:pPr>
            <a:r>
              <a:rPr lang="en-US" sz="1600" b="0" baseline="0" dirty="0">
                <a:solidFill>
                  <a:srgbClr val="333333"/>
                </a:solidFill>
                <a:latin typeface="Arial Narrow" charset="0"/>
              </a:rPr>
              <a:t>Measurable indicators that will let you know that you are getting into the downside of this left pole.</a:t>
            </a:r>
            <a:endParaRPr lang="en-US" sz="1600" b="0" i="0" baseline="0" dirty="0">
              <a:solidFill>
                <a:srgbClr val="333333"/>
              </a:solidFill>
              <a:latin typeface="Arial Narrow" charset="0"/>
            </a:endParaRPr>
          </a:p>
        </p:txBody>
      </p:sp>
      <p:sp>
        <p:nvSpPr>
          <p:cNvPr id="33" name="Text Box 87"/>
          <p:cNvSpPr txBox="1">
            <a:spLocks noChangeArrowheads="1"/>
          </p:cNvSpPr>
          <p:nvPr/>
        </p:nvSpPr>
        <p:spPr bwMode="auto">
          <a:xfrm>
            <a:off x="7065818" y="2995758"/>
            <a:ext cx="1870364" cy="15667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63613">
              <a:defRPr sz="2000" b="1" i="1" baseline="-25000">
                <a:solidFill>
                  <a:schemeClr val="tx1"/>
                </a:solidFill>
                <a:latin typeface="Times New Roman" charset="0"/>
                <a:ea typeface="ＭＳ Ｐゴシック" charset="0"/>
                <a:cs typeface="ＭＳ Ｐゴシック" charset="0"/>
              </a:defRPr>
            </a:lvl1pPr>
            <a:lvl2pPr marL="742950" indent="-285750" defTabSz="963613">
              <a:defRPr sz="2000" b="1" i="1" baseline="-25000">
                <a:solidFill>
                  <a:schemeClr val="tx1"/>
                </a:solidFill>
                <a:latin typeface="Times New Roman" charset="0"/>
                <a:ea typeface="ＭＳ Ｐゴシック" charset="0"/>
              </a:defRPr>
            </a:lvl2pPr>
            <a:lvl3pPr marL="1143000" indent="-228600" defTabSz="963613">
              <a:defRPr sz="2000" b="1" i="1" baseline="-25000">
                <a:solidFill>
                  <a:schemeClr val="tx1"/>
                </a:solidFill>
                <a:latin typeface="Times New Roman" charset="0"/>
                <a:ea typeface="ＭＳ Ｐゴシック" charset="0"/>
              </a:defRPr>
            </a:lvl3pPr>
            <a:lvl4pPr marL="1600200" indent="-228600" defTabSz="963613">
              <a:defRPr sz="2000" b="1" i="1" baseline="-25000">
                <a:solidFill>
                  <a:schemeClr val="tx1"/>
                </a:solidFill>
                <a:latin typeface="Times New Roman" charset="0"/>
                <a:ea typeface="ＭＳ Ｐゴシック" charset="0"/>
              </a:defRPr>
            </a:lvl4pPr>
            <a:lvl5pPr marL="2057400" indent="-228600" defTabSz="963613">
              <a:defRPr sz="2000" b="1" i="1" baseline="-25000">
                <a:solidFill>
                  <a:schemeClr val="tx1"/>
                </a:solidFill>
                <a:latin typeface="Times New Roman" charset="0"/>
                <a:ea typeface="ＭＳ Ｐゴシック" charset="0"/>
              </a:defRPr>
            </a:lvl5pPr>
            <a:lvl6pPr marL="25146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6pPr>
            <a:lvl7pPr marL="29718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7pPr>
            <a:lvl8pPr marL="34290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8pPr>
            <a:lvl9pPr marL="3886200" indent="-228600" algn="r" defTabSz="963613" eaLnBrk="0" fontAlgn="base" hangingPunct="0">
              <a:lnSpc>
                <a:spcPts val="1400"/>
              </a:lnSpc>
              <a:spcBef>
                <a:spcPct val="50000"/>
              </a:spcBef>
              <a:spcAft>
                <a:spcPct val="0"/>
              </a:spcAft>
              <a:buFont typeface="Arial" charset="0"/>
              <a:defRPr sz="2000" b="1" i="1" baseline="-25000">
                <a:solidFill>
                  <a:schemeClr val="tx1"/>
                </a:solidFill>
                <a:latin typeface="Times New Roman" charset="0"/>
                <a:ea typeface="ＭＳ Ｐゴシック" charset="0"/>
              </a:defRPr>
            </a:lvl9pPr>
          </a:lstStyle>
          <a:p>
            <a:pPr>
              <a:lnSpc>
                <a:spcPts val="1614"/>
              </a:lnSpc>
              <a:spcBef>
                <a:spcPct val="0"/>
              </a:spcBef>
            </a:pPr>
            <a:r>
              <a:rPr lang="en-US" sz="1100" i="0" baseline="0" dirty="0">
                <a:solidFill>
                  <a:srgbClr val="333333"/>
                </a:solidFill>
                <a:latin typeface="Arial Narrow" charset="0"/>
              </a:rPr>
              <a:t>Early Warnings</a:t>
            </a:r>
            <a:endParaRPr lang="en-US" sz="1200" i="0" baseline="30000" dirty="0">
              <a:solidFill>
                <a:srgbClr val="333333"/>
              </a:solidFill>
              <a:latin typeface="Arial Narrow" charset="0"/>
            </a:endParaRPr>
          </a:p>
          <a:p>
            <a:pPr>
              <a:spcBef>
                <a:spcPts val="359"/>
              </a:spcBef>
            </a:pPr>
            <a:r>
              <a:rPr lang="en-US" sz="1600" b="0" baseline="0" dirty="0">
                <a:solidFill>
                  <a:srgbClr val="333333"/>
                </a:solidFill>
                <a:latin typeface="Arial Narrow" charset="0"/>
              </a:rPr>
              <a:t>Measurable indicators that will let you know that you are getting into the downside of this right pole.</a:t>
            </a:r>
            <a:endParaRPr lang="en-US" sz="1600" b="0" i="0" baseline="0" dirty="0">
              <a:solidFill>
                <a:srgbClr val="333333"/>
              </a:solidFill>
              <a:latin typeface="Arial Narrow" charset="0"/>
            </a:endParaRPr>
          </a:p>
        </p:txBody>
      </p:sp>
      <p:sp>
        <p:nvSpPr>
          <p:cNvPr id="35" name="Rectangle 2">
            <a:extLst>
              <a:ext uri="{FF2B5EF4-FFF2-40B4-BE49-F238E27FC236}">
                <a16:creationId xmlns:a16="http://schemas.microsoft.com/office/drawing/2014/main" id="{8F18B161-070C-3B48-A51F-984ADE0C2021}"/>
              </a:ext>
            </a:extLst>
          </p:cNvPr>
          <p:cNvSpPr txBox="1">
            <a:spLocks noChangeArrowheads="1"/>
          </p:cNvSpPr>
          <p:nvPr/>
        </p:nvSpPr>
        <p:spPr bwMode="auto">
          <a:xfrm>
            <a:off x="207818" y="12896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fontAlgn="base">
              <a:spcBef>
                <a:spcPct val="0"/>
              </a:spcBef>
              <a:spcAft>
                <a:spcPct val="0"/>
              </a:spcAft>
              <a:defRPr/>
            </a:pPr>
            <a:r>
              <a:rPr lang="en-AU" b="1" dirty="0">
                <a:solidFill>
                  <a:srgbClr val="FF6600"/>
                </a:solidFill>
                <a:latin typeface="Helvetica"/>
                <a:cs typeface="Helvetica"/>
              </a:rPr>
              <a:t>Action steps &amp; Early warning signs</a:t>
            </a:r>
          </a:p>
        </p:txBody>
      </p:sp>
    </p:spTree>
    <p:extLst>
      <p:ext uri="{BB962C8B-B14F-4D97-AF65-F5344CB8AC3E}">
        <p14:creationId xmlns:p14="http://schemas.microsoft.com/office/powerpoint/2010/main" val="2372429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E661A4-AE14-B54D-AEBF-15C5B04D4D88}"/>
              </a:ext>
            </a:extLst>
          </p:cNvPr>
          <p:cNvSpPr/>
          <p:nvPr/>
        </p:nvSpPr>
        <p:spPr>
          <a:xfrm>
            <a:off x="0" y="4686222"/>
            <a:ext cx="9144000" cy="457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5"/>
          <p:cNvSpPr>
            <a:spLocks noChangeArrowheads="1"/>
          </p:cNvSpPr>
          <p:nvPr/>
        </p:nvSpPr>
        <p:spPr bwMode="auto">
          <a:xfrm>
            <a:off x="922565" y="457276"/>
            <a:ext cx="3639312" cy="2112264"/>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defTabSz="914608">
              <a:spcBef>
                <a:spcPct val="0"/>
              </a:spcBef>
            </a:pPr>
            <a:r>
              <a:rPr lang="en-US" sz="1600" b="1" dirty="0">
                <a:solidFill>
                  <a:prstClr val="black"/>
                </a:solidFill>
                <a:latin typeface="Arial" panose="020B0604020202020204" pitchFamily="34" charset="0"/>
                <a:cs typeface="Arial" panose="020B0604020202020204" pitchFamily="34" charset="0"/>
              </a:rPr>
              <a:t>Because our current preference has real value:</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can easily adapt</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create new solutions</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can make decisions</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can act when needed</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feel like owners</a:t>
            </a:r>
          </a:p>
        </p:txBody>
      </p:sp>
      <p:sp>
        <p:nvSpPr>
          <p:cNvPr id="26" name="AutoShape 6"/>
          <p:cNvSpPr>
            <a:spLocks noChangeArrowheads="1"/>
          </p:cNvSpPr>
          <p:nvPr/>
        </p:nvSpPr>
        <p:spPr bwMode="auto">
          <a:xfrm>
            <a:off x="4563844" y="457276"/>
            <a:ext cx="3639312" cy="2114474"/>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t">
            <a:prstTxWarp prst="textNoShape">
              <a:avLst/>
            </a:prstTxWarp>
          </a:bodyPr>
          <a:lstStyle/>
          <a:p>
            <a:pPr defTabSz="914608">
              <a:spcBef>
                <a:spcPct val="0"/>
              </a:spcBef>
            </a:pPr>
            <a:r>
              <a:rPr lang="en-US" sz="1600" b="1" dirty="0">
                <a:solidFill>
                  <a:prstClr val="black"/>
                </a:solidFill>
                <a:latin typeface="Arial" panose="020B0604020202020204" pitchFamily="34" charset="0"/>
                <a:cs typeface="Arial" panose="020B0604020202020204" pitchFamily="34" charset="0"/>
              </a:rPr>
              <a:t>What we really want:</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do what we say</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meet our performance goals</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execute on our plans</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We’re maximizing resources</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can trust each other’s word</a:t>
            </a:r>
          </a:p>
        </p:txBody>
      </p:sp>
      <p:sp>
        <p:nvSpPr>
          <p:cNvPr id="27" name="AutoShape 5"/>
          <p:cNvSpPr>
            <a:spLocks noChangeArrowheads="1"/>
          </p:cNvSpPr>
          <p:nvPr/>
        </p:nvSpPr>
        <p:spPr bwMode="auto">
          <a:xfrm>
            <a:off x="4563836" y="2571750"/>
            <a:ext cx="3639312" cy="2114472"/>
          </a:xfrm>
          <a:prstGeom prst="flowChartProcess">
            <a:avLst/>
          </a:prstGeom>
          <a:solidFill>
            <a:srgbClr val="FFC000">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53859" indent="-153859" defTabSz="914608">
              <a:spcBef>
                <a:spcPct val="0"/>
              </a:spcBef>
            </a:pPr>
            <a:r>
              <a:rPr lang="en-US" sz="1600" b="1" dirty="0">
                <a:solidFill>
                  <a:prstClr val="black"/>
                </a:solidFill>
                <a:latin typeface="Arial" panose="020B0604020202020204" pitchFamily="34" charset="0"/>
                <a:cs typeface="Arial" panose="020B0604020202020204" pitchFamily="34" charset="0"/>
              </a:rPr>
              <a:t>Oh, but if we go too far…</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We’re stifled</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feel less ownership</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There’s no room for creativity</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can’t change quickly</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People are too controlling</a:t>
            </a:r>
            <a:endParaRPr lang="en-US" sz="1600" dirty="0">
              <a:solidFill>
                <a:prstClr val="black"/>
              </a:solidFill>
              <a:ea typeface="MS PGothic" charset="0"/>
              <a:cs typeface="Simplified Arabic Fixed" pitchFamily="49" charset="-78"/>
            </a:endParaRPr>
          </a:p>
        </p:txBody>
      </p:sp>
      <p:sp>
        <p:nvSpPr>
          <p:cNvPr id="28" name="AutoShape 6"/>
          <p:cNvSpPr>
            <a:spLocks noChangeArrowheads="1"/>
          </p:cNvSpPr>
          <p:nvPr/>
        </p:nvSpPr>
        <p:spPr bwMode="auto">
          <a:xfrm>
            <a:off x="922565" y="2571750"/>
            <a:ext cx="3639312" cy="2114472"/>
          </a:xfrm>
          <a:prstGeom prst="flowChartProcess">
            <a:avLst/>
          </a:prstGeom>
          <a:solidFill>
            <a:srgbClr val="007F97">
              <a:alpha val="50196"/>
            </a:srgbClr>
          </a:solidFill>
          <a:ln w="9525">
            <a:solidFill>
              <a:schemeClr val="tx1"/>
            </a:solidFill>
            <a:miter lim="800000"/>
            <a:headEnd/>
            <a:tailEnd/>
          </a:ln>
        </p:spPr>
        <p:txBody>
          <a:bodyPr wrap="square" lIns="81782" tIns="40889" rIns="81782" bIns="40889" anchor="b">
            <a:prstTxWarp prst="textNoShape">
              <a:avLst/>
            </a:prstTxWarp>
          </a:bodyPr>
          <a:lstStyle/>
          <a:p>
            <a:pPr marL="153859" indent="-153859" defTabSz="914608">
              <a:spcBef>
                <a:spcPct val="0"/>
              </a:spcBef>
            </a:pPr>
            <a:endParaRPr lang="en-US" sz="2000" i="1" dirty="0">
              <a:solidFill>
                <a:prstClr val="black"/>
              </a:solidFill>
              <a:latin typeface="Arial" panose="020B0604020202020204" pitchFamily="34" charset="0"/>
              <a:cs typeface="Arial" panose="020B0604020202020204" pitchFamily="34" charset="0"/>
            </a:endParaRPr>
          </a:p>
          <a:p>
            <a:pPr defTabSz="914608">
              <a:spcBef>
                <a:spcPct val="0"/>
              </a:spcBef>
            </a:pPr>
            <a:r>
              <a:rPr lang="en-US" sz="1600" b="1" dirty="0">
                <a:solidFill>
                  <a:prstClr val="black"/>
                </a:solidFill>
                <a:latin typeface="Arial" pitchFamily="34" charset="0"/>
                <a:cs typeface="Arial" panose="020B0604020202020204" pitchFamily="34" charset="0"/>
              </a:rPr>
              <a:t>What’s wrong around here:</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We’re all over the place</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People are just making stuff up</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 have no plan</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Things aren’t getting done</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We’re wasting resources</a:t>
            </a:r>
          </a:p>
          <a:p>
            <a:pPr marL="165100" indent="-165100" defTabSz="914608">
              <a:spcBef>
                <a:spcPct val="0"/>
              </a:spcBef>
              <a:buFont typeface="Arial" pitchFamily="34" charset="0"/>
              <a:buChar char="•"/>
            </a:pPr>
            <a:r>
              <a:rPr lang="en-US" sz="1600" dirty="0">
                <a:solidFill>
                  <a:prstClr val="black"/>
                </a:solidFill>
                <a:latin typeface="Arial" pitchFamily="34" charset="0"/>
                <a:cs typeface="Arial" panose="020B0604020202020204" pitchFamily="34" charset="0"/>
              </a:rPr>
              <a:t>People shoot from the hip</a:t>
            </a:r>
          </a:p>
        </p:txBody>
      </p:sp>
      <p:sp>
        <p:nvSpPr>
          <p:cNvPr id="16" name="Rectangle 15"/>
          <p:cNvSpPr/>
          <p:nvPr/>
        </p:nvSpPr>
        <p:spPr>
          <a:xfrm>
            <a:off x="4224400" y="2377731"/>
            <a:ext cx="644236" cy="388041"/>
          </a:xfrm>
          <a:prstGeom prst="rect">
            <a:avLst/>
          </a:prstGeom>
          <a:solidFill>
            <a:schemeClr val="bg1">
              <a:lumMod val="85000"/>
            </a:schemeClr>
          </a:solidFill>
          <a:ln w="9525"/>
        </p:spPr>
        <p:style>
          <a:lnRef idx="2">
            <a:schemeClr val="dk1"/>
          </a:lnRef>
          <a:fillRef idx="1">
            <a:schemeClr val="lt1"/>
          </a:fillRef>
          <a:effectRef idx="0">
            <a:schemeClr val="dk1"/>
          </a:effectRef>
          <a:fontRef idx="minor">
            <a:schemeClr val="dk1"/>
          </a:fontRef>
        </p:style>
        <p:txBody>
          <a:bodyPr lIns="91291" tIns="45646" rIns="91291" bIns="45646" rtlCol="0" anchor="ctr"/>
          <a:lstStyle/>
          <a:p>
            <a:pPr algn="ctr"/>
            <a:r>
              <a:rPr lang="en-US" b="1" dirty="0"/>
              <a:t>and</a:t>
            </a:r>
            <a:endParaRPr lang="en-US" sz="2000" b="1" dirty="0"/>
          </a:p>
        </p:txBody>
      </p:sp>
      <p:sp>
        <p:nvSpPr>
          <p:cNvPr id="17" name="TextBox 16"/>
          <p:cNvSpPr txBox="1"/>
          <p:nvPr/>
        </p:nvSpPr>
        <p:spPr>
          <a:xfrm>
            <a:off x="2726862" y="123940"/>
            <a:ext cx="3639312" cy="338405"/>
          </a:xfrm>
          <a:prstGeom prst="rect">
            <a:avLst/>
          </a:prstGeom>
          <a:solidFill>
            <a:srgbClr val="F2F2F2"/>
          </a:solidFill>
          <a:ln>
            <a:solidFill>
              <a:schemeClr val="tx1"/>
            </a:solidFill>
          </a:ln>
        </p:spPr>
        <p:txBody>
          <a:bodyPr wrap="square" lIns="91291" tIns="45646" rIns="91291" bIns="45646" rtlCol="0">
            <a:spAutoFit/>
          </a:bodyPr>
          <a:lstStyle/>
          <a:p>
            <a:pPr algn="ctr"/>
            <a:r>
              <a:rPr lang="en-US" sz="1600" b="1" dirty="0"/>
              <a:t>A Thriving, Resilient Democracy</a:t>
            </a:r>
          </a:p>
        </p:txBody>
      </p:sp>
      <p:sp>
        <p:nvSpPr>
          <p:cNvPr id="21" name="Oval 17"/>
          <p:cNvSpPr>
            <a:spLocks noChangeArrowheads="1"/>
          </p:cNvSpPr>
          <p:nvPr/>
        </p:nvSpPr>
        <p:spPr bwMode="auto">
          <a:xfrm>
            <a:off x="2135463" y="2238307"/>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Freedom</a:t>
            </a:r>
          </a:p>
        </p:txBody>
      </p:sp>
      <p:sp>
        <p:nvSpPr>
          <p:cNvPr id="29" name="Oval 17">
            <a:extLst>
              <a:ext uri="{FF2B5EF4-FFF2-40B4-BE49-F238E27FC236}">
                <a16:creationId xmlns:a16="http://schemas.microsoft.com/office/drawing/2014/main" id="{AB7AEDB2-5308-2A47-B4D3-D4E4AFAF39E6}"/>
              </a:ext>
            </a:extLst>
          </p:cNvPr>
          <p:cNvSpPr>
            <a:spLocks noChangeArrowheads="1"/>
          </p:cNvSpPr>
          <p:nvPr/>
        </p:nvSpPr>
        <p:spPr bwMode="auto">
          <a:xfrm>
            <a:off x="5202809" y="2235284"/>
            <a:ext cx="1754764" cy="661023"/>
          </a:xfrm>
          <a:prstGeom prst="ellipse">
            <a:avLst/>
          </a:prstGeom>
          <a:solidFill>
            <a:schemeClr val="bg1">
              <a:lumMod val="95000"/>
            </a:schemeClr>
          </a:solidFill>
          <a:ln w="9525">
            <a:solidFill>
              <a:schemeClr val="tx1"/>
            </a:solidFill>
            <a:miter lim="800000"/>
            <a:headEnd/>
            <a:tailEnd/>
          </a:ln>
        </p:spPr>
        <p:txBody>
          <a:bodyPr wrap="none" lIns="81773" tIns="40885" rIns="81773" bIns="40885" anchor="ctr">
            <a:prstTxWarp prst="textNoShape">
              <a:avLst/>
            </a:prstTxWarp>
          </a:bodyPr>
          <a:lstStyle/>
          <a:p>
            <a:pPr marL="154742" indent="-154742" algn="ctr" defTabSz="817802" fontAlgn="base">
              <a:lnSpc>
                <a:spcPts val="1795"/>
              </a:lnSpc>
              <a:spcBef>
                <a:spcPts val="449"/>
              </a:spcBef>
              <a:spcAft>
                <a:spcPct val="0"/>
              </a:spcAft>
            </a:pPr>
            <a:r>
              <a:rPr lang="en-US" sz="1600" b="1" dirty="0">
                <a:solidFill>
                  <a:prstClr val="black"/>
                </a:solidFill>
                <a:latin typeface="Arial" pitchFamily="8" charset="0"/>
                <a:ea typeface="MS PGothic" charset="0"/>
                <a:cs typeface="MS PGothic" charset="0"/>
              </a:rPr>
              <a:t>Responsibility</a:t>
            </a:r>
          </a:p>
        </p:txBody>
      </p:sp>
      <p:sp>
        <p:nvSpPr>
          <p:cNvPr id="12" name="TextBox 11">
            <a:extLst>
              <a:ext uri="{FF2B5EF4-FFF2-40B4-BE49-F238E27FC236}">
                <a16:creationId xmlns:a16="http://schemas.microsoft.com/office/drawing/2014/main" id="{48CF386C-ABFA-9F4F-85EA-8C7380D9619B}"/>
              </a:ext>
            </a:extLst>
          </p:cNvPr>
          <p:cNvSpPr txBox="1"/>
          <p:nvPr/>
        </p:nvSpPr>
        <p:spPr>
          <a:xfrm>
            <a:off x="2751023" y="4684283"/>
            <a:ext cx="3639312" cy="338405"/>
          </a:xfrm>
          <a:prstGeom prst="rect">
            <a:avLst/>
          </a:prstGeom>
          <a:solidFill>
            <a:srgbClr val="FF7171"/>
          </a:solidFill>
          <a:ln>
            <a:solidFill>
              <a:schemeClr val="tx1"/>
            </a:solidFill>
          </a:ln>
        </p:spPr>
        <p:txBody>
          <a:bodyPr wrap="square" lIns="91291" tIns="45646" rIns="91291" bIns="45646" rtlCol="0">
            <a:spAutoFit/>
          </a:bodyPr>
          <a:lstStyle/>
          <a:p>
            <a:pPr algn="ctr"/>
            <a:r>
              <a:rPr lang="en-US" sz="1600" b="1" dirty="0"/>
              <a:t>A Failing, Polarized “Democracy”</a:t>
            </a:r>
          </a:p>
        </p:txBody>
      </p:sp>
      <p:sp>
        <p:nvSpPr>
          <p:cNvPr id="13" name="Right Arrow 12">
            <a:extLst>
              <a:ext uri="{FF2B5EF4-FFF2-40B4-BE49-F238E27FC236}">
                <a16:creationId xmlns:a16="http://schemas.microsoft.com/office/drawing/2014/main" id="{A233232F-6E0A-C24B-AC7B-3CF5F94B8695}"/>
              </a:ext>
            </a:extLst>
          </p:cNvPr>
          <p:cNvSpPr/>
          <p:nvPr/>
        </p:nvSpPr>
        <p:spPr>
          <a:xfrm>
            <a:off x="4057987" y="1271612"/>
            <a:ext cx="649224" cy="649224"/>
          </a:xfrm>
          <a:prstGeom prst="rightArrow">
            <a:avLst>
              <a:gd name="adj1" fmla="val 50000"/>
              <a:gd name="adj2" fmla="val 49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panose="020B0604020202020204" pitchFamily="34" charset="0"/>
              <a:cs typeface="Arial" panose="020B0604020202020204" pitchFamily="34" charset="0"/>
            </a:endParaRPr>
          </a:p>
        </p:txBody>
      </p:sp>
      <p:sp>
        <p:nvSpPr>
          <p:cNvPr id="14" name="Right Arrow 13">
            <a:extLst>
              <a:ext uri="{FF2B5EF4-FFF2-40B4-BE49-F238E27FC236}">
                <a16:creationId xmlns:a16="http://schemas.microsoft.com/office/drawing/2014/main" id="{B2070E9A-0565-F544-A86F-5138209D8451}"/>
              </a:ext>
            </a:extLst>
          </p:cNvPr>
          <p:cNvSpPr/>
          <p:nvPr/>
        </p:nvSpPr>
        <p:spPr>
          <a:xfrm rot="5400000">
            <a:off x="7291746" y="2293239"/>
            <a:ext cx="649224" cy="649224"/>
          </a:xfrm>
          <a:prstGeom prst="rightArrow">
            <a:avLst>
              <a:gd name="adj1" fmla="val 50000"/>
              <a:gd name="adj2" fmla="val 49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panose="020B0604020202020204" pitchFamily="34" charset="0"/>
              <a:cs typeface="Arial" panose="020B0604020202020204" pitchFamily="34" charset="0"/>
            </a:endParaRPr>
          </a:p>
        </p:txBody>
      </p:sp>
      <p:sp>
        <p:nvSpPr>
          <p:cNvPr id="15" name="Right Arrow 14">
            <a:extLst>
              <a:ext uri="{FF2B5EF4-FFF2-40B4-BE49-F238E27FC236}">
                <a16:creationId xmlns:a16="http://schemas.microsoft.com/office/drawing/2014/main" id="{C2C909CF-6722-934A-A314-9E21CC0DF349}"/>
              </a:ext>
            </a:extLst>
          </p:cNvPr>
          <p:cNvSpPr/>
          <p:nvPr/>
        </p:nvSpPr>
        <p:spPr>
          <a:xfrm rot="10800000">
            <a:off x="4050269" y="3526249"/>
            <a:ext cx="649224" cy="649224"/>
          </a:xfrm>
          <a:prstGeom prst="rightArrow">
            <a:avLst>
              <a:gd name="adj1" fmla="val 50000"/>
              <a:gd name="adj2" fmla="val 49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panose="020B0604020202020204" pitchFamily="34" charset="0"/>
              <a:cs typeface="Arial" panose="020B0604020202020204" pitchFamily="34" charset="0"/>
            </a:endParaRPr>
          </a:p>
        </p:txBody>
      </p:sp>
      <p:sp>
        <p:nvSpPr>
          <p:cNvPr id="18" name="Right Arrow 17">
            <a:extLst>
              <a:ext uri="{FF2B5EF4-FFF2-40B4-BE49-F238E27FC236}">
                <a16:creationId xmlns:a16="http://schemas.microsoft.com/office/drawing/2014/main" id="{DE409F9D-B03D-4B45-977A-22548218AEB3}"/>
              </a:ext>
            </a:extLst>
          </p:cNvPr>
          <p:cNvSpPr/>
          <p:nvPr/>
        </p:nvSpPr>
        <p:spPr>
          <a:xfrm>
            <a:off x="254249" y="1271612"/>
            <a:ext cx="647701" cy="649224"/>
          </a:xfrm>
          <a:prstGeom prst="rightArrow">
            <a:avLst>
              <a:gd name="adj1" fmla="val 50000"/>
              <a:gd name="adj2" fmla="val 49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2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right)">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3" grpId="0" animBg="1"/>
      <p:bldP spid="14" grpId="0" animBg="1"/>
      <p:bldP spid="15"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0" y="5723752"/>
            <a:ext cx="5907252" cy="276999"/>
          </a:xfrm>
          <a:prstGeom prst="rect">
            <a:avLst/>
          </a:prstGeom>
          <a:noFill/>
        </p:spPr>
        <p:txBody>
          <a:bodyPr wrap="square" rtlCol="0">
            <a:spAutoFit/>
          </a:bodyPr>
          <a:lstStyle/>
          <a:p>
            <a:r>
              <a:rPr lang="en-US" sz="1200" dirty="0">
                <a:solidFill>
                  <a:srgbClr val="000000">
                    <a:lumMod val="50000"/>
                    <a:lumOff val="50000"/>
                  </a:srgbClr>
                </a:solidFill>
                <a:latin typeface="Arial"/>
              </a:rPr>
              <a:t>Based on the work of Polarity Partnerships, LLC</a:t>
            </a:r>
          </a:p>
        </p:txBody>
      </p:sp>
      <p:sp>
        <p:nvSpPr>
          <p:cNvPr id="22" name="Rectangle 2">
            <a:extLst>
              <a:ext uri="{FF2B5EF4-FFF2-40B4-BE49-F238E27FC236}">
                <a16:creationId xmlns:a16="http://schemas.microsoft.com/office/drawing/2014/main" id="{02E21457-EC30-F149-9346-E69B2966C2E8}"/>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fontAlgn="base">
              <a:spcBef>
                <a:spcPct val="0"/>
              </a:spcBef>
              <a:spcAft>
                <a:spcPct val="0"/>
              </a:spcAft>
              <a:defRPr/>
            </a:pPr>
            <a:r>
              <a:rPr lang="en-AU" b="1" kern="0" dirty="0">
                <a:solidFill>
                  <a:srgbClr val="FF6600"/>
                </a:solidFill>
                <a:latin typeface="Helvetica"/>
                <a:cs typeface="Helvetica"/>
              </a:rPr>
              <a:t>Experiencing interdependence</a:t>
            </a:r>
          </a:p>
        </p:txBody>
      </p:sp>
      <p:sp>
        <p:nvSpPr>
          <p:cNvPr id="38" name="Rectangle 37">
            <a:extLst>
              <a:ext uri="{FF2B5EF4-FFF2-40B4-BE49-F238E27FC236}">
                <a16:creationId xmlns:a16="http://schemas.microsoft.com/office/drawing/2014/main" id="{1537BBB6-085D-0549-80E1-5421716782E1}"/>
              </a:ext>
            </a:extLst>
          </p:cNvPr>
          <p:cNvSpPr/>
          <p:nvPr/>
        </p:nvSpPr>
        <p:spPr>
          <a:xfrm>
            <a:off x="399010" y="3698789"/>
            <a:ext cx="1270122" cy="339760"/>
          </a:xfrm>
          <a:prstGeom prst="rect">
            <a:avLst/>
          </a:prstGeom>
          <a:solidFill>
            <a:srgbClr val="3989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BAD!</a:t>
            </a:r>
          </a:p>
        </p:txBody>
      </p:sp>
      <p:cxnSp>
        <p:nvCxnSpPr>
          <p:cNvPr id="43" name="Straight Connector 42">
            <a:extLst>
              <a:ext uri="{FF2B5EF4-FFF2-40B4-BE49-F238E27FC236}">
                <a16:creationId xmlns:a16="http://schemas.microsoft.com/office/drawing/2014/main" id="{36A5CF24-34B0-3149-A428-458A1A758020}"/>
              </a:ext>
            </a:extLst>
          </p:cNvPr>
          <p:cNvCxnSpPr>
            <a:cxnSpLocks/>
            <a:stCxn id="38" idx="3"/>
          </p:cNvCxnSpPr>
          <p:nvPr/>
        </p:nvCxnSpPr>
        <p:spPr>
          <a:xfrm>
            <a:off x="1669132" y="3868669"/>
            <a:ext cx="3118158" cy="713604"/>
          </a:xfrm>
          <a:prstGeom prst="line">
            <a:avLst/>
          </a:prstGeom>
          <a:ln w="12700">
            <a:solidFill>
              <a:schemeClr val="tx1">
                <a:lumMod val="65000"/>
                <a:lumOff val="35000"/>
              </a:schemeClr>
            </a:solidFill>
            <a:tailEnd type="oval" w="lg" len="lg"/>
          </a:ln>
          <a:effectLst/>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2494F082-5BFA-C046-A304-268CA79DC946}"/>
              </a:ext>
            </a:extLst>
          </p:cNvPr>
          <p:cNvSpPr/>
          <p:nvPr/>
        </p:nvSpPr>
        <p:spPr>
          <a:xfrm>
            <a:off x="418872" y="2522278"/>
            <a:ext cx="1270122" cy="339760"/>
          </a:xfrm>
          <a:prstGeom prst="rect">
            <a:avLst/>
          </a:prstGeom>
          <a:solidFill>
            <a:srgbClr val="3989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OKAY</a:t>
            </a:r>
          </a:p>
        </p:txBody>
      </p:sp>
      <p:cxnSp>
        <p:nvCxnSpPr>
          <p:cNvPr id="45" name="Straight Connector 44">
            <a:extLst>
              <a:ext uri="{FF2B5EF4-FFF2-40B4-BE49-F238E27FC236}">
                <a16:creationId xmlns:a16="http://schemas.microsoft.com/office/drawing/2014/main" id="{DB3BE836-3002-5644-B08F-3DD5CDFC70AE}"/>
              </a:ext>
            </a:extLst>
          </p:cNvPr>
          <p:cNvCxnSpPr>
            <a:cxnSpLocks/>
          </p:cNvCxnSpPr>
          <p:nvPr/>
        </p:nvCxnSpPr>
        <p:spPr>
          <a:xfrm flipV="1">
            <a:off x="1677687" y="2697146"/>
            <a:ext cx="1755421" cy="0"/>
          </a:xfrm>
          <a:prstGeom prst="line">
            <a:avLst/>
          </a:prstGeom>
          <a:ln w="12700">
            <a:solidFill>
              <a:schemeClr val="tx1">
                <a:lumMod val="65000"/>
                <a:lumOff val="35000"/>
              </a:schemeClr>
            </a:solidFill>
            <a:tailEnd type="oval" w="lg" len="lg"/>
          </a:ln>
          <a:effectLst/>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F9FAD1F-3A65-164F-82C7-FE569F3F3882}"/>
              </a:ext>
            </a:extLst>
          </p:cNvPr>
          <p:cNvSpPr/>
          <p:nvPr/>
        </p:nvSpPr>
        <p:spPr>
          <a:xfrm>
            <a:off x="399010" y="1345767"/>
            <a:ext cx="1270122" cy="339760"/>
          </a:xfrm>
          <a:prstGeom prst="rect">
            <a:avLst/>
          </a:prstGeom>
          <a:solidFill>
            <a:srgbClr val="3989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GREAT!</a:t>
            </a:r>
          </a:p>
        </p:txBody>
      </p:sp>
      <p:cxnSp>
        <p:nvCxnSpPr>
          <p:cNvPr id="47" name="Straight Connector 46">
            <a:extLst>
              <a:ext uri="{FF2B5EF4-FFF2-40B4-BE49-F238E27FC236}">
                <a16:creationId xmlns:a16="http://schemas.microsoft.com/office/drawing/2014/main" id="{AEC3A724-C26F-AE44-957E-FE5482F96080}"/>
              </a:ext>
            </a:extLst>
          </p:cNvPr>
          <p:cNvCxnSpPr>
            <a:cxnSpLocks/>
            <a:stCxn id="46" idx="3"/>
          </p:cNvCxnSpPr>
          <p:nvPr/>
        </p:nvCxnSpPr>
        <p:spPr>
          <a:xfrm flipV="1">
            <a:off x="1669132" y="1077686"/>
            <a:ext cx="2886539" cy="437961"/>
          </a:xfrm>
          <a:prstGeom prst="line">
            <a:avLst/>
          </a:prstGeom>
          <a:ln w="12700">
            <a:solidFill>
              <a:schemeClr val="tx1">
                <a:lumMod val="65000"/>
                <a:lumOff val="35000"/>
              </a:schemeClr>
            </a:solidFill>
            <a:tailEnd type="oval" w="lg" len="lg"/>
          </a:ln>
          <a:effectLst/>
        </p:spPr>
        <p:style>
          <a:lnRef idx="1">
            <a:schemeClr val="accent1"/>
          </a:lnRef>
          <a:fillRef idx="0">
            <a:schemeClr val="accent1"/>
          </a:fillRef>
          <a:effectRef idx="0">
            <a:schemeClr val="accent1"/>
          </a:effectRef>
          <a:fontRef idx="minor">
            <a:schemeClr val="tx1"/>
          </a:fontRef>
        </p:style>
      </p:cxnSp>
      <p:pic>
        <p:nvPicPr>
          <p:cNvPr id="48" name="Picture 38" descr="PM_loop4_2211_c_3">
            <a:extLst>
              <a:ext uri="{FF2B5EF4-FFF2-40B4-BE49-F238E27FC236}">
                <a16:creationId xmlns:a16="http://schemas.microsoft.com/office/drawing/2014/main" id="{C962690F-F2CB-6A4F-AA30-6F15C6AB0B4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18734" t="21334" r="21113" b="33228"/>
          <a:stretch/>
        </p:blipFill>
        <p:spPr bwMode="auto">
          <a:xfrm>
            <a:off x="4106638" y="1853078"/>
            <a:ext cx="2035792" cy="1513162"/>
          </a:xfrm>
          <a:prstGeom prst="rect">
            <a:avLst/>
          </a:prstGeom>
          <a:noFill/>
          <a:ln w="9525">
            <a:noFill/>
            <a:miter lim="800000"/>
            <a:headEnd/>
            <a:tailEnd/>
          </a:ln>
        </p:spPr>
      </p:pic>
      <p:pic>
        <p:nvPicPr>
          <p:cNvPr id="49" name="Picture 37" descr="PM_loop4_2211_c_4">
            <a:extLst>
              <a:ext uri="{FF2B5EF4-FFF2-40B4-BE49-F238E27FC236}">
                <a16:creationId xmlns:a16="http://schemas.microsoft.com/office/drawing/2014/main" id="{A1C3EDBF-5F1E-614B-AFAD-8CB40E38004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1350" r="72276" b="31929"/>
          <a:stretch/>
        </p:blipFill>
        <p:spPr bwMode="auto">
          <a:xfrm>
            <a:off x="3449577" y="1853078"/>
            <a:ext cx="922366" cy="1556941"/>
          </a:xfrm>
          <a:prstGeom prst="rect">
            <a:avLst/>
          </a:prstGeom>
          <a:noFill/>
          <a:ln w="9525">
            <a:noFill/>
            <a:miter lim="800000"/>
            <a:headEnd/>
            <a:tailEnd/>
          </a:ln>
        </p:spPr>
      </p:pic>
      <p:pic>
        <p:nvPicPr>
          <p:cNvPr id="50" name="Picture 35" descr="PM_loop4_2211_c_1">
            <a:extLst>
              <a:ext uri="{FF2B5EF4-FFF2-40B4-BE49-F238E27FC236}">
                <a16:creationId xmlns:a16="http://schemas.microsoft.com/office/drawing/2014/main" id="{E4948FA6-66F3-D64D-87FF-9968CCC89F97}"/>
              </a:ext>
            </a:extLst>
          </p:cNvPr>
          <p:cNvPicPr>
            <a:picLocks noChangeArrowheads="1"/>
          </p:cNvPicPr>
          <p:nvPr/>
        </p:nvPicPr>
        <p:blipFill rotWithShape="1">
          <a:blip r:embed="rId4">
            <a:extLst>
              <a:ext uri="{28A0092B-C50C-407E-A947-70E740481C1C}">
                <a14:useLocalDpi xmlns:a14="http://schemas.microsoft.com/office/drawing/2010/main"/>
              </a:ext>
            </a:extLst>
          </a:blip>
          <a:srcRect l="18946" t="21280" r="22144" b="33283"/>
          <a:stretch/>
        </p:blipFill>
        <p:spPr bwMode="auto">
          <a:xfrm>
            <a:off x="4180116" y="1853080"/>
            <a:ext cx="1869622" cy="1513160"/>
          </a:xfrm>
          <a:prstGeom prst="rect">
            <a:avLst/>
          </a:prstGeom>
          <a:noFill/>
          <a:ln w="9525">
            <a:noFill/>
            <a:miter lim="800000"/>
            <a:headEnd/>
            <a:tailEnd/>
          </a:ln>
        </p:spPr>
      </p:pic>
      <p:pic>
        <p:nvPicPr>
          <p:cNvPr id="51" name="Picture 14" descr="map3_braid_edge_thin">
            <a:extLst>
              <a:ext uri="{FF2B5EF4-FFF2-40B4-BE49-F238E27FC236}">
                <a16:creationId xmlns:a16="http://schemas.microsoft.com/office/drawing/2014/main" id="{3D380E6E-1483-7C4F-A8DD-FE539961CA8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20989" r="22310"/>
          <a:stretch/>
        </p:blipFill>
        <p:spPr bwMode="auto">
          <a:xfrm>
            <a:off x="4325340" y="1242235"/>
            <a:ext cx="1633474" cy="1607787"/>
          </a:xfrm>
          <a:prstGeom prst="rect">
            <a:avLst/>
          </a:prstGeom>
          <a:noFill/>
          <a:ln w="9525">
            <a:noFill/>
            <a:miter lim="800000"/>
            <a:headEnd/>
            <a:tailEnd/>
          </a:ln>
        </p:spPr>
      </p:pic>
      <p:pic>
        <p:nvPicPr>
          <p:cNvPr id="52" name="Picture 14" descr="map3_braid_edge_thin">
            <a:extLst>
              <a:ext uri="{FF2B5EF4-FFF2-40B4-BE49-F238E27FC236}">
                <a16:creationId xmlns:a16="http://schemas.microsoft.com/office/drawing/2014/main" id="{056975BF-2AE9-3D43-BC61-373CC084F53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20712" r="21577"/>
          <a:stretch/>
        </p:blipFill>
        <p:spPr bwMode="auto">
          <a:xfrm>
            <a:off x="4331870" y="2783864"/>
            <a:ext cx="1662556" cy="1623239"/>
          </a:xfrm>
          <a:prstGeom prst="rect">
            <a:avLst/>
          </a:prstGeom>
          <a:noFill/>
          <a:ln w="9525">
            <a:noFill/>
            <a:miter lim="800000"/>
            <a:headEnd/>
            <a:tailEnd/>
          </a:ln>
        </p:spPr>
      </p:pic>
      <p:sp>
        <p:nvSpPr>
          <p:cNvPr id="53" name="Rectangle 6">
            <a:extLst>
              <a:ext uri="{FF2B5EF4-FFF2-40B4-BE49-F238E27FC236}">
                <a16:creationId xmlns:a16="http://schemas.microsoft.com/office/drawing/2014/main" id="{48C694F7-C952-E545-AC35-B87BDA97579D}"/>
              </a:ext>
            </a:extLst>
          </p:cNvPr>
          <p:cNvSpPr>
            <a:spLocks noChangeArrowheads="1"/>
          </p:cNvSpPr>
          <p:nvPr/>
        </p:nvSpPr>
        <p:spPr bwMode="auto">
          <a:xfrm>
            <a:off x="3615886" y="1666455"/>
            <a:ext cx="1036037" cy="383509"/>
          </a:xfrm>
          <a:prstGeom prst="rect">
            <a:avLst/>
          </a:prstGeom>
          <a:noFill/>
          <a:ln w="9525">
            <a:noFill/>
            <a:miter lim="800000"/>
            <a:headEnd/>
            <a:tailEnd/>
          </a:ln>
        </p:spPr>
        <p:txBody>
          <a:bodyPr wrap="none" lIns="81922" tIns="40959" rIns="81922" bIns="40959" anchor="ctr"/>
          <a:lstStyle/>
          <a:p>
            <a:pPr algn="ctr">
              <a:lnSpc>
                <a:spcPts val="2150"/>
              </a:lnSpc>
              <a:spcBef>
                <a:spcPts val="450"/>
              </a:spcBef>
            </a:pPr>
            <a:r>
              <a:rPr lang="en-US" dirty="0">
                <a:solidFill>
                  <a:schemeClr val="tx1">
                    <a:lumMod val="50000"/>
                    <a:lumOff val="50000"/>
                  </a:schemeClr>
                </a:solidFill>
              </a:rPr>
              <a:t>Get Oxygen</a:t>
            </a:r>
          </a:p>
          <a:p>
            <a:pPr>
              <a:lnSpc>
                <a:spcPts val="2150"/>
              </a:lnSpc>
              <a:spcBef>
                <a:spcPts val="450"/>
              </a:spcBef>
            </a:pPr>
            <a:endParaRPr lang="en-US" dirty="0">
              <a:solidFill>
                <a:schemeClr val="tx1">
                  <a:lumMod val="50000"/>
                  <a:lumOff val="50000"/>
                </a:schemeClr>
              </a:solidFill>
            </a:endParaRPr>
          </a:p>
        </p:txBody>
      </p:sp>
      <p:sp>
        <p:nvSpPr>
          <p:cNvPr id="54" name="Oval 47">
            <a:extLst>
              <a:ext uri="{FF2B5EF4-FFF2-40B4-BE49-F238E27FC236}">
                <a16:creationId xmlns:a16="http://schemas.microsoft.com/office/drawing/2014/main" id="{15A75172-AAD8-1247-82F2-B1344D9E572F}"/>
              </a:ext>
            </a:extLst>
          </p:cNvPr>
          <p:cNvSpPr>
            <a:spLocks noChangeArrowheads="1"/>
          </p:cNvSpPr>
          <p:nvPr/>
        </p:nvSpPr>
        <p:spPr bwMode="auto">
          <a:xfrm>
            <a:off x="5569181" y="2444680"/>
            <a:ext cx="985569" cy="597505"/>
          </a:xfrm>
          <a:prstGeom prst="ellipse">
            <a:avLst/>
          </a:prstGeom>
          <a:solidFill>
            <a:srgbClr val="000000">
              <a:lumMod val="20000"/>
              <a:lumOff val="80000"/>
            </a:srgbClr>
          </a:solidFill>
          <a:ln w="9525" cap="flat" cmpd="sng" algn="ctr">
            <a:solidFill>
              <a:srgbClr val="292989"/>
            </a:solidFill>
            <a:prstDash val="solid"/>
            <a:headEnd/>
            <a:tailEnd/>
          </a:ln>
          <a:effectLst>
            <a:outerShdw blurRad="40000" dist="20000" dir="5400000" rotWithShape="0">
              <a:srgbClr val="000000">
                <a:alpha val="38000"/>
              </a:srgbClr>
            </a:outerShdw>
          </a:effectLst>
        </p:spPr>
        <p:txBody>
          <a:bodyPr wrap="none" lIns="91291" tIns="45646" rIns="91291" bIns="45646" anchor="ctr"/>
          <a:lstStyle/>
          <a:p>
            <a:pPr algn="ctr" defTabSz="914400">
              <a:defRPr/>
            </a:pPr>
            <a:r>
              <a:rPr lang="en-US" sz="2000" kern="0" dirty="0">
                <a:solidFill>
                  <a:srgbClr val="000000"/>
                </a:solidFill>
                <a:latin typeface="Arial"/>
                <a:ea typeface=""/>
                <a:cs typeface=""/>
              </a:rPr>
              <a:t>Exhale</a:t>
            </a:r>
            <a:endParaRPr lang="en-US" sz="2800" kern="0" dirty="0">
              <a:solidFill>
                <a:srgbClr val="000000"/>
              </a:solidFill>
              <a:latin typeface="Arial"/>
              <a:ea typeface=""/>
              <a:cs typeface=""/>
            </a:endParaRPr>
          </a:p>
        </p:txBody>
      </p:sp>
      <p:sp>
        <p:nvSpPr>
          <p:cNvPr id="55" name="Rectangle 6">
            <a:extLst>
              <a:ext uri="{FF2B5EF4-FFF2-40B4-BE49-F238E27FC236}">
                <a16:creationId xmlns:a16="http://schemas.microsoft.com/office/drawing/2014/main" id="{7886FCD2-9202-4B40-B594-477F887B5460}"/>
              </a:ext>
            </a:extLst>
          </p:cNvPr>
          <p:cNvSpPr>
            <a:spLocks noChangeArrowheads="1"/>
          </p:cNvSpPr>
          <p:nvPr/>
        </p:nvSpPr>
        <p:spPr bwMode="auto">
          <a:xfrm>
            <a:off x="3584226" y="3635176"/>
            <a:ext cx="1392375" cy="385778"/>
          </a:xfrm>
          <a:prstGeom prst="rect">
            <a:avLst/>
          </a:prstGeom>
          <a:noFill/>
          <a:ln w="9525">
            <a:noFill/>
            <a:miter lim="800000"/>
            <a:headEnd/>
            <a:tailEnd/>
          </a:ln>
        </p:spPr>
        <p:txBody>
          <a:bodyPr wrap="none" lIns="81922" tIns="40959" rIns="81922" bIns="40959" anchor="ctr"/>
          <a:lstStyle/>
          <a:p>
            <a:pPr algn="ctr"/>
            <a:r>
              <a:rPr lang="en-US" dirty="0">
                <a:solidFill>
                  <a:schemeClr val="tx1">
                    <a:lumMod val="50000"/>
                    <a:lumOff val="50000"/>
                  </a:schemeClr>
                </a:solidFill>
              </a:rPr>
              <a:t>Too Much </a:t>
            </a:r>
            <a:br>
              <a:rPr lang="en-US" dirty="0">
                <a:solidFill>
                  <a:schemeClr val="tx1">
                    <a:lumMod val="50000"/>
                    <a:lumOff val="50000"/>
                  </a:schemeClr>
                </a:solidFill>
              </a:rPr>
            </a:br>
            <a:r>
              <a:rPr lang="en-US" dirty="0">
                <a:solidFill>
                  <a:schemeClr val="tx1">
                    <a:lumMod val="50000"/>
                    <a:lumOff val="50000"/>
                  </a:schemeClr>
                </a:solidFill>
              </a:rPr>
              <a:t>Carbon Dioxide</a:t>
            </a:r>
          </a:p>
          <a:p>
            <a:pPr marL="152151" indent="-152151"/>
            <a:endParaRPr lang="en-US" dirty="0">
              <a:solidFill>
                <a:schemeClr val="tx1">
                  <a:lumMod val="50000"/>
                  <a:lumOff val="50000"/>
                </a:schemeClr>
              </a:solidFill>
            </a:endParaRPr>
          </a:p>
        </p:txBody>
      </p:sp>
      <p:sp>
        <p:nvSpPr>
          <p:cNvPr id="56" name="Rectangle 6">
            <a:extLst>
              <a:ext uri="{FF2B5EF4-FFF2-40B4-BE49-F238E27FC236}">
                <a16:creationId xmlns:a16="http://schemas.microsoft.com/office/drawing/2014/main" id="{2448C312-2936-ED41-B28F-5E9129CCB68A}"/>
              </a:ext>
            </a:extLst>
          </p:cNvPr>
          <p:cNvSpPr>
            <a:spLocks noChangeArrowheads="1"/>
          </p:cNvSpPr>
          <p:nvPr/>
        </p:nvSpPr>
        <p:spPr bwMode="auto">
          <a:xfrm>
            <a:off x="5555428" y="1469570"/>
            <a:ext cx="1135435" cy="383509"/>
          </a:xfrm>
          <a:prstGeom prst="rect">
            <a:avLst/>
          </a:prstGeom>
          <a:noFill/>
          <a:ln w="9525">
            <a:noFill/>
            <a:miter lim="800000"/>
            <a:headEnd/>
            <a:tailEnd/>
          </a:ln>
        </p:spPr>
        <p:txBody>
          <a:bodyPr wrap="none" lIns="81922" tIns="40959" rIns="81922" bIns="40959" anchor="ctr"/>
          <a:lstStyle/>
          <a:p>
            <a:pPr algn="ctr">
              <a:lnSpc>
                <a:spcPts val="2150"/>
              </a:lnSpc>
              <a:spcBef>
                <a:spcPts val="450"/>
              </a:spcBef>
            </a:pPr>
            <a:r>
              <a:rPr lang="en-US" dirty="0">
                <a:solidFill>
                  <a:schemeClr val="tx1">
                    <a:lumMod val="50000"/>
                    <a:lumOff val="50000"/>
                  </a:schemeClr>
                </a:solidFill>
              </a:rPr>
              <a:t>Release</a:t>
            </a:r>
            <a:br>
              <a:rPr lang="en-US" dirty="0">
                <a:solidFill>
                  <a:schemeClr val="tx1">
                    <a:lumMod val="50000"/>
                    <a:lumOff val="50000"/>
                  </a:schemeClr>
                </a:solidFill>
              </a:rPr>
            </a:br>
            <a:r>
              <a:rPr lang="en-US" dirty="0">
                <a:solidFill>
                  <a:schemeClr val="tx1">
                    <a:lumMod val="50000"/>
                    <a:lumOff val="50000"/>
                  </a:schemeClr>
                </a:solidFill>
              </a:rPr>
              <a:t>Carbon Dioxide</a:t>
            </a:r>
          </a:p>
        </p:txBody>
      </p:sp>
      <p:sp>
        <p:nvSpPr>
          <p:cNvPr id="57" name="Rectangle 6">
            <a:extLst>
              <a:ext uri="{FF2B5EF4-FFF2-40B4-BE49-F238E27FC236}">
                <a16:creationId xmlns:a16="http://schemas.microsoft.com/office/drawing/2014/main" id="{99FE6253-80E9-224F-B969-0526317AB6B4}"/>
              </a:ext>
            </a:extLst>
          </p:cNvPr>
          <p:cNvSpPr>
            <a:spLocks noChangeArrowheads="1"/>
          </p:cNvSpPr>
          <p:nvPr/>
        </p:nvSpPr>
        <p:spPr bwMode="auto">
          <a:xfrm>
            <a:off x="5610001" y="3624140"/>
            <a:ext cx="1067948" cy="385778"/>
          </a:xfrm>
          <a:prstGeom prst="rect">
            <a:avLst/>
          </a:prstGeom>
          <a:noFill/>
          <a:ln w="9525">
            <a:noFill/>
            <a:miter lim="800000"/>
            <a:headEnd/>
            <a:tailEnd/>
          </a:ln>
        </p:spPr>
        <p:txBody>
          <a:bodyPr wrap="none" lIns="81922" tIns="40959" rIns="81922" bIns="40959" anchor="ctr"/>
          <a:lstStyle/>
          <a:p>
            <a:pPr algn="ctr"/>
            <a:r>
              <a:rPr lang="en-US" dirty="0">
                <a:solidFill>
                  <a:schemeClr val="tx1">
                    <a:lumMod val="50000"/>
                    <a:lumOff val="50000"/>
                  </a:schemeClr>
                </a:solidFill>
              </a:rPr>
              <a:t>Not Enough</a:t>
            </a:r>
            <a:br>
              <a:rPr lang="en-US" dirty="0">
                <a:solidFill>
                  <a:schemeClr val="tx1">
                    <a:lumMod val="50000"/>
                    <a:lumOff val="50000"/>
                  </a:schemeClr>
                </a:solidFill>
              </a:rPr>
            </a:br>
            <a:r>
              <a:rPr lang="en-US" dirty="0">
                <a:solidFill>
                  <a:schemeClr val="tx1">
                    <a:lumMod val="50000"/>
                    <a:lumOff val="50000"/>
                  </a:schemeClr>
                </a:solidFill>
              </a:rPr>
              <a:t>Oxygen</a:t>
            </a:r>
          </a:p>
          <a:p>
            <a:pPr marL="152151" indent="-152151"/>
            <a:endParaRPr lang="en-US" dirty="0">
              <a:solidFill>
                <a:schemeClr val="tx1">
                  <a:lumMod val="50000"/>
                  <a:lumOff val="50000"/>
                </a:schemeClr>
              </a:solidFill>
            </a:endParaRPr>
          </a:p>
        </p:txBody>
      </p:sp>
      <p:sp>
        <p:nvSpPr>
          <p:cNvPr id="58" name="Rectangle 57">
            <a:extLst>
              <a:ext uri="{FF2B5EF4-FFF2-40B4-BE49-F238E27FC236}">
                <a16:creationId xmlns:a16="http://schemas.microsoft.com/office/drawing/2014/main" id="{77968738-FFDF-364F-8B82-C3D287573137}"/>
              </a:ext>
            </a:extLst>
          </p:cNvPr>
          <p:cNvSpPr>
            <a:spLocks noChangeArrowheads="1"/>
          </p:cNvSpPr>
          <p:nvPr/>
        </p:nvSpPr>
        <p:spPr bwMode="auto">
          <a:xfrm>
            <a:off x="4675304" y="881801"/>
            <a:ext cx="974343" cy="334719"/>
          </a:xfrm>
          <a:prstGeom prst="rect">
            <a:avLst/>
          </a:prstGeom>
          <a:noFill/>
          <a:ln w="9525" algn="ctr">
            <a:noFill/>
            <a:round/>
            <a:headEnd/>
            <a:tailEnd/>
          </a:ln>
        </p:spPr>
        <p:txBody>
          <a:bodyPr lIns="0" tIns="0" rIns="0" bIns="0" anchor="ctr" anchorCtr="1"/>
          <a:lstStyle/>
          <a:p>
            <a:pPr>
              <a:defRPr/>
            </a:pPr>
            <a:r>
              <a:rPr lang="en-US" sz="2000" dirty="0">
                <a:solidFill>
                  <a:srgbClr val="7F7F7F"/>
                </a:solidFill>
                <a:latin typeface="Arial"/>
              </a:rPr>
              <a:t>THRIVE</a:t>
            </a:r>
          </a:p>
        </p:txBody>
      </p:sp>
      <p:sp>
        <p:nvSpPr>
          <p:cNvPr id="59" name="Rectangle 58">
            <a:extLst>
              <a:ext uri="{FF2B5EF4-FFF2-40B4-BE49-F238E27FC236}">
                <a16:creationId xmlns:a16="http://schemas.microsoft.com/office/drawing/2014/main" id="{6B16DF2C-F1AC-0A4D-B9ED-196DD02F6303}"/>
              </a:ext>
            </a:extLst>
          </p:cNvPr>
          <p:cNvSpPr>
            <a:spLocks noChangeArrowheads="1"/>
          </p:cNvSpPr>
          <p:nvPr/>
        </p:nvSpPr>
        <p:spPr bwMode="auto">
          <a:xfrm>
            <a:off x="4675303" y="4413202"/>
            <a:ext cx="974343" cy="335854"/>
          </a:xfrm>
          <a:prstGeom prst="rect">
            <a:avLst/>
          </a:prstGeom>
          <a:noFill/>
          <a:ln w="9525" algn="ctr">
            <a:noFill/>
            <a:round/>
            <a:headEnd/>
            <a:tailEnd/>
          </a:ln>
        </p:spPr>
        <p:txBody>
          <a:bodyPr lIns="0" tIns="0" rIns="0" bIns="0" anchor="ctr" anchorCtr="1"/>
          <a:lstStyle/>
          <a:p>
            <a:pPr>
              <a:defRPr/>
            </a:pPr>
            <a:r>
              <a:rPr lang="en-US" sz="2000" dirty="0">
                <a:solidFill>
                  <a:srgbClr val="7F7F7F"/>
                </a:solidFill>
                <a:latin typeface="Arial"/>
              </a:rPr>
              <a:t>DIE</a:t>
            </a:r>
          </a:p>
        </p:txBody>
      </p:sp>
      <p:sp>
        <p:nvSpPr>
          <p:cNvPr id="60" name="Oval 47">
            <a:extLst>
              <a:ext uri="{FF2B5EF4-FFF2-40B4-BE49-F238E27FC236}">
                <a16:creationId xmlns:a16="http://schemas.microsoft.com/office/drawing/2014/main" id="{9FB71DCB-914A-504B-8817-57388DEC705C}"/>
              </a:ext>
            </a:extLst>
          </p:cNvPr>
          <p:cNvSpPr>
            <a:spLocks noChangeArrowheads="1"/>
          </p:cNvSpPr>
          <p:nvPr/>
        </p:nvSpPr>
        <p:spPr bwMode="auto">
          <a:xfrm>
            <a:off x="3733265" y="2448753"/>
            <a:ext cx="985569" cy="597505"/>
          </a:xfrm>
          <a:prstGeom prst="ellipse">
            <a:avLst/>
          </a:prstGeom>
          <a:solidFill>
            <a:srgbClr val="CCCCCC"/>
          </a:solidFill>
          <a:ln w="9525" cap="flat" cmpd="sng" algn="ctr">
            <a:solidFill>
              <a:srgbClr val="2D2D8A">
                <a:shade val="95000"/>
                <a:satMod val="105000"/>
              </a:srgbClr>
            </a:solidFill>
            <a:prstDash val="solid"/>
            <a:headEnd/>
            <a:tailEnd/>
          </a:ln>
          <a:effectLst>
            <a:outerShdw blurRad="40000" dist="20000" dir="5400000" rotWithShape="0">
              <a:srgbClr val="000000">
                <a:alpha val="38000"/>
              </a:srgbClr>
            </a:outerShdw>
          </a:effectLst>
        </p:spPr>
        <p:txBody>
          <a:bodyPr wrap="none" lIns="91291" tIns="45646" rIns="91291" bIns="45646" anchor="ctr"/>
          <a:lstStyle/>
          <a:p>
            <a:pPr algn="ctr" defTabSz="914400">
              <a:defRPr/>
            </a:pPr>
            <a:r>
              <a:rPr lang="en-US" sz="2000" kern="0" dirty="0">
                <a:solidFill>
                  <a:srgbClr val="000000"/>
                </a:solidFill>
                <a:latin typeface="Arial"/>
                <a:ea typeface=""/>
                <a:cs typeface=""/>
              </a:rPr>
              <a:t>Inhale</a:t>
            </a:r>
            <a:endParaRPr lang="en-US" sz="2800" kern="0" dirty="0">
              <a:solidFill>
                <a:srgbClr val="000000"/>
              </a:solidFill>
              <a:latin typeface="Arial"/>
              <a:ea typeface=""/>
              <a:cs typeface=""/>
            </a:endParaRPr>
          </a:p>
        </p:txBody>
      </p:sp>
      <p:sp>
        <p:nvSpPr>
          <p:cNvPr id="61" name="Rectangle 49">
            <a:extLst>
              <a:ext uri="{FF2B5EF4-FFF2-40B4-BE49-F238E27FC236}">
                <a16:creationId xmlns:a16="http://schemas.microsoft.com/office/drawing/2014/main" id="{FC686C70-B0D5-2640-8F08-BCB02087F18D}"/>
              </a:ext>
            </a:extLst>
          </p:cNvPr>
          <p:cNvSpPr>
            <a:spLocks noChangeArrowheads="1"/>
          </p:cNvSpPr>
          <p:nvPr/>
        </p:nvSpPr>
        <p:spPr bwMode="auto">
          <a:xfrm>
            <a:off x="4990967" y="2731047"/>
            <a:ext cx="343018" cy="187502"/>
          </a:xfrm>
          <a:prstGeom prst="rect">
            <a:avLst/>
          </a:prstGeom>
          <a:solidFill>
            <a:srgbClr val="FFFFFF">
              <a:lumMod val="85000"/>
            </a:srgbClr>
          </a:solidFill>
          <a:ln w="12700">
            <a:solidFill>
              <a:srgbClr val="000000"/>
            </a:solidFill>
            <a:miter lim="800000"/>
            <a:headEnd/>
            <a:tailEnd/>
          </a:ln>
        </p:spPr>
        <p:txBody>
          <a:bodyPr wrap="none" lIns="0" tIns="0" rIns="0" bIns="0" anchor="ctr" anchorCtr="1"/>
          <a:lstStyle/>
          <a:p>
            <a:pPr algn="ctr" defTabSz="914400">
              <a:spcBef>
                <a:spcPct val="0"/>
              </a:spcBef>
              <a:defRPr/>
            </a:pPr>
            <a:r>
              <a:rPr lang="en-US" sz="1400" kern="0" dirty="0">
                <a:solidFill>
                  <a:srgbClr val="000000"/>
                </a:solidFill>
                <a:latin typeface="Arial Narrow" pitchFamily="24" charset="0"/>
                <a:ea typeface="ＭＳ Ｐゴシック" pitchFamily="24" charset="-128"/>
                <a:cs typeface="ＭＳ Ｐゴシック" pitchFamily="24" charset="-128"/>
              </a:rPr>
              <a:t>and</a:t>
            </a:r>
            <a:endParaRPr lang="en-US" sz="1600" kern="0" dirty="0">
              <a:solidFill>
                <a:srgbClr val="000000"/>
              </a:solidFill>
              <a:latin typeface="Arial Narrow" pitchFamily="24" charset="0"/>
              <a:ea typeface="ＭＳ Ｐゴシック" pitchFamily="24" charset="-128"/>
              <a:cs typeface="ＭＳ Ｐゴシック" pitchFamily="24" charset="-128"/>
            </a:endParaRPr>
          </a:p>
        </p:txBody>
      </p:sp>
      <p:pic>
        <p:nvPicPr>
          <p:cNvPr id="62" name="Picture 36" descr="PM_loop4_2211_c_2">
            <a:extLst>
              <a:ext uri="{FF2B5EF4-FFF2-40B4-BE49-F238E27FC236}">
                <a16:creationId xmlns:a16="http://schemas.microsoft.com/office/drawing/2014/main" id="{BC50C9E2-3278-6B48-A389-36EFD7CE8C38}"/>
              </a:ext>
            </a:extLst>
          </p:cNvPr>
          <p:cNvPicPr>
            <a:picLocks noChangeArrowheads="1"/>
          </p:cNvPicPr>
          <p:nvPr/>
        </p:nvPicPr>
        <p:blipFill rotWithShape="1">
          <a:blip r:embed="rId7">
            <a:extLst>
              <a:ext uri="{28A0092B-C50C-407E-A947-70E740481C1C}">
                <a14:useLocalDpi xmlns:a14="http://schemas.microsoft.com/office/drawing/2010/main"/>
              </a:ext>
            </a:extLst>
          </a:blip>
          <a:srcRect l="68319" t="24564" b="31865"/>
          <a:stretch/>
        </p:blipFill>
        <p:spPr bwMode="auto">
          <a:xfrm>
            <a:off x="5828755" y="1958992"/>
            <a:ext cx="988011" cy="1451027"/>
          </a:xfrm>
          <a:prstGeom prst="rect">
            <a:avLst/>
          </a:prstGeom>
          <a:noFill/>
          <a:ln w="9525">
            <a:noFill/>
            <a:miter lim="800000"/>
            <a:headEnd/>
            <a:tailEnd/>
          </a:ln>
        </p:spPr>
      </p:pic>
    </p:spTree>
    <p:extLst>
      <p:ext uri="{BB962C8B-B14F-4D97-AF65-F5344CB8AC3E}">
        <p14:creationId xmlns:p14="http://schemas.microsoft.com/office/powerpoint/2010/main" val="101303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left)">
                                      <p:cBhvr>
                                        <p:cTn id="16" dur="500"/>
                                        <p:tgtEl>
                                          <p:spTgt spid="4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wipe(left)">
                                      <p:cBhvr>
                                        <p:cTn id="25" dur="500"/>
                                        <p:tgtEl>
                                          <p:spTgt spid="4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4"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085" y="1031714"/>
            <a:ext cx="4208070" cy="2539157"/>
          </a:xfrm>
          <a:prstGeom prst="rect">
            <a:avLst/>
          </a:prstGeom>
        </p:spPr>
        <p:txBody>
          <a:bodyPr wrap="square">
            <a:spAutoFit/>
          </a:bodyPr>
          <a:lstStyle/>
          <a:p>
            <a:pPr>
              <a:spcAft>
                <a:spcPts val="600"/>
              </a:spcAft>
            </a:pPr>
            <a:r>
              <a:rPr lang="en-US" sz="1600" i="1" dirty="0">
                <a:solidFill>
                  <a:schemeClr val="tx1">
                    <a:lumMod val="65000"/>
                    <a:lumOff val="35000"/>
                  </a:schemeClr>
                </a:solidFill>
                <a:latin typeface="Arial" charset="0"/>
              </a:rPr>
              <a:t>Free tools and materials on our website:</a:t>
            </a:r>
            <a:endParaRPr lang="en-US" sz="1600" b="1" i="1" dirty="0">
              <a:solidFill>
                <a:schemeClr val="tx1">
                  <a:lumMod val="65000"/>
                  <a:lumOff val="35000"/>
                </a:schemeClr>
              </a:solidFill>
              <a:latin typeface="Arial" charset="0"/>
            </a:endParaRPr>
          </a:p>
          <a:p>
            <a:r>
              <a:rPr lang="en-US" sz="1600" b="1" dirty="0">
                <a:solidFill>
                  <a:srgbClr val="007F97"/>
                </a:solidFill>
                <a:latin typeface="Arial" charset="0"/>
              </a:rPr>
              <a:t>www.cocreativeconsulting.com/tools</a:t>
            </a:r>
          </a:p>
          <a:p>
            <a:endParaRPr lang="en-US" sz="1600" b="1" dirty="0">
              <a:solidFill>
                <a:schemeClr val="tx1">
                  <a:lumMod val="65000"/>
                  <a:lumOff val="35000"/>
                </a:schemeClr>
              </a:solidFill>
              <a:latin typeface="Arial" charset="0"/>
            </a:endParaRPr>
          </a:p>
          <a:p>
            <a:pPr>
              <a:spcAft>
                <a:spcPts val="600"/>
              </a:spcAft>
            </a:pPr>
            <a:r>
              <a:rPr lang="en-US" sz="1600" i="1" dirty="0">
                <a:solidFill>
                  <a:schemeClr val="tx1">
                    <a:lumMod val="65000"/>
                    <a:lumOff val="35000"/>
                  </a:schemeClr>
                </a:solidFill>
                <a:latin typeface="Arial" charset="0"/>
              </a:rPr>
              <a:t>And we’d love to hear from you!</a:t>
            </a:r>
            <a:endParaRPr lang="en-US" sz="1600" b="1" i="1" dirty="0">
              <a:solidFill>
                <a:schemeClr val="tx1">
                  <a:lumMod val="65000"/>
                  <a:lumOff val="35000"/>
                </a:schemeClr>
              </a:solidFill>
              <a:latin typeface="Arial" charset="0"/>
            </a:endParaRPr>
          </a:p>
          <a:p>
            <a:r>
              <a:rPr lang="en-US" sz="1600" b="1" dirty="0" err="1">
                <a:solidFill>
                  <a:srgbClr val="007F97"/>
                </a:solidFill>
                <a:latin typeface="Arial" charset="0"/>
              </a:rPr>
              <a:t>talktous@cocreativeconsulting.com</a:t>
            </a:r>
            <a:endParaRPr lang="en-US" sz="1600" b="1" dirty="0">
              <a:solidFill>
                <a:srgbClr val="007F97"/>
              </a:solidFill>
              <a:latin typeface="Arial" charset="0"/>
            </a:endParaRPr>
          </a:p>
          <a:p>
            <a:endParaRPr lang="en-US" sz="1600" b="1" dirty="0">
              <a:solidFill>
                <a:schemeClr val="tx1">
                  <a:lumMod val="65000"/>
                  <a:lumOff val="35000"/>
                </a:schemeClr>
              </a:solidFill>
              <a:latin typeface="Arial" charset="0"/>
            </a:endParaRPr>
          </a:p>
          <a:p>
            <a:pPr>
              <a:spcAft>
                <a:spcPts val="600"/>
              </a:spcAft>
            </a:pPr>
            <a:r>
              <a:rPr lang="en-US" sz="1600" i="1" dirty="0">
                <a:solidFill>
                  <a:schemeClr val="tx1">
                    <a:lumMod val="65000"/>
                    <a:lumOff val="35000"/>
                  </a:schemeClr>
                </a:solidFill>
                <a:latin typeface="Arial" charset="0"/>
              </a:rPr>
              <a:t>Don’t forget to send us a tweet!</a:t>
            </a:r>
            <a:endParaRPr lang="en-US" sz="1600" b="1" i="1" dirty="0">
              <a:solidFill>
                <a:schemeClr val="tx1">
                  <a:lumMod val="65000"/>
                  <a:lumOff val="35000"/>
                </a:schemeClr>
              </a:solidFill>
              <a:latin typeface="Arial" charset="0"/>
            </a:endParaRPr>
          </a:p>
          <a:p>
            <a:r>
              <a:rPr lang="en-US" sz="1600" b="1" dirty="0">
                <a:solidFill>
                  <a:srgbClr val="007F97"/>
                </a:solidFill>
              </a:rPr>
              <a:t>@WeAreCocreative</a:t>
            </a:r>
          </a:p>
          <a:p>
            <a:endParaRPr lang="en-US" sz="1600" b="1" dirty="0">
              <a:solidFill>
                <a:schemeClr val="tx1">
                  <a:lumMod val="65000"/>
                  <a:lumOff val="35000"/>
                </a:schemeClr>
              </a:solidFill>
              <a:latin typeface="Arial" charset="0"/>
            </a:endParaRPr>
          </a:p>
        </p:txBody>
      </p:sp>
      <p:sp>
        <p:nvSpPr>
          <p:cNvPr id="4" name="Rectangle 3"/>
          <p:cNvSpPr/>
          <p:nvPr/>
        </p:nvSpPr>
        <p:spPr>
          <a:xfrm>
            <a:off x="4576155" y="1031714"/>
            <a:ext cx="3926396" cy="3000821"/>
          </a:xfrm>
          <a:prstGeom prst="rect">
            <a:avLst/>
          </a:prstGeom>
        </p:spPr>
        <p:txBody>
          <a:bodyPr wrap="none">
            <a:spAutoFit/>
          </a:bodyPr>
          <a:lstStyle/>
          <a:p>
            <a:pPr>
              <a:spcAft>
                <a:spcPts val="600"/>
              </a:spcAft>
            </a:pPr>
            <a:r>
              <a:rPr lang="en-US" sz="1600" i="1" dirty="0">
                <a:solidFill>
                  <a:schemeClr val="tx1">
                    <a:lumMod val="65000"/>
                    <a:lumOff val="35000"/>
                  </a:schemeClr>
                </a:solidFill>
                <a:latin typeface="Arial" charset="0"/>
              </a:rPr>
              <a:t>Training courses:</a:t>
            </a:r>
            <a:endParaRPr lang="en-US" sz="1600" dirty="0">
              <a:solidFill>
                <a:schemeClr val="tx1">
                  <a:lumMod val="65000"/>
                  <a:lumOff val="35000"/>
                </a:schemeClr>
              </a:solidFill>
              <a:latin typeface="Arial" charset="0"/>
            </a:endParaRPr>
          </a:p>
          <a:p>
            <a:pPr marL="214313" indent="-214313">
              <a:spcAft>
                <a:spcPts val="1200"/>
              </a:spcAft>
              <a:buFont typeface="Arial" charset="0"/>
              <a:buChar char="•"/>
            </a:pPr>
            <a:r>
              <a:rPr lang="en-US" sz="1600" b="1" dirty="0">
                <a:solidFill>
                  <a:srgbClr val="007F97"/>
                </a:solidFill>
                <a:latin typeface="Arial" charset="0"/>
              </a:rPr>
              <a:t>Collaborative Innovation Essentials </a:t>
            </a:r>
            <a:br>
              <a:rPr lang="en-US" sz="1600" b="1" dirty="0">
                <a:solidFill>
                  <a:schemeClr val="tx1">
                    <a:lumMod val="65000"/>
                    <a:lumOff val="35000"/>
                  </a:schemeClr>
                </a:solidFill>
                <a:latin typeface="Arial" charset="0"/>
              </a:rPr>
            </a:br>
            <a:r>
              <a:rPr lang="en-US" sz="1600" dirty="0">
                <a:solidFill>
                  <a:schemeClr val="tx1">
                    <a:lumMod val="65000"/>
                    <a:lumOff val="35000"/>
                  </a:schemeClr>
                </a:solidFill>
                <a:latin typeface="Arial" charset="0"/>
              </a:rPr>
              <a:t>(DC, Seattle, &amp; Oakland)</a:t>
            </a:r>
          </a:p>
          <a:p>
            <a:pPr marL="214313" indent="-214313">
              <a:spcAft>
                <a:spcPts val="1200"/>
              </a:spcAft>
              <a:buFont typeface="Arial" charset="0"/>
              <a:buChar char="•"/>
            </a:pPr>
            <a:r>
              <a:rPr lang="en-US" sz="1600" b="1" dirty="0">
                <a:solidFill>
                  <a:srgbClr val="007F97"/>
                </a:solidFill>
                <a:latin typeface="Arial" charset="0"/>
              </a:rPr>
              <a:t>Collaborative Leadership Essentials</a:t>
            </a:r>
            <a:br>
              <a:rPr lang="en-US" sz="1600" b="1" dirty="0">
                <a:solidFill>
                  <a:srgbClr val="007F97"/>
                </a:solidFill>
                <a:latin typeface="Arial" charset="0"/>
              </a:rPr>
            </a:br>
            <a:r>
              <a:rPr lang="en-US" sz="1600" dirty="0">
                <a:solidFill>
                  <a:schemeClr val="tx1">
                    <a:lumMod val="65000"/>
                    <a:lumOff val="35000"/>
                  </a:schemeClr>
                </a:solidFill>
                <a:latin typeface="Arial" charset="0"/>
              </a:rPr>
              <a:t>(DC &amp; Oakland)</a:t>
            </a:r>
          </a:p>
          <a:p>
            <a:pPr marL="214313" indent="-214313">
              <a:spcAft>
                <a:spcPts val="1200"/>
              </a:spcAft>
              <a:buFont typeface="Arial" charset="0"/>
              <a:buChar char="•"/>
            </a:pPr>
            <a:r>
              <a:rPr lang="en-US" sz="1600" b="1" dirty="0">
                <a:solidFill>
                  <a:srgbClr val="007F97"/>
                </a:solidFill>
                <a:latin typeface="Arial" charset="0"/>
              </a:rPr>
              <a:t>Leveraging Conflict for Innovation</a:t>
            </a:r>
          </a:p>
          <a:p>
            <a:pPr marL="214313" indent="-214313">
              <a:spcAft>
                <a:spcPts val="1200"/>
              </a:spcAft>
              <a:buFont typeface="Arial" charset="0"/>
              <a:buChar char="•"/>
            </a:pPr>
            <a:r>
              <a:rPr lang="en-US" sz="1600" b="1" dirty="0">
                <a:solidFill>
                  <a:srgbClr val="007F97"/>
                </a:solidFill>
                <a:latin typeface="Arial" charset="0"/>
              </a:rPr>
              <a:t>Design &amp; Systems Thinking for </a:t>
            </a:r>
            <a:br>
              <a:rPr lang="en-US" sz="1600" b="1" dirty="0">
                <a:solidFill>
                  <a:srgbClr val="007F97"/>
                </a:solidFill>
                <a:latin typeface="Arial" charset="0"/>
              </a:rPr>
            </a:br>
            <a:r>
              <a:rPr lang="en-US" sz="1600" b="1" dirty="0">
                <a:solidFill>
                  <a:srgbClr val="007F97"/>
                </a:solidFill>
                <a:latin typeface="Arial" charset="0"/>
              </a:rPr>
              <a:t>Transformational Change</a:t>
            </a:r>
          </a:p>
          <a:p>
            <a:pPr marL="214313" indent="-214313">
              <a:spcAft>
                <a:spcPts val="1200"/>
              </a:spcAft>
              <a:buFont typeface="Arial" charset="0"/>
              <a:buChar char="•"/>
            </a:pPr>
            <a:r>
              <a:rPr lang="en-US" sz="1600" b="1" dirty="0">
                <a:solidFill>
                  <a:srgbClr val="007F97"/>
                </a:solidFill>
                <a:latin typeface="Arial" charset="0"/>
              </a:rPr>
              <a:t>Advanced Collaborative Leadership</a:t>
            </a:r>
          </a:p>
        </p:txBody>
      </p:sp>
      <p:sp>
        <p:nvSpPr>
          <p:cNvPr id="8" name="Rectangle 2"/>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685800" fontAlgn="base">
              <a:spcBef>
                <a:spcPct val="0"/>
              </a:spcBef>
              <a:spcAft>
                <a:spcPct val="0"/>
              </a:spcAft>
              <a:defRPr/>
            </a:pPr>
            <a:r>
              <a:rPr lang="en-US" sz="1800" b="1" kern="0" dirty="0">
                <a:solidFill>
                  <a:srgbClr val="FF6600"/>
                </a:solidFill>
                <a:latin typeface="Helvetica"/>
                <a:cs typeface="Helvetica"/>
              </a:rPr>
              <a:t>More learning, tools, and resources</a:t>
            </a:r>
            <a:endParaRPr lang="en-AU" sz="1800" b="1" kern="0" dirty="0">
              <a:solidFill>
                <a:srgbClr val="FF6600"/>
              </a:solidFill>
              <a:latin typeface="Helvetica"/>
              <a:cs typeface="Helvetica"/>
            </a:endParaRPr>
          </a:p>
        </p:txBody>
      </p:sp>
      <p:sp>
        <p:nvSpPr>
          <p:cNvPr id="3" name="Rectangle 2">
            <a:extLst>
              <a:ext uri="{FF2B5EF4-FFF2-40B4-BE49-F238E27FC236}">
                <a16:creationId xmlns:a16="http://schemas.microsoft.com/office/drawing/2014/main" id="{5F957D06-0CD6-C944-98CF-A9A7C5D04B38}"/>
              </a:ext>
            </a:extLst>
          </p:cNvPr>
          <p:cNvSpPr/>
          <p:nvPr/>
        </p:nvSpPr>
        <p:spPr>
          <a:xfrm>
            <a:off x="368085" y="2187104"/>
            <a:ext cx="3798917" cy="2826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A4384E1-0AA9-804A-92EB-63869106C8B8}"/>
              </a:ext>
            </a:extLst>
          </p:cNvPr>
          <p:cNvSpPr/>
          <p:nvPr/>
        </p:nvSpPr>
        <p:spPr>
          <a:xfrm>
            <a:off x="390697" y="1380076"/>
            <a:ext cx="3798917" cy="2826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385975-8C4F-CC4B-8AEB-5A5BBECEC9FB}"/>
              </a:ext>
            </a:extLst>
          </p:cNvPr>
          <p:cNvSpPr/>
          <p:nvPr/>
        </p:nvSpPr>
        <p:spPr>
          <a:xfrm>
            <a:off x="368084" y="2994270"/>
            <a:ext cx="3798917" cy="28263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27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9010" y="840120"/>
            <a:ext cx="8064392" cy="3708540"/>
          </a:xfrm>
        </p:spPr>
        <p:txBody>
          <a:bodyPr>
            <a:noAutofit/>
          </a:bodyPr>
          <a:lstStyle/>
          <a:p>
            <a:pPr marL="915988" indent="-915988">
              <a:buNone/>
            </a:pPr>
            <a:r>
              <a:rPr lang="en-US" sz="1100" dirty="0">
                <a:solidFill>
                  <a:srgbClr val="5F5F5F"/>
                </a:solidFill>
                <a:latin typeface="Arial"/>
                <a:cs typeface="Arial"/>
              </a:rPr>
              <a:t>&gt;1,000 BC	I Ching and earlier trigrams &amp; Yin/Yang polarity</a:t>
            </a:r>
          </a:p>
          <a:p>
            <a:pPr marL="915988" indent="-915988">
              <a:buNone/>
            </a:pPr>
            <a:r>
              <a:rPr lang="en-US" sz="1100" dirty="0">
                <a:solidFill>
                  <a:srgbClr val="5F5F5F"/>
                </a:solidFill>
                <a:latin typeface="Arial"/>
                <a:cs typeface="Arial"/>
              </a:rPr>
              <a:t>500 BC	Lao Tzu documents Taoist philosophy, we can “transcend” dualistic thinking</a:t>
            </a:r>
          </a:p>
          <a:p>
            <a:pPr marL="915988" indent="-915988">
              <a:buNone/>
            </a:pPr>
            <a:r>
              <a:rPr lang="en-US" sz="1100" dirty="0">
                <a:solidFill>
                  <a:srgbClr val="5F5F5F"/>
                </a:solidFill>
                <a:latin typeface="Arial"/>
                <a:cs typeface="Arial"/>
              </a:rPr>
              <a:t>500 BC	Heraclitus talks about the “unity of opposites,” all change comes through struggle of opposites</a:t>
            </a:r>
          </a:p>
          <a:p>
            <a:pPr marL="915988" indent="-915988">
              <a:buNone/>
            </a:pPr>
            <a:r>
              <a:rPr lang="en-US" sz="1100" dirty="0">
                <a:solidFill>
                  <a:srgbClr val="5F5F5F"/>
                </a:solidFill>
                <a:latin typeface="Arial"/>
                <a:cs typeface="Arial"/>
              </a:rPr>
              <a:t>1,300 AD	Aztec belief in </a:t>
            </a:r>
            <a:r>
              <a:rPr lang="en-US" sz="1100" dirty="0" err="1">
                <a:solidFill>
                  <a:srgbClr val="5F5F5F"/>
                </a:solidFill>
                <a:latin typeface="Arial"/>
                <a:cs typeface="Arial"/>
              </a:rPr>
              <a:t>Teotl</a:t>
            </a:r>
            <a:r>
              <a:rPr lang="en-US" sz="1100" dirty="0">
                <a:solidFill>
                  <a:srgbClr val="5F5F5F"/>
                </a:solidFill>
                <a:latin typeface="Arial"/>
                <a:cs typeface="Arial"/>
              </a:rPr>
              <a:t>, an all-encompassing force comprised of opposites. In order for the universe to be created, these opposites had to come together.</a:t>
            </a:r>
          </a:p>
          <a:p>
            <a:pPr marL="915988" indent="-915988">
              <a:buNone/>
            </a:pPr>
            <a:r>
              <a:rPr lang="en-US" sz="1100" dirty="0">
                <a:solidFill>
                  <a:srgbClr val="727272"/>
                </a:solidFill>
                <a:latin typeface="Arial" charset="0"/>
              </a:rPr>
              <a:t>30 AD  	</a:t>
            </a:r>
            <a:r>
              <a:rPr lang="en-US" sz="1100" dirty="0" err="1">
                <a:solidFill>
                  <a:srgbClr val="727272"/>
                </a:solidFill>
                <a:latin typeface="Arial" charset="0"/>
              </a:rPr>
              <a:t>Ardhanarishvara</a:t>
            </a:r>
            <a:r>
              <a:rPr lang="en-US" sz="1100" dirty="0">
                <a:solidFill>
                  <a:srgbClr val="727272"/>
                </a:solidFill>
                <a:latin typeface="Arial" charset="0"/>
              </a:rPr>
              <a:t> represents the synthesis of masculine and feminine energies of the universe (</a:t>
            </a:r>
            <a:r>
              <a:rPr lang="en-US" sz="1100" dirty="0" err="1">
                <a:solidFill>
                  <a:srgbClr val="727272"/>
                </a:solidFill>
                <a:latin typeface="Arial" charset="0"/>
              </a:rPr>
              <a:t>Purusha</a:t>
            </a:r>
            <a:r>
              <a:rPr lang="en-US" sz="1100" dirty="0">
                <a:solidFill>
                  <a:srgbClr val="727272"/>
                </a:solidFill>
                <a:latin typeface="Arial" charset="0"/>
              </a:rPr>
              <a:t> and </a:t>
            </a:r>
            <a:r>
              <a:rPr lang="en-US" sz="1100" dirty="0" err="1">
                <a:solidFill>
                  <a:srgbClr val="727272"/>
                </a:solidFill>
                <a:latin typeface="Arial" charset="0"/>
              </a:rPr>
              <a:t>Prakriti</a:t>
            </a:r>
            <a:r>
              <a:rPr lang="en-US" sz="1100" dirty="0">
                <a:solidFill>
                  <a:srgbClr val="727272"/>
                </a:solidFill>
                <a:latin typeface="Arial" charset="0"/>
              </a:rPr>
              <a:t>) and illustrates how Shakti, the female principle of God, is inseparable from Shiva, the male principle of God</a:t>
            </a:r>
          </a:p>
          <a:p>
            <a:pPr marL="915988" indent="-915988">
              <a:buNone/>
            </a:pPr>
            <a:r>
              <a:rPr lang="en-US" sz="1100" dirty="0">
                <a:solidFill>
                  <a:srgbClr val="727272"/>
                </a:solidFill>
                <a:latin typeface="Arial" charset="0"/>
              </a:rPr>
              <a:t>400 BC	Plato writes in the </a:t>
            </a:r>
            <a:r>
              <a:rPr lang="en-US" sz="1100" dirty="0" err="1">
                <a:solidFill>
                  <a:srgbClr val="727272"/>
                </a:solidFill>
                <a:latin typeface="Arial" charset="0"/>
              </a:rPr>
              <a:t>Phaedo</a:t>
            </a:r>
            <a:r>
              <a:rPr lang="en-US" sz="1100" dirty="0">
                <a:solidFill>
                  <a:srgbClr val="727272"/>
                </a:solidFill>
                <a:latin typeface="Arial" charset="0"/>
              </a:rPr>
              <a:t>, "Everything arises in this way, opposites from their opposites." </a:t>
            </a:r>
          </a:p>
          <a:p>
            <a:pPr marL="915988" indent="-915988">
              <a:buNone/>
            </a:pPr>
            <a:r>
              <a:rPr lang="en-US" sz="1100" dirty="0">
                <a:solidFill>
                  <a:srgbClr val="727272"/>
                </a:solidFill>
                <a:latin typeface="Arial" charset="0"/>
              </a:rPr>
              <a:t>1816 	Drawing on the works of </a:t>
            </a:r>
            <a:r>
              <a:rPr lang="en-US" sz="1100" dirty="0" err="1">
                <a:solidFill>
                  <a:srgbClr val="727272"/>
                </a:solidFill>
                <a:latin typeface="Arial" charset="0"/>
              </a:rPr>
              <a:t>Hericletus</a:t>
            </a:r>
            <a:r>
              <a:rPr lang="en-US" sz="1100" dirty="0">
                <a:solidFill>
                  <a:srgbClr val="727272"/>
                </a:solidFill>
                <a:latin typeface="Arial" charset="0"/>
              </a:rPr>
              <a:t> and Kant, Hegel proposes an “identity of difference,” that we know a thing by it’s opposite or context. </a:t>
            </a:r>
          </a:p>
          <a:p>
            <a:pPr marL="915988" indent="-915988">
              <a:buNone/>
            </a:pPr>
            <a:r>
              <a:rPr lang="en-US" sz="1100" dirty="0">
                <a:solidFill>
                  <a:srgbClr val="727272"/>
                </a:solidFill>
                <a:latin typeface="Arial" charset="0"/>
              </a:rPr>
              <a:t>1938-1965 	Jung identifies dualistic pairs in personality and points to the latent energy and developmental potential in one's shadow.  Based on Heraclitus, introduces </a:t>
            </a:r>
            <a:r>
              <a:rPr lang="en-US" sz="1100" dirty="0" err="1">
                <a:solidFill>
                  <a:srgbClr val="727272"/>
                </a:solidFill>
                <a:latin typeface="Arial" charset="0"/>
              </a:rPr>
              <a:t>Enantiodromia</a:t>
            </a:r>
            <a:r>
              <a:rPr lang="en-US" sz="1100" dirty="0">
                <a:solidFill>
                  <a:srgbClr val="727272"/>
                </a:solidFill>
                <a:latin typeface="Arial" charset="0"/>
              </a:rPr>
              <a:t>—the superabundance of any force inevitably produces its opposite.</a:t>
            </a:r>
          </a:p>
          <a:p>
            <a:pPr marL="915988" indent="-915988">
              <a:buNone/>
            </a:pPr>
            <a:r>
              <a:rPr lang="en-US" sz="1100" dirty="0">
                <a:solidFill>
                  <a:srgbClr val="727272"/>
                </a:solidFill>
                <a:latin typeface="Arial" charset="0"/>
              </a:rPr>
              <a:t>1985 	Dr. Charles Hampden-Turner describes Dilemma Theory and cycling back and forth between seemingly opposing values.</a:t>
            </a:r>
          </a:p>
          <a:p>
            <a:pPr marL="915988" indent="-915988">
              <a:buNone/>
            </a:pPr>
            <a:r>
              <a:rPr lang="en-US" sz="1100" dirty="0">
                <a:solidFill>
                  <a:srgbClr val="727272"/>
                </a:solidFill>
                <a:latin typeface="Arial" charset="0"/>
              </a:rPr>
              <a:t>1994 	De Wit and Meyer advocate a dialectical approach to strategic paradoxes and complexity, rather than treating them as puzzles, dilemmas, trade-offs, or averages. </a:t>
            </a:r>
          </a:p>
          <a:p>
            <a:pPr marL="915988" indent="-915988">
              <a:buNone/>
            </a:pPr>
            <a:r>
              <a:rPr lang="en-US" sz="1100" dirty="0">
                <a:solidFill>
                  <a:srgbClr val="727272"/>
                </a:solidFill>
                <a:latin typeface="Arial" charset="0"/>
              </a:rPr>
              <a:t>1996 	Dr. Barry Johnson publishes "Polarity Management.”</a:t>
            </a:r>
          </a:p>
          <a:p>
            <a:pPr marL="915988" indent="-915988">
              <a:buNone/>
            </a:pPr>
            <a:r>
              <a:rPr lang="en-US" sz="1100" dirty="0">
                <a:solidFill>
                  <a:srgbClr val="727272"/>
                </a:solidFill>
                <a:latin typeface="Arial" charset="0"/>
              </a:rPr>
              <a:t>2004 	Lowy and Hood describe the 2x2 thinking approach used by consultants beginning in the 1970’s; involves optimizing the benefits of opposition, creative tension, iteration and transcendence to make better decisions.  </a:t>
            </a:r>
          </a:p>
        </p:txBody>
      </p:sp>
      <p:sp>
        <p:nvSpPr>
          <p:cNvPr id="6" name="Rectangle 2">
            <a:extLst>
              <a:ext uri="{FF2B5EF4-FFF2-40B4-BE49-F238E27FC236}">
                <a16:creationId xmlns:a16="http://schemas.microsoft.com/office/drawing/2014/main" id="{4DA6E05A-D54C-1B4D-8CA2-337A55D1F2CE}"/>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685800" fontAlgn="base">
              <a:spcBef>
                <a:spcPct val="0"/>
              </a:spcBef>
              <a:spcAft>
                <a:spcPct val="0"/>
              </a:spcAft>
              <a:defRPr/>
            </a:pPr>
            <a:r>
              <a:rPr lang="en-AU" b="1" kern="0" dirty="0">
                <a:solidFill>
                  <a:srgbClr val="FF6600"/>
                </a:solidFill>
                <a:latin typeface="Helvetica"/>
                <a:cs typeface="Helvetica"/>
              </a:rPr>
              <a:t>Polarities aren’t new.</a:t>
            </a:r>
          </a:p>
        </p:txBody>
      </p:sp>
      <p:sp>
        <p:nvSpPr>
          <p:cNvPr id="4" name="&quot;No&quot; Symbol 3"/>
          <p:cNvSpPr/>
          <p:nvPr/>
        </p:nvSpPr>
        <p:spPr>
          <a:xfrm>
            <a:off x="6604908" y="422164"/>
            <a:ext cx="2375751" cy="2190582"/>
          </a:xfrm>
          <a:prstGeom prst="noSmoking">
            <a:avLst/>
          </a:prstGeom>
          <a:solidFill>
            <a:srgbClr val="FFCC66"/>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79563" tIns="39769" rIns="79563" bIns="39769" rtlCol="0" anchor="ctr"/>
          <a:lstStyle/>
          <a:p>
            <a:pPr algn="ctr" defTabSz="797479" fontAlgn="base">
              <a:lnSpc>
                <a:spcPts val="2154"/>
              </a:lnSpc>
              <a:spcBef>
                <a:spcPts val="449"/>
              </a:spcBef>
              <a:spcAft>
                <a:spcPct val="0"/>
              </a:spcAft>
            </a:pPr>
            <a:endParaRPr lang="en-US" sz="1100" b="1" dirty="0">
              <a:solidFill>
                <a:prstClr val="black"/>
              </a:solidFill>
            </a:endParaRPr>
          </a:p>
        </p:txBody>
      </p:sp>
      <p:sp>
        <p:nvSpPr>
          <p:cNvPr id="5" name="TextBox 4"/>
          <p:cNvSpPr txBox="1"/>
          <p:nvPr/>
        </p:nvSpPr>
        <p:spPr>
          <a:xfrm>
            <a:off x="6751863" y="586938"/>
            <a:ext cx="2117331" cy="1815882"/>
          </a:xfrm>
          <a:prstGeom prst="rect">
            <a:avLst/>
          </a:prstGeom>
          <a:noFill/>
        </p:spPr>
        <p:txBody>
          <a:bodyPr wrap="square" rtlCol="0">
            <a:spAutoFit/>
          </a:bodyPr>
          <a:lstStyle/>
          <a:p>
            <a:pPr algn="ctr"/>
            <a:r>
              <a:rPr lang="en-US" sz="2800" b="1" dirty="0">
                <a:latin typeface="Arial Black" charset="0"/>
                <a:ea typeface="Arial Black" charset="0"/>
                <a:cs typeface="Arial Black" charset="0"/>
              </a:rPr>
              <a:t>NOT A FLAVOR OF THE MONTH</a:t>
            </a:r>
          </a:p>
        </p:txBody>
      </p:sp>
    </p:spTree>
    <p:extLst>
      <p:ext uri="{BB962C8B-B14F-4D97-AF65-F5344CB8AC3E}">
        <p14:creationId xmlns:p14="http://schemas.microsoft.com/office/powerpoint/2010/main" val="139691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560404"/>
            <a:ext cx="8229600" cy="4525963"/>
          </a:xfrm>
        </p:spPr>
        <p:txBody>
          <a:bodyPr/>
          <a:lstStyle/>
          <a:p>
            <a:pPr marL="0" indent="0">
              <a:buNone/>
            </a:pPr>
            <a:endParaRPr lang="en-US" dirty="0"/>
          </a:p>
          <a:p>
            <a:endParaRPr lang="en-US" dirty="0"/>
          </a:p>
          <a:p>
            <a:pPr marL="0" indent="0">
              <a:buNone/>
            </a:pPr>
            <a:endParaRPr lang="en-US" dirty="0"/>
          </a:p>
          <a:p>
            <a:pPr marL="0" indent="0">
              <a:buNone/>
            </a:pPr>
            <a:endParaRPr lang="en-US" dirty="0"/>
          </a:p>
        </p:txBody>
      </p:sp>
      <p:sp>
        <p:nvSpPr>
          <p:cNvPr id="4" name="Content Placeholder 2"/>
          <p:cNvSpPr txBox="1">
            <a:spLocks/>
          </p:cNvSpPr>
          <p:nvPr/>
        </p:nvSpPr>
        <p:spPr>
          <a:xfrm>
            <a:off x="457200" y="823602"/>
            <a:ext cx="8399680" cy="4016069"/>
          </a:xfrm>
          <a:prstGeom prst="rect">
            <a:avLst/>
          </a:prstGeom>
        </p:spPr>
        <p:txBody>
          <a:bodyPr vert="horz" lIns="91024" tIns="45514" rIns="91024" bIns="45514" rtlCol="0">
            <a:noAutofit/>
          </a:bodyPr>
          <a:lstStyle>
            <a:lvl1pPr marL="341939" indent="-341939" algn="l" defTabSz="455922" rtl="0" eaLnBrk="1" latinLnBrk="0" hangingPunct="1">
              <a:spcBef>
                <a:spcPct val="20000"/>
              </a:spcBef>
              <a:buFont typeface="Arial"/>
              <a:buChar char="•"/>
              <a:defRPr sz="3200" kern="1200">
                <a:solidFill>
                  <a:schemeClr val="tx1"/>
                </a:solidFill>
                <a:latin typeface="+mn-lt"/>
                <a:ea typeface="+mn-ea"/>
                <a:cs typeface="+mn-cs"/>
              </a:defRPr>
            </a:lvl1pPr>
            <a:lvl2pPr marL="740866" indent="-284946" algn="l" defTabSz="455922" rtl="0" eaLnBrk="1" latinLnBrk="0" hangingPunct="1">
              <a:spcBef>
                <a:spcPct val="20000"/>
              </a:spcBef>
              <a:buFont typeface="Arial"/>
              <a:buChar char="–"/>
              <a:defRPr sz="2800" kern="1200">
                <a:solidFill>
                  <a:schemeClr val="tx1"/>
                </a:solidFill>
                <a:latin typeface="+mn-lt"/>
                <a:ea typeface="+mn-ea"/>
                <a:cs typeface="+mn-cs"/>
              </a:defRPr>
            </a:lvl2pPr>
            <a:lvl3pPr marL="1139797" indent="-227967" algn="l" defTabSz="455922" rtl="0" eaLnBrk="1" latinLnBrk="0" hangingPunct="1">
              <a:spcBef>
                <a:spcPct val="20000"/>
              </a:spcBef>
              <a:buFont typeface="Arial"/>
              <a:buChar char="•"/>
              <a:defRPr sz="2400" kern="1200">
                <a:solidFill>
                  <a:schemeClr val="tx1"/>
                </a:solidFill>
                <a:latin typeface="+mn-lt"/>
                <a:ea typeface="+mn-ea"/>
                <a:cs typeface="+mn-cs"/>
              </a:defRPr>
            </a:lvl3pPr>
            <a:lvl4pPr marL="1595716" indent="-227967" algn="l" defTabSz="455922" rtl="0" eaLnBrk="1" latinLnBrk="0" hangingPunct="1">
              <a:spcBef>
                <a:spcPct val="20000"/>
              </a:spcBef>
              <a:buFont typeface="Arial"/>
              <a:buChar char="–"/>
              <a:defRPr sz="2000" kern="1200">
                <a:solidFill>
                  <a:schemeClr val="tx1"/>
                </a:solidFill>
                <a:latin typeface="+mn-lt"/>
                <a:ea typeface="+mn-ea"/>
                <a:cs typeface="+mn-cs"/>
              </a:defRPr>
            </a:lvl4pPr>
            <a:lvl5pPr marL="2051633" indent="-227967" algn="l" defTabSz="455922" rtl="0" eaLnBrk="1" latinLnBrk="0" hangingPunct="1">
              <a:spcBef>
                <a:spcPct val="20000"/>
              </a:spcBef>
              <a:buFont typeface="Arial"/>
              <a:buChar char="»"/>
              <a:defRPr sz="2000" kern="1200">
                <a:solidFill>
                  <a:schemeClr val="tx1"/>
                </a:solidFill>
                <a:latin typeface="+mn-lt"/>
                <a:ea typeface="+mn-ea"/>
                <a:cs typeface="+mn-cs"/>
              </a:defRPr>
            </a:lvl5pPr>
            <a:lvl6pPr marL="2507555" indent="-227967" algn="l" defTabSz="455922" rtl="0" eaLnBrk="1" latinLnBrk="0" hangingPunct="1">
              <a:spcBef>
                <a:spcPct val="20000"/>
              </a:spcBef>
              <a:buFont typeface="Arial"/>
              <a:buChar char="•"/>
              <a:defRPr sz="2000" kern="1200">
                <a:solidFill>
                  <a:schemeClr val="tx1"/>
                </a:solidFill>
                <a:latin typeface="+mn-lt"/>
                <a:ea typeface="+mn-ea"/>
                <a:cs typeface="+mn-cs"/>
              </a:defRPr>
            </a:lvl6pPr>
            <a:lvl7pPr marL="2963473" indent="-227967" algn="l" defTabSz="455922" rtl="0" eaLnBrk="1" latinLnBrk="0" hangingPunct="1">
              <a:spcBef>
                <a:spcPct val="20000"/>
              </a:spcBef>
              <a:buFont typeface="Arial"/>
              <a:buChar char="•"/>
              <a:defRPr sz="2000" kern="1200">
                <a:solidFill>
                  <a:schemeClr val="tx1"/>
                </a:solidFill>
                <a:latin typeface="+mn-lt"/>
                <a:ea typeface="+mn-ea"/>
                <a:cs typeface="+mn-cs"/>
              </a:defRPr>
            </a:lvl7pPr>
            <a:lvl8pPr marL="3419391" indent="-227967" algn="l" defTabSz="455922" rtl="0" eaLnBrk="1" latinLnBrk="0" hangingPunct="1">
              <a:spcBef>
                <a:spcPct val="20000"/>
              </a:spcBef>
              <a:buFont typeface="Arial"/>
              <a:buChar char="•"/>
              <a:defRPr sz="2000" kern="1200">
                <a:solidFill>
                  <a:schemeClr val="tx1"/>
                </a:solidFill>
                <a:latin typeface="+mn-lt"/>
                <a:ea typeface="+mn-ea"/>
                <a:cs typeface="+mn-cs"/>
              </a:defRPr>
            </a:lvl8pPr>
            <a:lvl9pPr marL="3875307" indent="-227967" algn="l" defTabSz="45592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solidFill>
                  <a:srgbClr val="7F7F7F"/>
                </a:solidFill>
              </a:rPr>
              <a:t>12. Constants, parameters, numbers (such as subsidies, taxes, standards); </a:t>
            </a:r>
          </a:p>
          <a:p>
            <a:pPr>
              <a:spcBef>
                <a:spcPts val="0"/>
              </a:spcBef>
              <a:buNone/>
            </a:pPr>
            <a:r>
              <a:rPr lang="en-US" sz="1500" dirty="0">
                <a:solidFill>
                  <a:srgbClr val="7F7F7F"/>
                </a:solidFill>
              </a:rPr>
              <a:t>11. The sizes of buffers and other stabilizing stocks, relative to their flows; </a:t>
            </a:r>
          </a:p>
          <a:p>
            <a:pPr>
              <a:spcBef>
                <a:spcPts val="0"/>
              </a:spcBef>
              <a:buNone/>
            </a:pPr>
            <a:r>
              <a:rPr lang="en-US" sz="1500" dirty="0">
                <a:solidFill>
                  <a:srgbClr val="7F7F7F"/>
                </a:solidFill>
              </a:rPr>
              <a:t>10. The structure of material stocks and flows (such as transport networks, population age structures);</a:t>
            </a:r>
          </a:p>
          <a:p>
            <a:pPr>
              <a:spcBef>
                <a:spcPts val="0"/>
              </a:spcBef>
              <a:buNone/>
            </a:pPr>
            <a:r>
              <a:rPr lang="en-US" sz="1500" dirty="0">
                <a:solidFill>
                  <a:srgbClr val="7F7F7F"/>
                </a:solidFill>
              </a:rPr>
              <a:t>9. The lengths of delays, relative to the rate of system change;</a:t>
            </a:r>
          </a:p>
          <a:p>
            <a:pPr>
              <a:spcBef>
                <a:spcPts val="0"/>
              </a:spcBef>
              <a:buNone/>
            </a:pPr>
            <a:r>
              <a:rPr lang="en-US" sz="1500" dirty="0">
                <a:solidFill>
                  <a:srgbClr val="7F7F7F"/>
                </a:solidFill>
              </a:rPr>
              <a:t>8. The strength of negative feedback loops, relative to the impacts they are trying to correct against; </a:t>
            </a:r>
          </a:p>
          <a:p>
            <a:pPr>
              <a:spcBef>
                <a:spcPts val="0"/>
              </a:spcBef>
              <a:buNone/>
            </a:pPr>
            <a:r>
              <a:rPr lang="en-US" sz="1500" dirty="0">
                <a:solidFill>
                  <a:srgbClr val="7F7F7F"/>
                </a:solidFill>
              </a:rPr>
              <a:t>7. The gain around driving positive feedback loops; </a:t>
            </a:r>
          </a:p>
          <a:p>
            <a:pPr>
              <a:spcBef>
                <a:spcPts val="0"/>
              </a:spcBef>
              <a:buNone/>
            </a:pPr>
            <a:r>
              <a:rPr lang="en-US" sz="1500" dirty="0">
                <a:solidFill>
                  <a:srgbClr val="7F7F7F"/>
                </a:solidFill>
              </a:rPr>
              <a:t>6. The structure of information flows (who does and does not have access to what kinds of information); </a:t>
            </a:r>
          </a:p>
          <a:p>
            <a:pPr>
              <a:spcBef>
                <a:spcPts val="0"/>
              </a:spcBef>
              <a:buNone/>
            </a:pPr>
            <a:r>
              <a:rPr lang="en-US" sz="1500" dirty="0">
                <a:solidFill>
                  <a:srgbClr val="7F7F7F"/>
                </a:solidFill>
              </a:rPr>
              <a:t>5. The rules of the system (such as incentives, punishments, constraints); </a:t>
            </a:r>
          </a:p>
          <a:p>
            <a:pPr>
              <a:spcBef>
                <a:spcPts val="0"/>
              </a:spcBef>
              <a:buNone/>
            </a:pPr>
            <a:r>
              <a:rPr lang="en-US" sz="1500" dirty="0">
                <a:solidFill>
                  <a:srgbClr val="7F7F7F"/>
                </a:solidFill>
              </a:rPr>
              <a:t>4. The power to add, change, evolve, or self-organize system structure; </a:t>
            </a:r>
          </a:p>
          <a:p>
            <a:pPr>
              <a:spcBef>
                <a:spcPts val="0"/>
              </a:spcBef>
              <a:buNone/>
            </a:pPr>
            <a:r>
              <a:rPr lang="en-US" sz="1500" dirty="0">
                <a:solidFill>
                  <a:srgbClr val="7F7F7F"/>
                </a:solidFill>
              </a:rPr>
              <a:t>3. The goals of the system; </a:t>
            </a:r>
          </a:p>
          <a:p>
            <a:pPr>
              <a:spcBef>
                <a:spcPts val="0"/>
              </a:spcBef>
              <a:buNone/>
            </a:pPr>
            <a:r>
              <a:rPr lang="en-US" sz="1500" b="1" dirty="0">
                <a:solidFill>
                  <a:srgbClr val="7F7F7F"/>
                </a:solidFill>
              </a:rPr>
              <a:t>2. The mindset or paradigm out of which the system—its goals, structure, rules, delays, parameters—arises; and, </a:t>
            </a:r>
          </a:p>
          <a:p>
            <a:pPr>
              <a:buFont typeface="Arial"/>
              <a:buNone/>
            </a:pPr>
            <a:r>
              <a:rPr lang="en-US" sz="2400" b="1" dirty="0">
                <a:solidFill>
                  <a:srgbClr val="7F7F7F"/>
                </a:solidFill>
              </a:rPr>
              <a:t>1. The power to </a:t>
            </a:r>
            <a:r>
              <a:rPr lang="en-US" sz="2400" b="1" dirty="0">
                <a:solidFill>
                  <a:srgbClr val="FF9E38"/>
                </a:solidFill>
              </a:rPr>
              <a:t>transcend paradigms.</a:t>
            </a:r>
          </a:p>
        </p:txBody>
      </p:sp>
      <p:sp>
        <p:nvSpPr>
          <p:cNvPr id="5" name="Content Placeholder 2"/>
          <p:cNvSpPr txBox="1">
            <a:spLocks/>
          </p:cNvSpPr>
          <p:nvPr/>
        </p:nvSpPr>
        <p:spPr>
          <a:xfrm>
            <a:off x="609600" y="282564"/>
            <a:ext cx="8229600" cy="4525963"/>
          </a:xfrm>
          <a:prstGeom prst="rect">
            <a:avLst/>
          </a:prstGeom>
        </p:spPr>
        <p:txBody>
          <a:bodyPr vert="horz" lIns="91024" tIns="45514" rIns="91024" bIns="45514" rtlCol="0">
            <a:normAutofit/>
          </a:bodyPr>
          <a:lstStyle>
            <a:lvl1pPr marL="341939" indent="-341939" algn="l" defTabSz="455922" rtl="0" eaLnBrk="1" latinLnBrk="0" hangingPunct="1">
              <a:spcBef>
                <a:spcPct val="20000"/>
              </a:spcBef>
              <a:buFont typeface="Arial"/>
              <a:buChar char="•"/>
              <a:defRPr sz="3200" kern="1200">
                <a:solidFill>
                  <a:schemeClr val="tx1"/>
                </a:solidFill>
                <a:latin typeface="+mn-lt"/>
                <a:ea typeface="+mn-ea"/>
                <a:cs typeface="+mn-cs"/>
              </a:defRPr>
            </a:lvl1pPr>
            <a:lvl2pPr marL="740866" indent="-284946" algn="l" defTabSz="455922" rtl="0" eaLnBrk="1" latinLnBrk="0" hangingPunct="1">
              <a:spcBef>
                <a:spcPct val="20000"/>
              </a:spcBef>
              <a:buFont typeface="Arial"/>
              <a:buChar char="–"/>
              <a:defRPr sz="2800" kern="1200">
                <a:solidFill>
                  <a:schemeClr val="tx1"/>
                </a:solidFill>
                <a:latin typeface="+mn-lt"/>
                <a:ea typeface="+mn-ea"/>
                <a:cs typeface="+mn-cs"/>
              </a:defRPr>
            </a:lvl2pPr>
            <a:lvl3pPr marL="1139797" indent="-227967" algn="l" defTabSz="455922" rtl="0" eaLnBrk="1" latinLnBrk="0" hangingPunct="1">
              <a:spcBef>
                <a:spcPct val="20000"/>
              </a:spcBef>
              <a:buFont typeface="Arial"/>
              <a:buChar char="•"/>
              <a:defRPr sz="2400" kern="1200">
                <a:solidFill>
                  <a:schemeClr val="tx1"/>
                </a:solidFill>
                <a:latin typeface="+mn-lt"/>
                <a:ea typeface="+mn-ea"/>
                <a:cs typeface="+mn-cs"/>
              </a:defRPr>
            </a:lvl3pPr>
            <a:lvl4pPr marL="1595716" indent="-227967" algn="l" defTabSz="455922" rtl="0" eaLnBrk="1" latinLnBrk="0" hangingPunct="1">
              <a:spcBef>
                <a:spcPct val="20000"/>
              </a:spcBef>
              <a:buFont typeface="Arial"/>
              <a:buChar char="–"/>
              <a:defRPr sz="2000" kern="1200">
                <a:solidFill>
                  <a:schemeClr val="tx1"/>
                </a:solidFill>
                <a:latin typeface="+mn-lt"/>
                <a:ea typeface="+mn-ea"/>
                <a:cs typeface="+mn-cs"/>
              </a:defRPr>
            </a:lvl4pPr>
            <a:lvl5pPr marL="2051633" indent="-227967" algn="l" defTabSz="455922" rtl="0" eaLnBrk="1" latinLnBrk="0" hangingPunct="1">
              <a:spcBef>
                <a:spcPct val="20000"/>
              </a:spcBef>
              <a:buFont typeface="Arial"/>
              <a:buChar char="»"/>
              <a:defRPr sz="2000" kern="1200">
                <a:solidFill>
                  <a:schemeClr val="tx1"/>
                </a:solidFill>
                <a:latin typeface="+mn-lt"/>
                <a:ea typeface="+mn-ea"/>
                <a:cs typeface="+mn-cs"/>
              </a:defRPr>
            </a:lvl5pPr>
            <a:lvl6pPr marL="2507555" indent="-227967" algn="l" defTabSz="455922" rtl="0" eaLnBrk="1" latinLnBrk="0" hangingPunct="1">
              <a:spcBef>
                <a:spcPct val="20000"/>
              </a:spcBef>
              <a:buFont typeface="Arial"/>
              <a:buChar char="•"/>
              <a:defRPr sz="2000" kern="1200">
                <a:solidFill>
                  <a:schemeClr val="tx1"/>
                </a:solidFill>
                <a:latin typeface="+mn-lt"/>
                <a:ea typeface="+mn-ea"/>
                <a:cs typeface="+mn-cs"/>
              </a:defRPr>
            </a:lvl6pPr>
            <a:lvl7pPr marL="2963473" indent="-227967" algn="l" defTabSz="455922" rtl="0" eaLnBrk="1" latinLnBrk="0" hangingPunct="1">
              <a:spcBef>
                <a:spcPct val="20000"/>
              </a:spcBef>
              <a:buFont typeface="Arial"/>
              <a:buChar char="•"/>
              <a:defRPr sz="2000" kern="1200">
                <a:solidFill>
                  <a:schemeClr val="tx1"/>
                </a:solidFill>
                <a:latin typeface="+mn-lt"/>
                <a:ea typeface="+mn-ea"/>
                <a:cs typeface="+mn-cs"/>
              </a:defRPr>
            </a:lvl7pPr>
            <a:lvl8pPr marL="3419391" indent="-227967" algn="l" defTabSz="455922" rtl="0" eaLnBrk="1" latinLnBrk="0" hangingPunct="1">
              <a:spcBef>
                <a:spcPct val="20000"/>
              </a:spcBef>
              <a:buFont typeface="Arial"/>
              <a:buChar char="•"/>
              <a:defRPr sz="2000" kern="1200">
                <a:solidFill>
                  <a:schemeClr val="tx1"/>
                </a:solidFill>
                <a:latin typeface="+mn-lt"/>
                <a:ea typeface="+mn-ea"/>
                <a:cs typeface="+mn-cs"/>
              </a:defRPr>
            </a:lvl8pPr>
            <a:lvl9pPr marL="3875307" indent="-227967" algn="l" defTabSz="45592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a:p>
            <a:endParaRPr lang="en-US" dirty="0"/>
          </a:p>
          <a:p>
            <a:pPr marL="0" indent="0">
              <a:buNone/>
            </a:pPr>
            <a:endParaRPr lang="en-US" dirty="0"/>
          </a:p>
          <a:p>
            <a:pPr marL="0" indent="0">
              <a:buNone/>
            </a:pPr>
            <a:endParaRPr lang="en-US" dirty="0"/>
          </a:p>
        </p:txBody>
      </p:sp>
      <p:sp>
        <p:nvSpPr>
          <p:cNvPr id="7" name="Rectangle 2">
            <a:extLst>
              <a:ext uri="{FF2B5EF4-FFF2-40B4-BE49-F238E27FC236}">
                <a16:creationId xmlns:a16="http://schemas.microsoft.com/office/drawing/2014/main" id="{737BAE9E-56B7-D949-B49C-ADF63088B1C3}"/>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685800" fontAlgn="base">
              <a:spcBef>
                <a:spcPct val="0"/>
              </a:spcBef>
              <a:spcAft>
                <a:spcPct val="0"/>
              </a:spcAft>
              <a:defRPr/>
            </a:pPr>
            <a:r>
              <a:rPr lang="en-AU" b="1" kern="0" dirty="0">
                <a:solidFill>
                  <a:srgbClr val="FF6600"/>
                </a:solidFill>
                <a:latin typeface="Helvetica"/>
                <a:cs typeface="Helvetica"/>
              </a:rPr>
              <a:t>Places to Intervene in a System (Meadows)</a:t>
            </a:r>
          </a:p>
        </p:txBody>
      </p:sp>
    </p:spTree>
    <p:extLst>
      <p:ext uri="{BB962C8B-B14F-4D97-AF65-F5344CB8AC3E}">
        <p14:creationId xmlns:p14="http://schemas.microsoft.com/office/powerpoint/2010/main" val="3451616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57250"/>
            <a:ext cx="9144000" cy="6858000"/>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8884" y="2064627"/>
            <a:ext cx="5938345" cy="646331"/>
          </a:xfrm>
          <a:prstGeom prst="rect">
            <a:avLst/>
          </a:prstGeom>
          <a:noFill/>
        </p:spPr>
        <p:txBody>
          <a:bodyPr wrap="square" rtlCol="0">
            <a:spAutoFit/>
          </a:bodyPr>
          <a:lstStyle/>
          <a:p>
            <a:r>
              <a:rPr lang="en-US" sz="3600" b="1" dirty="0">
                <a:solidFill>
                  <a:schemeClr val="bg1"/>
                </a:solidFill>
              </a:rPr>
              <a:t>SEEING POLARITIES</a:t>
            </a:r>
          </a:p>
        </p:txBody>
      </p:sp>
    </p:spTree>
    <p:extLst>
      <p:ext uri="{BB962C8B-B14F-4D97-AF65-F5344CB8AC3E}">
        <p14:creationId xmlns:p14="http://schemas.microsoft.com/office/powerpoint/2010/main" val="174942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8" descr="PM_loop4_2211_c_3"/>
          <p:cNvPicPr>
            <a:picLocks noChangeAspect="1" noChangeArrowheads="1"/>
          </p:cNvPicPr>
          <p:nvPr/>
        </p:nvPicPr>
        <p:blipFill rotWithShape="1">
          <a:blip r:embed="rId2">
            <a:extLst>
              <a:ext uri="{28A0092B-C50C-407E-A947-70E740481C1C}">
                <a14:useLocalDpi xmlns:a14="http://schemas.microsoft.com/office/drawing/2010/main"/>
              </a:ext>
            </a:extLst>
          </a:blip>
          <a:srcRect l="18734" t="21334" r="21113" b="33228"/>
          <a:stretch/>
        </p:blipFill>
        <p:spPr bwMode="auto">
          <a:xfrm>
            <a:off x="4163786" y="1853078"/>
            <a:ext cx="2035792" cy="1513162"/>
          </a:xfrm>
          <a:prstGeom prst="rect">
            <a:avLst/>
          </a:prstGeom>
          <a:noFill/>
          <a:ln w="9525">
            <a:noFill/>
            <a:miter lim="800000"/>
            <a:headEnd/>
            <a:tailEnd/>
          </a:ln>
        </p:spPr>
      </p:pic>
      <p:pic>
        <p:nvPicPr>
          <p:cNvPr id="24" name="Picture 37" descr="PM_loop4_2211_c_4"/>
          <p:cNvPicPr>
            <a:picLocks noChangeAspect="1" noChangeArrowheads="1"/>
          </p:cNvPicPr>
          <p:nvPr/>
        </p:nvPicPr>
        <p:blipFill rotWithShape="1">
          <a:blip r:embed="rId3">
            <a:extLst>
              <a:ext uri="{28A0092B-C50C-407E-A947-70E740481C1C}">
                <a14:useLocalDpi xmlns:a14="http://schemas.microsoft.com/office/drawing/2010/main"/>
              </a:ext>
            </a:extLst>
          </a:blip>
          <a:srcRect t="21350" r="72276" b="31929"/>
          <a:stretch/>
        </p:blipFill>
        <p:spPr bwMode="auto">
          <a:xfrm>
            <a:off x="3506725" y="1853078"/>
            <a:ext cx="922366" cy="1556941"/>
          </a:xfrm>
          <a:prstGeom prst="rect">
            <a:avLst/>
          </a:prstGeom>
          <a:noFill/>
          <a:ln w="9525">
            <a:noFill/>
            <a:miter lim="800000"/>
            <a:headEnd/>
            <a:tailEnd/>
          </a:ln>
        </p:spPr>
      </p:pic>
      <p:pic>
        <p:nvPicPr>
          <p:cNvPr id="25" name="Picture 35" descr="PM_loop4_2211_c_1"/>
          <p:cNvPicPr>
            <a:picLocks noChangeArrowheads="1"/>
          </p:cNvPicPr>
          <p:nvPr/>
        </p:nvPicPr>
        <p:blipFill rotWithShape="1">
          <a:blip r:embed="rId4">
            <a:extLst>
              <a:ext uri="{28A0092B-C50C-407E-A947-70E740481C1C}">
                <a14:useLocalDpi xmlns:a14="http://schemas.microsoft.com/office/drawing/2010/main"/>
              </a:ext>
            </a:extLst>
          </a:blip>
          <a:srcRect l="18946" t="21280" r="22144" b="33283"/>
          <a:stretch/>
        </p:blipFill>
        <p:spPr bwMode="auto">
          <a:xfrm>
            <a:off x="4237264" y="1853080"/>
            <a:ext cx="1869622" cy="1513160"/>
          </a:xfrm>
          <a:prstGeom prst="rect">
            <a:avLst/>
          </a:prstGeom>
          <a:noFill/>
          <a:ln w="9525">
            <a:noFill/>
            <a:miter lim="800000"/>
            <a:headEnd/>
            <a:tailEnd/>
          </a:ln>
        </p:spPr>
      </p:pic>
      <p:pic>
        <p:nvPicPr>
          <p:cNvPr id="27" name="Picture 14" descr="map3_braid_edge_thin"/>
          <p:cNvPicPr>
            <a:picLocks noChangeAspect="1" noChangeArrowheads="1"/>
          </p:cNvPicPr>
          <p:nvPr/>
        </p:nvPicPr>
        <p:blipFill rotWithShape="1">
          <a:blip r:embed="rId5">
            <a:extLst>
              <a:ext uri="{28A0092B-C50C-407E-A947-70E740481C1C}">
                <a14:useLocalDpi xmlns:a14="http://schemas.microsoft.com/office/drawing/2010/main"/>
              </a:ext>
            </a:extLst>
          </a:blip>
          <a:srcRect l="20989" r="22310"/>
          <a:stretch/>
        </p:blipFill>
        <p:spPr bwMode="auto">
          <a:xfrm>
            <a:off x="4382488" y="1242235"/>
            <a:ext cx="1633474" cy="1607787"/>
          </a:xfrm>
          <a:prstGeom prst="rect">
            <a:avLst/>
          </a:prstGeom>
          <a:noFill/>
          <a:ln w="9525">
            <a:noFill/>
            <a:miter lim="800000"/>
            <a:headEnd/>
            <a:tailEnd/>
          </a:ln>
        </p:spPr>
      </p:pic>
      <p:pic>
        <p:nvPicPr>
          <p:cNvPr id="28" name="Picture 14" descr="map3_braid_edge_thin"/>
          <p:cNvPicPr>
            <a:picLocks noChangeAspect="1" noChangeArrowheads="1"/>
          </p:cNvPicPr>
          <p:nvPr/>
        </p:nvPicPr>
        <p:blipFill rotWithShape="1">
          <a:blip r:embed="rId6">
            <a:extLst>
              <a:ext uri="{28A0092B-C50C-407E-A947-70E740481C1C}">
                <a14:useLocalDpi xmlns:a14="http://schemas.microsoft.com/office/drawing/2010/main"/>
              </a:ext>
            </a:extLst>
          </a:blip>
          <a:srcRect l="20712" r="21577"/>
          <a:stretch/>
        </p:blipFill>
        <p:spPr bwMode="auto">
          <a:xfrm>
            <a:off x="4389018" y="2783864"/>
            <a:ext cx="1662556" cy="1623239"/>
          </a:xfrm>
          <a:prstGeom prst="rect">
            <a:avLst/>
          </a:prstGeom>
          <a:noFill/>
          <a:ln w="9525">
            <a:noFill/>
            <a:miter lim="800000"/>
            <a:headEnd/>
            <a:tailEnd/>
          </a:ln>
        </p:spPr>
      </p:pic>
      <p:sp>
        <p:nvSpPr>
          <p:cNvPr id="29" name="Rectangle 6"/>
          <p:cNvSpPr>
            <a:spLocks noChangeArrowheads="1"/>
          </p:cNvSpPr>
          <p:nvPr/>
        </p:nvSpPr>
        <p:spPr bwMode="auto">
          <a:xfrm>
            <a:off x="3673034" y="1666455"/>
            <a:ext cx="1036037" cy="383509"/>
          </a:xfrm>
          <a:prstGeom prst="rect">
            <a:avLst/>
          </a:prstGeom>
          <a:noFill/>
          <a:ln w="9525">
            <a:noFill/>
            <a:miter lim="800000"/>
            <a:headEnd/>
            <a:tailEnd/>
          </a:ln>
        </p:spPr>
        <p:txBody>
          <a:bodyPr wrap="none" lIns="81922" tIns="40959" rIns="81922" bIns="40959" anchor="ctr"/>
          <a:lstStyle/>
          <a:p>
            <a:pPr algn="ctr">
              <a:lnSpc>
                <a:spcPts val="2150"/>
              </a:lnSpc>
              <a:spcBef>
                <a:spcPts val="450"/>
              </a:spcBef>
            </a:pPr>
            <a:r>
              <a:rPr lang="en-US" dirty="0">
                <a:solidFill>
                  <a:schemeClr val="tx1">
                    <a:lumMod val="50000"/>
                    <a:lumOff val="50000"/>
                  </a:schemeClr>
                </a:solidFill>
              </a:rPr>
              <a:t>Get Oxygen</a:t>
            </a:r>
          </a:p>
          <a:p>
            <a:pPr>
              <a:lnSpc>
                <a:spcPts val="2150"/>
              </a:lnSpc>
              <a:spcBef>
                <a:spcPts val="450"/>
              </a:spcBef>
            </a:pPr>
            <a:endParaRPr lang="en-US" dirty="0">
              <a:solidFill>
                <a:schemeClr val="tx1">
                  <a:lumMod val="50000"/>
                  <a:lumOff val="50000"/>
                </a:schemeClr>
              </a:solidFill>
            </a:endParaRPr>
          </a:p>
        </p:txBody>
      </p:sp>
      <p:sp>
        <p:nvSpPr>
          <p:cNvPr id="30" name="Oval 47"/>
          <p:cNvSpPr>
            <a:spLocks noChangeArrowheads="1"/>
          </p:cNvSpPr>
          <p:nvPr/>
        </p:nvSpPr>
        <p:spPr bwMode="auto">
          <a:xfrm>
            <a:off x="5626329" y="2444680"/>
            <a:ext cx="985569" cy="597505"/>
          </a:xfrm>
          <a:prstGeom prst="ellipse">
            <a:avLst/>
          </a:prstGeom>
          <a:solidFill>
            <a:srgbClr val="000000">
              <a:lumMod val="20000"/>
              <a:lumOff val="80000"/>
            </a:srgbClr>
          </a:solidFill>
          <a:ln w="9525" cap="flat" cmpd="sng" algn="ctr">
            <a:solidFill>
              <a:srgbClr val="292989"/>
            </a:solidFill>
            <a:prstDash val="solid"/>
            <a:headEnd/>
            <a:tailEnd/>
          </a:ln>
          <a:effectLst>
            <a:outerShdw blurRad="40000" dist="20000" dir="5400000" rotWithShape="0">
              <a:srgbClr val="000000">
                <a:alpha val="38000"/>
              </a:srgbClr>
            </a:outerShdw>
          </a:effectLst>
        </p:spPr>
        <p:txBody>
          <a:bodyPr wrap="none" lIns="91291" tIns="45646" rIns="91291" bIns="45646" anchor="ctr"/>
          <a:lstStyle/>
          <a:p>
            <a:pPr algn="ctr" defTabSz="914400">
              <a:defRPr/>
            </a:pPr>
            <a:r>
              <a:rPr lang="en-US" sz="2000" kern="0" dirty="0">
                <a:solidFill>
                  <a:srgbClr val="000000"/>
                </a:solidFill>
                <a:latin typeface="Arial"/>
                <a:ea typeface=""/>
                <a:cs typeface=""/>
              </a:rPr>
              <a:t>Exhale</a:t>
            </a:r>
            <a:endParaRPr lang="en-US" sz="2800" kern="0" dirty="0">
              <a:solidFill>
                <a:srgbClr val="000000"/>
              </a:solidFill>
              <a:latin typeface="Arial"/>
              <a:ea typeface=""/>
              <a:cs typeface=""/>
            </a:endParaRPr>
          </a:p>
        </p:txBody>
      </p:sp>
      <p:sp>
        <p:nvSpPr>
          <p:cNvPr id="31" name="Rectangle 6"/>
          <p:cNvSpPr>
            <a:spLocks noChangeArrowheads="1"/>
          </p:cNvSpPr>
          <p:nvPr/>
        </p:nvSpPr>
        <p:spPr bwMode="auto">
          <a:xfrm>
            <a:off x="3641374" y="3635176"/>
            <a:ext cx="1392375" cy="385778"/>
          </a:xfrm>
          <a:prstGeom prst="rect">
            <a:avLst/>
          </a:prstGeom>
          <a:noFill/>
          <a:ln w="9525">
            <a:noFill/>
            <a:miter lim="800000"/>
            <a:headEnd/>
            <a:tailEnd/>
          </a:ln>
        </p:spPr>
        <p:txBody>
          <a:bodyPr wrap="none" lIns="81922" tIns="40959" rIns="81922" bIns="40959" anchor="ctr"/>
          <a:lstStyle/>
          <a:p>
            <a:pPr algn="ctr"/>
            <a:r>
              <a:rPr lang="en-US" dirty="0">
                <a:solidFill>
                  <a:schemeClr val="tx1">
                    <a:lumMod val="50000"/>
                    <a:lumOff val="50000"/>
                  </a:schemeClr>
                </a:solidFill>
              </a:rPr>
              <a:t>Too Much </a:t>
            </a:r>
            <a:br>
              <a:rPr lang="en-US" dirty="0">
                <a:solidFill>
                  <a:schemeClr val="tx1">
                    <a:lumMod val="50000"/>
                    <a:lumOff val="50000"/>
                  </a:schemeClr>
                </a:solidFill>
              </a:rPr>
            </a:br>
            <a:r>
              <a:rPr lang="en-US" dirty="0">
                <a:solidFill>
                  <a:schemeClr val="tx1">
                    <a:lumMod val="50000"/>
                    <a:lumOff val="50000"/>
                  </a:schemeClr>
                </a:solidFill>
              </a:rPr>
              <a:t>Carbon Dioxide</a:t>
            </a:r>
          </a:p>
          <a:p>
            <a:pPr marL="152151" indent="-152151"/>
            <a:endParaRPr lang="en-US" dirty="0">
              <a:solidFill>
                <a:schemeClr val="tx1">
                  <a:lumMod val="50000"/>
                  <a:lumOff val="50000"/>
                </a:schemeClr>
              </a:solidFill>
            </a:endParaRPr>
          </a:p>
        </p:txBody>
      </p:sp>
      <p:sp>
        <p:nvSpPr>
          <p:cNvPr id="32" name="Rectangle 6"/>
          <p:cNvSpPr>
            <a:spLocks noChangeArrowheads="1"/>
          </p:cNvSpPr>
          <p:nvPr/>
        </p:nvSpPr>
        <p:spPr bwMode="auto">
          <a:xfrm>
            <a:off x="5612576" y="1469570"/>
            <a:ext cx="1135435" cy="383509"/>
          </a:xfrm>
          <a:prstGeom prst="rect">
            <a:avLst/>
          </a:prstGeom>
          <a:noFill/>
          <a:ln w="9525">
            <a:noFill/>
            <a:miter lim="800000"/>
            <a:headEnd/>
            <a:tailEnd/>
          </a:ln>
        </p:spPr>
        <p:txBody>
          <a:bodyPr wrap="none" lIns="81922" tIns="40959" rIns="81922" bIns="40959" anchor="ctr"/>
          <a:lstStyle/>
          <a:p>
            <a:pPr algn="ctr">
              <a:lnSpc>
                <a:spcPts val="2150"/>
              </a:lnSpc>
              <a:spcBef>
                <a:spcPts val="450"/>
              </a:spcBef>
            </a:pPr>
            <a:r>
              <a:rPr lang="en-US" dirty="0">
                <a:solidFill>
                  <a:schemeClr val="tx1">
                    <a:lumMod val="50000"/>
                    <a:lumOff val="50000"/>
                  </a:schemeClr>
                </a:solidFill>
              </a:rPr>
              <a:t>Release</a:t>
            </a:r>
            <a:br>
              <a:rPr lang="en-US" dirty="0">
                <a:solidFill>
                  <a:schemeClr val="tx1">
                    <a:lumMod val="50000"/>
                    <a:lumOff val="50000"/>
                  </a:schemeClr>
                </a:solidFill>
              </a:rPr>
            </a:br>
            <a:r>
              <a:rPr lang="en-US" dirty="0">
                <a:solidFill>
                  <a:schemeClr val="tx1">
                    <a:lumMod val="50000"/>
                    <a:lumOff val="50000"/>
                  </a:schemeClr>
                </a:solidFill>
              </a:rPr>
              <a:t>Carbon Dioxide</a:t>
            </a:r>
          </a:p>
        </p:txBody>
      </p:sp>
      <p:sp>
        <p:nvSpPr>
          <p:cNvPr id="33" name="Rectangle 6"/>
          <p:cNvSpPr>
            <a:spLocks noChangeArrowheads="1"/>
          </p:cNvSpPr>
          <p:nvPr/>
        </p:nvSpPr>
        <p:spPr bwMode="auto">
          <a:xfrm>
            <a:off x="5667149" y="3624140"/>
            <a:ext cx="1067948" cy="385778"/>
          </a:xfrm>
          <a:prstGeom prst="rect">
            <a:avLst/>
          </a:prstGeom>
          <a:noFill/>
          <a:ln w="9525">
            <a:noFill/>
            <a:miter lim="800000"/>
            <a:headEnd/>
            <a:tailEnd/>
          </a:ln>
        </p:spPr>
        <p:txBody>
          <a:bodyPr wrap="none" lIns="81922" tIns="40959" rIns="81922" bIns="40959" anchor="ctr"/>
          <a:lstStyle/>
          <a:p>
            <a:pPr algn="ctr"/>
            <a:r>
              <a:rPr lang="en-US" dirty="0">
                <a:solidFill>
                  <a:schemeClr val="tx1">
                    <a:lumMod val="50000"/>
                    <a:lumOff val="50000"/>
                  </a:schemeClr>
                </a:solidFill>
              </a:rPr>
              <a:t>Not Enough</a:t>
            </a:r>
            <a:br>
              <a:rPr lang="en-US" dirty="0">
                <a:solidFill>
                  <a:schemeClr val="tx1">
                    <a:lumMod val="50000"/>
                    <a:lumOff val="50000"/>
                  </a:schemeClr>
                </a:solidFill>
              </a:rPr>
            </a:br>
            <a:r>
              <a:rPr lang="en-US" dirty="0">
                <a:solidFill>
                  <a:schemeClr val="tx1">
                    <a:lumMod val="50000"/>
                    <a:lumOff val="50000"/>
                  </a:schemeClr>
                </a:solidFill>
              </a:rPr>
              <a:t>Oxygen</a:t>
            </a:r>
          </a:p>
          <a:p>
            <a:pPr marL="152151" indent="-152151"/>
            <a:endParaRPr lang="en-US" dirty="0">
              <a:solidFill>
                <a:schemeClr val="tx1">
                  <a:lumMod val="50000"/>
                  <a:lumOff val="50000"/>
                </a:schemeClr>
              </a:solidFill>
            </a:endParaRPr>
          </a:p>
        </p:txBody>
      </p:sp>
      <p:sp>
        <p:nvSpPr>
          <p:cNvPr id="34" name="Rectangle 33"/>
          <p:cNvSpPr>
            <a:spLocks noChangeArrowheads="1"/>
          </p:cNvSpPr>
          <p:nvPr/>
        </p:nvSpPr>
        <p:spPr bwMode="auto">
          <a:xfrm>
            <a:off x="4732452" y="881801"/>
            <a:ext cx="974343" cy="334719"/>
          </a:xfrm>
          <a:prstGeom prst="rect">
            <a:avLst/>
          </a:prstGeom>
          <a:noFill/>
          <a:ln w="9525" algn="ctr">
            <a:noFill/>
            <a:round/>
            <a:headEnd/>
            <a:tailEnd/>
          </a:ln>
        </p:spPr>
        <p:txBody>
          <a:bodyPr lIns="0" tIns="0" rIns="0" bIns="0" anchor="ctr" anchorCtr="1"/>
          <a:lstStyle/>
          <a:p>
            <a:pPr>
              <a:defRPr/>
            </a:pPr>
            <a:r>
              <a:rPr lang="en-US" sz="2000" dirty="0">
                <a:solidFill>
                  <a:srgbClr val="7F7F7F"/>
                </a:solidFill>
                <a:latin typeface="Arial"/>
              </a:rPr>
              <a:t>THRIVE</a:t>
            </a:r>
          </a:p>
        </p:txBody>
      </p:sp>
      <p:sp>
        <p:nvSpPr>
          <p:cNvPr id="35" name="Rectangle 34"/>
          <p:cNvSpPr>
            <a:spLocks noChangeArrowheads="1"/>
          </p:cNvSpPr>
          <p:nvPr/>
        </p:nvSpPr>
        <p:spPr bwMode="auto">
          <a:xfrm>
            <a:off x="4732451" y="4413202"/>
            <a:ext cx="974343" cy="335854"/>
          </a:xfrm>
          <a:prstGeom prst="rect">
            <a:avLst/>
          </a:prstGeom>
          <a:noFill/>
          <a:ln w="9525" algn="ctr">
            <a:noFill/>
            <a:round/>
            <a:headEnd/>
            <a:tailEnd/>
          </a:ln>
        </p:spPr>
        <p:txBody>
          <a:bodyPr lIns="0" tIns="0" rIns="0" bIns="0" anchor="ctr" anchorCtr="1"/>
          <a:lstStyle/>
          <a:p>
            <a:pPr>
              <a:defRPr/>
            </a:pPr>
            <a:r>
              <a:rPr lang="en-US" sz="2000" dirty="0">
                <a:solidFill>
                  <a:srgbClr val="7F7F7F"/>
                </a:solidFill>
                <a:latin typeface="Arial"/>
              </a:rPr>
              <a:t>DIE</a:t>
            </a:r>
          </a:p>
        </p:txBody>
      </p:sp>
      <p:sp>
        <p:nvSpPr>
          <p:cNvPr id="36" name="Oval 47"/>
          <p:cNvSpPr>
            <a:spLocks noChangeArrowheads="1"/>
          </p:cNvSpPr>
          <p:nvPr/>
        </p:nvSpPr>
        <p:spPr bwMode="auto">
          <a:xfrm>
            <a:off x="3790413" y="2448753"/>
            <a:ext cx="985569" cy="597505"/>
          </a:xfrm>
          <a:prstGeom prst="ellipse">
            <a:avLst/>
          </a:prstGeom>
          <a:solidFill>
            <a:srgbClr val="CCCCCC"/>
          </a:solidFill>
          <a:ln w="9525" cap="flat" cmpd="sng" algn="ctr">
            <a:solidFill>
              <a:srgbClr val="2D2D8A">
                <a:shade val="95000"/>
                <a:satMod val="105000"/>
              </a:srgbClr>
            </a:solidFill>
            <a:prstDash val="solid"/>
            <a:headEnd/>
            <a:tailEnd/>
          </a:ln>
          <a:effectLst>
            <a:outerShdw blurRad="40000" dist="20000" dir="5400000" rotWithShape="0">
              <a:srgbClr val="000000">
                <a:alpha val="38000"/>
              </a:srgbClr>
            </a:outerShdw>
          </a:effectLst>
        </p:spPr>
        <p:txBody>
          <a:bodyPr wrap="none" lIns="91291" tIns="45646" rIns="91291" bIns="45646" anchor="ctr"/>
          <a:lstStyle/>
          <a:p>
            <a:pPr algn="ctr" defTabSz="914400">
              <a:defRPr/>
            </a:pPr>
            <a:r>
              <a:rPr lang="en-US" sz="2000" kern="0" dirty="0">
                <a:solidFill>
                  <a:srgbClr val="000000"/>
                </a:solidFill>
                <a:latin typeface="Arial"/>
                <a:ea typeface=""/>
                <a:cs typeface=""/>
              </a:rPr>
              <a:t>Inhale</a:t>
            </a:r>
            <a:endParaRPr lang="en-US" sz="2800" kern="0" dirty="0">
              <a:solidFill>
                <a:srgbClr val="000000"/>
              </a:solidFill>
              <a:latin typeface="Arial"/>
              <a:ea typeface=""/>
              <a:cs typeface=""/>
            </a:endParaRPr>
          </a:p>
        </p:txBody>
      </p:sp>
      <p:sp>
        <p:nvSpPr>
          <p:cNvPr id="37" name="Rectangle 49"/>
          <p:cNvSpPr>
            <a:spLocks noChangeArrowheads="1"/>
          </p:cNvSpPr>
          <p:nvPr/>
        </p:nvSpPr>
        <p:spPr bwMode="auto">
          <a:xfrm>
            <a:off x="5048115" y="2731047"/>
            <a:ext cx="343018" cy="187502"/>
          </a:xfrm>
          <a:prstGeom prst="rect">
            <a:avLst/>
          </a:prstGeom>
          <a:solidFill>
            <a:srgbClr val="FFFFFF">
              <a:lumMod val="85000"/>
            </a:srgbClr>
          </a:solidFill>
          <a:ln w="12700">
            <a:solidFill>
              <a:srgbClr val="000000"/>
            </a:solidFill>
            <a:miter lim="800000"/>
            <a:headEnd/>
            <a:tailEnd/>
          </a:ln>
        </p:spPr>
        <p:txBody>
          <a:bodyPr wrap="none" lIns="0" tIns="0" rIns="0" bIns="0" anchor="ctr" anchorCtr="1"/>
          <a:lstStyle/>
          <a:p>
            <a:pPr algn="ctr" defTabSz="914400">
              <a:spcBef>
                <a:spcPct val="0"/>
              </a:spcBef>
              <a:defRPr/>
            </a:pPr>
            <a:r>
              <a:rPr lang="en-US" sz="1400" kern="0" dirty="0">
                <a:solidFill>
                  <a:srgbClr val="000000"/>
                </a:solidFill>
                <a:latin typeface="Arial Narrow" pitchFamily="24" charset="0"/>
                <a:ea typeface="ＭＳ Ｐゴシック" pitchFamily="24" charset="-128"/>
                <a:cs typeface="ＭＳ Ｐゴシック" pitchFamily="24" charset="-128"/>
              </a:rPr>
              <a:t>and</a:t>
            </a:r>
            <a:endParaRPr lang="en-US" sz="1600" kern="0" dirty="0">
              <a:solidFill>
                <a:srgbClr val="000000"/>
              </a:solidFill>
              <a:latin typeface="Arial Narrow" pitchFamily="24" charset="0"/>
              <a:ea typeface="ＭＳ Ｐゴシック" pitchFamily="24" charset="-128"/>
              <a:cs typeface="ＭＳ Ｐゴシック" pitchFamily="24" charset="-128"/>
            </a:endParaRPr>
          </a:p>
        </p:txBody>
      </p:sp>
      <p:sp>
        <p:nvSpPr>
          <p:cNvPr id="39" name="Rectangle 38"/>
          <p:cNvSpPr/>
          <p:nvPr/>
        </p:nvSpPr>
        <p:spPr>
          <a:xfrm>
            <a:off x="412956" y="2514418"/>
            <a:ext cx="2112092" cy="509167"/>
          </a:xfrm>
          <a:prstGeom prst="rect">
            <a:avLst/>
          </a:prstGeom>
          <a:solidFill>
            <a:srgbClr val="3989A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defRPr/>
            </a:pPr>
            <a:r>
              <a:rPr lang="en-US" kern="0" dirty="0">
                <a:solidFill>
                  <a:srgbClr val="FFFFFF"/>
                </a:solidFill>
                <a:latin typeface="Arial"/>
                <a:ea typeface=""/>
                <a:cs typeface=""/>
              </a:rPr>
              <a:t>Autonomic</a:t>
            </a:r>
          </a:p>
        </p:txBody>
      </p:sp>
      <p:sp>
        <p:nvSpPr>
          <p:cNvPr id="40" name="Rectangle 39"/>
          <p:cNvSpPr/>
          <p:nvPr/>
        </p:nvSpPr>
        <p:spPr>
          <a:xfrm>
            <a:off x="412956" y="3202780"/>
            <a:ext cx="2112093" cy="509167"/>
          </a:xfrm>
          <a:prstGeom prst="rect">
            <a:avLst/>
          </a:prstGeom>
          <a:solidFill>
            <a:srgbClr val="3989A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defRPr/>
            </a:pPr>
            <a:r>
              <a:rPr lang="en-US" kern="0" dirty="0">
                <a:solidFill>
                  <a:srgbClr val="FFFFFF"/>
                </a:solidFill>
                <a:latin typeface="Arial"/>
                <a:ea typeface=""/>
                <a:cs typeface=""/>
              </a:rPr>
              <a:t>Can be optimized</a:t>
            </a:r>
          </a:p>
        </p:txBody>
      </p:sp>
      <p:sp>
        <p:nvSpPr>
          <p:cNvPr id="41" name="Rectangle 40"/>
          <p:cNvSpPr/>
          <p:nvPr/>
        </p:nvSpPr>
        <p:spPr>
          <a:xfrm>
            <a:off x="416287" y="1808989"/>
            <a:ext cx="2112092" cy="509167"/>
          </a:xfrm>
          <a:prstGeom prst="rect">
            <a:avLst/>
          </a:prstGeom>
          <a:solidFill>
            <a:srgbClr val="3989A0"/>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a:defRPr/>
            </a:pPr>
            <a:r>
              <a:rPr lang="en-US" kern="0" dirty="0">
                <a:solidFill>
                  <a:srgbClr val="FFFFFF"/>
                </a:solidFill>
                <a:latin typeface="Arial"/>
                <a:ea typeface=""/>
                <a:cs typeface=""/>
              </a:rPr>
              <a:t>Quick</a:t>
            </a:r>
          </a:p>
        </p:txBody>
      </p:sp>
      <p:sp>
        <p:nvSpPr>
          <p:cNvPr id="42" name="TextBox 41"/>
          <p:cNvSpPr txBox="1"/>
          <p:nvPr/>
        </p:nvSpPr>
        <p:spPr>
          <a:xfrm>
            <a:off x="0" y="5723752"/>
            <a:ext cx="5907252" cy="276999"/>
          </a:xfrm>
          <a:prstGeom prst="rect">
            <a:avLst/>
          </a:prstGeom>
          <a:noFill/>
        </p:spPr>
        <p:txBody>
          <a:bodyPr wrap="square" rtlCol="0">
            <a:spAutoFit/>
          </a:bodyPr>
          <a:lstStyle/>
          <a:p>
            <a:r>
              <a:rPr lang="en-US" sz="1200" dirty="0">
                <a:solidFill>
                  <a:srgbClr val="000000">
                    <a:lumMod val="50000"/>
                    <a:lumOff val="50000"/>
                  </a:srgbClr>
                </a:solidFill>
                <a:latin typeface="Arial"/>
              </a:rPr>
              <a:t>Based on the work of Polarity Partnerships, LLC</a:t>
            </a:r>
          </a:p>
        </p:txBody>
      </p:sp>
      <p:sp>
        <p:nvSpPr>
          <p:cNvPr id="22" name="Rectangle 2">
            <a:extLst>
              <a:ext uri="{FF2B5EF4-FFF2-40B4-BE49-F238E27FC236}">
                <a16:creationId xmlns:a16="http://schemas.microsoft.com/office/drawing/2014/main" id="{02E21457-EC30-F149-9346-E69B2966C2E8}"/>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fontAlgn="base">
              <a:spcBef>
                <a:spcPct val="0"/>
              </a:spcBef>
              <a:spcAft>
                <a:spcPct val="0"/>
              </a:spcAft>
              <a:defRPr/>
            </a:pPr>
            <a:r>
              <a:rPr lang="en-AU" b="1" kern="0" dirty="0">
                <a:solidFill>
                  <a:srgbClr val="FF6600"/>
                </a:solidFill>
                <a:latin typeface="Helvetica"/>
                <a:cs typeface="Helvetica"/>
              </a:rPr>
              <a:t>Experiencing interdependence</a:t>
            </a:r>
          </a:p>
        </p:txBody>
      </p:sp>
      <p:pic>
        <p:nvPicPr>
          <p:cNvPr id="43" name="Picture 36" descr="PM_loop4_2211_c_2">
            <a:extLst>
              <a:ext uri="{FF2B5EF4-FFF2-40B4-BE49-F238E27FC236}">
                <a16:creationId xmlns:a16="http://schemas.microsoft.com/office/drawing/2014/main" id="{8637EA47-1715-624B-B7A9-4B3D3411DCD5}"/>
              </a:ext>
            </a:extLst>
          </p:cNvPr>
          <p:cNvPicPr>
            <a:picLocks noChangeArrowheads="1"/>
          </p:cNvPicPr>
          <p:nvPr/>
        </p:nvPicPr>
        <p:blipFill rotWithShape="1">
          <a:blip r:embed="rId7">
            <a:extLst>
              <a:ext uri="{28A0092B-C50C-407E-A947-70E740481C1C}">
                <a14:useLocalDpi xmlns:a14="http://schemas.microsoft.com/office/drawing/2010/main"/>
              </a:ext>
            </a:extLst>
          </a:blip>
          <a:srcRect l="68319" t="24564" b="31865"/>
          <a:stretch/>
        </p:blipFill>
        <p:spPr bwMode="auto">
          <a:xfrm>
            <a:off x="5885903" y="1958992"/>
            <a:ext cx="988011" cy="1451027"/>
          </a:xfrm>
          <a:prstGeom prst="rect">
            <a:avLst/>
          </a:prstGeom>
          <a:noFill/>
          <a:ln w="9525">
            <a:noFill/>
            <a:miter lim="800000"/>
            <a:headEnd/>
            <a:tailEnd/>
          </a:ln>
        </p:spPr>
      </p:pic>
      <p:sp>
        <p:nvSpPr>
          <p:cNvPr id="44" name="Rectangle 49">
            <a:extLst>
              <a:ext uri="{FF2B5EF4-FFF2-40B4-BE49-F238E27FC236}">
                <a16:creationId xmlns:a16="http://schemas.microsoft.com/office/drawing/2014/main" id="{8ACF1D89-F2EE-224E-8701-E135C51D0764}"/>
              </a:ext>
            </a:extLst>
          </p:cNvPr>
          <p:cNvSpPr>
            <a:spLocks noChangeArrowheads="1"/>
          </p:cNvSpPr>
          <p:nvPr/>
        </p:nvSpPr>
        <p:spPr bwMode="auto">
          <a:xfrm>
            <a:off x="5049956" y="2731046"/>
            <a:ext cx="343018" cy="187502"/>
          </a:xfrm>
          <a:prstGeom prst="rect">
            <a:avLst/>
          </a:prstGeom>
          <a:solidFill>
            <a:srgbClr val="FFFFFF">
              <a:lumMod val="85000"/>
            </a:srgbClr>
          </a:solidFill>
          <a:ln w="12700">
            <a:solidFill>
              <a:srgbClr val="000000"/>
            </a:solidFill>
            <a:miter lim="800000"/>
            <a:headEnd/>
            <a:tailEnd/>
          </a:ln>
        </p:spPr>
        <p:txBody>
          <a:bodyPr wrap="none" lIns="0" tIns="0" rIns="0" bIns="0" anchor="ctr" anchorCtr="1"/>
          <a:lstStyle/>
          <a:p>
            <a:pPr algn="ctr" defTabSz="914400">
              <a:spcBef>
                <a:spcPct val="0"/>
              </a:spcBef>
              <a:defRPr/>
            </a:pPr>
            <a:r>
              <a:rPr lang="en-US" sz="1400" kern="0" dirty="0">
                <a:solidFill>
                  <a:srgbClr val="000000"/>
                </a:solidFill>
                <a:latin typeface="Arial Narrow" pitchFamily="24" charset="0"/>
                <a:ea typeface="ＭＳ Ｐゴシック" pitchFamily="24" charset="-128"/>
                <a:cs typeface="ＭＳ Ｐゴシック" pitchFamily="24" charset="-128"/>
              </a:rPr>
              <a:t>or</a:t>
            </a:r>
            <a:endParaRPr lang="en-US" sz="1600" kern="0" dirty="0">
              <a:solidFill>
                <a:srgbClr val="000000"/>
              </a:solidFill>
              <a:latin typeface="Arial Narrow" pitchFamily="24" charset="0"/>
              <a:ea typeface="ＭＳ Ｐゴシック" pitchFamily="24" charset="-128"/>
              <a:cs typeface="ＭＳ Ｐゴシック" pitchFamily="24" charset="-128"/>
            </a:endParaRPr>
          </a:p>
        </p:txBody>
      </p:sp>
    </p:spTree>
    <p:extLst>
      <p:ext uri="{BB962C8B-B14F-4D97-AF65-F5344CB8AC3E}">
        <p14:creationId xmlns:p14="http://schemas.microsoft.com/office/powerpoint/2010/main" val="48150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10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up)">
                                      <p:cBhvr>
                                        <p:cTn id="31" dur="10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10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up)">
                                      <p:cBhvr>
                                        <p:cTn id="51" dur="500"/>
                                        <p:tgtEl>
                                          <p:spTgt spid="28"/>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2" grpId="0"/>
      <p:bldP spid="33" grpId="0"/>
      <p:bldP spid="34" grpId="0"/>
      <p:bldP spid="35" grpId="0"/>
      <p:bldP spid="39" grpId="0" animBg="1"/>
      <p:bldP spid="40" grpId="0" animBg="1"/>
      <p:bldP spid="41" grpId="0"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a:extLst>
              <a:ext uri="{FF2B5EF4-FFF2-40B4-BE49-F238E27FC236}">
                <a16:creationId xmlns:a16="http://schemas.microsoft.com/office/drawing/2014/main" id="{C4076110-5696-6449-ACB3-391ED0707A28}"/>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fontAlgn="base">
              <a:spcBef>
                <a:spcPct val="0"/>
              </a:spcBef>
              <a:spcAft>
                <a:spcPct val="0"/>
              </a:spcAft>
              <a:defRPr/>
            </a:pPr>
            <a:r>
              <a:rPr lang="en-AU" b="1" dirty="0">
                <a:solidFill>
                  <a:srgbClr val="FF6600"/>
                </a:solidFill>
                <a:latin typeface="Helvetica"/>
                <a:cs typeface="Helvetica"/>
              </a:rPr>
              <a:t>Some polarity tensions you’re familiar with…</a:t>
            </a:r>
          </a:p>
        </p:txBody>
      </p:sp>
      <p:sp>
        <p:nvSpPr>
          <p:cNvPr id="4" name="Rectangle 3"/>
          <p:cNvSpPr/>
          <p:nvPr/>
        </p:nvSpPr>
        <p:spPr>
          <a:xfrm rot="266654">
            <a:off x="2766977" y="3932997"/>
            <a:ext cx="4114789" cy="369182"/>
          </a:xfrm>
          <a:prstGeom prst="rect">
            <a:avLst/>
          </a:prstGeom>
        </p:spPr>
        <p:txBody>
          <a:bodyPr wrap="square" lIns="91291" tIns="45646" rIns="91291" bIns="45646">
            <a:spAutoFit/>
          </a:bodyPr>
          <a:lstStyle/>
          <a:p>
            <a:r>
              <a:rPr lang="en-US" b="1" dirty="0">
                <a:solidFill>
                  <a:srgbClr val="7F7F7F"/>
                </a:solidFill>
              </a:rPr>
              <a:t>Centralization &amp; Decentralization</a:t>
            </a:r>
          </a:p>
        </p:txBody>
      </p:sp>
      <p:sp>
        <p:nvSpPr>
          <p:cNvPr id="6" name="Rectangle 5"/>
          <p:cNvSpPr/>
          <p:nvPr/>
        </p:nvSpPr>
        <p:spPr>
          <a:xfrm rot="242349">
            <a:off x="5638224" y="1930531"/>
            <a:ext cx="2800466" cy="369182"/>
          </a:xfrm>
          <a:prstGeom prst="rect">
            <a:avLst/>
          </a:prstGeom>
        </p:spPr>
        <p:txBody>
          <a:bodyPr wrap="none" lIns="91291" tIns="45646" rIns="91291" bIns="45646">
            <a:spAutoFit/>
          </a:bodyPr>
          <a:lstStyle/>
          <a:p>
            <a:r>
              <a:rPr lang="en-US" b="1" dirty="0">
                <a:solidFill>
                  <a:srgbClr val="7F7F7F"/>
                </a:solidFill>
              </a:rPr>
              <a:t>Short-term &amp; Long-term</a:t>
            </a:r>
          </a:p>
        </p:txBody>
      </p:sp>
      <p:sp>
        <p:nvSpPr>
          <p:cNvPr id="7" name="Rectangle 6"/>
          <p:cNvSpPr/>
          <p:nvPr/>
        </p:nvSpPr>
        <p:spPr>
          <a:xfrm rot="194597">
            <a:off x="3064255" y="1845370"/>
            <a:ext cx="2223385" cy="369182"/>
          </a:xfrm>
          <a:prstGeom prst="rect">
            <a:avLst/>
          </a:prstGeom>
        </p:spPr>
        <p:txBody>
          <a:bodyPr wrap="none" lIns="91291" tIns="45646" rIns="91291" bIns="45646">
            <a:spAutoFit/>
          </a:bodyPr>
          <a:lstStyle/>
          <a:p>
            <a:r>
              <a:rPr lang="en-US" b="1" dirty="0">
                <a:solidFill>
                  <a:srgbClr val="7F7F7F"/>
                </a:solidFill>
              </a:rPr>
              <a:t>Stability &amp; Change</a:t>
            </a:r>
          </a:p>
        </p:txBody>
      </p:sp>
      <p:sp>
        <p:nvSpPr>
          <p:cNvPr id="8" name="Rectangle 7"/>
          <p:cNvSpPr/>
          <p:nvPr/>
        </p:nvSpPr>
        <p:spPr>
          <a:xfrm rot="21267993">
            <a:off x="3329231" y="3126015"/>
            <a:ext cx="1693432" cy="369182"/>
          </a:xfrm>
          <a:prstGeom prst="rect">
            <a:avLst/>
          </a:prstGeom>
        </p:spPr>
        <p:txBody>
          <a:bodyPr wrap="none" lIns="91291" tIns="45646" rIns="91291" bIns="45646">
            <a:spAutoFit/>
          </a:bodyPr>
          <a:lstStyle/>
          <a:p>
            <a:r>
              <a:rPr lang="en-US" b="1" dirty="0">
                <a:solidFill>
                  <a:srgbClr val="7F7F7F"/>
                </a:solidFill>
              </a:rPr>
              <a:t>Work &amp; Home</a:t>
            </a:r>
          </a:p>
        </p:txBody>
      </p:sp>
      <p:sp>
        <p:nvSpPr>
          <p:cNvPr id="9" name="Rectangle 8"/>
          <p:cNvSpPr/>
          <p:nvPr/>
        </p:nvSpPr>
        <p:spPr>
          <a:xfrm rot="540998">
            <a:off x="6973002" y="4097772"/>
            <a:ext cx="1813016" cy="369182"/>
          </a:xfrm>
          <a:prstGeom prst="rect">
            <a:avLst/>
          </a:prstGeom>
        </p:spPr>
        <p:txBody>
          <a:bodyPr wrap="none" lIns="91291" tIns="45646" rIns="91291" bIns="45646">
            <a:spAutoFit/>
          </a:bodyPr>
          <a:lstStyle/>
          <a:p>
            <a:r>
              <a:rPr lang="en-US" b="1" dirty="0">
                <a:solidFill>
                  <a:srgbClr val="7F7F7F"/>
                </a:solidFill>
              </a:rPr>
              <a:t>Activity &amp; Rest</a:t>
            </a:r>
          </a:p>
        </p:txBody>
      </p:sp>
      <p:sp>
        <p:nvSpPr>
          <p:cNvPr id="10" name="Rectangle 9"/>
          <p:cNvSpPr/>
          <p:nvPr/>
        </p:nvSpPr>
        <p:spPr>
          <a:xfrm rot="176164">
            <a:off x="309814" y="4382480"/>
            <a:ext cx="2313153" cy="369182"/>
          </a:xfrm>
          <a:prstGeom prst="rect">
            <a:avLst/>
          </a:prstGeom>
        </p:spPr>
        <p:txBody>
          <a:bodyPr wrap="none" lIns="91291" tIns="45646" rIns="91291" bIns="45646">
            <a:spAutoFit/>
          </a:bodyPr>
          <a:lstStyle/>
          <a:p>
            <a:r>
              <a:rPr lang="en-US" b="1" dirty="0">
                <a:solidFill>
                  <a:srgbClr val="7F7F7F"/>
                </a:solidFill>
              </a:rPr>
              <a:t>Action &amp; Reflection</a:t>
            </a:r>
          </a:p>
        </p:txBody>
      </p:sp>
      <p:sp>
        <p:nvSpPr>
          <p:cNvPr id="11" name="Rectangle 10"/>
          <p:cNvSpPr/>
          <p:nvPr/>
        </p:nvSpPr>
        <p:spPr>
          <a:xfrm>
            <a:off x="384177" y="3706687"/>
            <a:ext cx="1710425" cy="369182"/>
          </a:xfrm>
          <a:prstGeom prst="rect">
            <a:avLst/>
          </a:prstGeom>
        </p:spPr>
        <p:txBody>
          <a:bodyPr wrap="none" lIns="91291" tIns="45646" rIns="91291" bIns="45646">
            <a:spAutoFit/>
          </a:bodyPr>
          <a:lstStyle/>
          <a:p>
            <a:pPr algn="ctr"/>
            <a:r>
              <a:rPr lang="en-US" b="1" dirty="0">
                <a:solidFill>
                  <a:srgbClr val="7F7F7F"/>
                </a:solidFill>
              </a:rPr>
              <a:t>Power &amp; Love</a:t>
            </a:r>
          </a:p>
        </p:txBody>
      </p:sp>
      <p:sp>
        <p:nvSpPr>
          <p:cNvPr id="12" name="Rectangle 11"/>
          <p:cNvSpPr/>
          <p:nvPr/>
        </p:nvSpPr>
        <p:spPr>
          <a:xfrm rot="21366673">
            <a:off x="1363232" y="2390796"/>
            <a:ext cx="1851488" cy="369182"/>
          </a:xfrm>
          <a:prstGeom prst="rect">
            <a:avLst/>
          </a:prstGeom>
        </p:spPr>
        <p:txBody>
          <a:bodyPr wrap="none" lIns="91291" tIns="45646" rIns="91291" bIns="45646">
            <a:spAutoFit/>
          </a:bodyPr>
          <a:lstStyle/>
          <a:p>
            <a:r>
              <a:rPr lang="en-US" b="1" dirty="0">
                <a:solidFill>
                  <a:srgbClr val="7F7F7F"/>
                </a:solidFill>
              </a:rPr>
              <a:t>Intent &amp; Impact</a:t>
            </a:r>
          </a:p>
        </p:txBody>
      </p:sp>
      <p:sp>
        <p:nvSpPr>
          <p:cNvPr id="13" name="Rectangle 12"/>
          <p:cNvSpPr/>
          <p:nvPr/>
        </p:nvSpPr>
        <p:spPr>
          <a:xfrm rot="224382">
            <a:off x="5919253" y="4547242"/>
            <a:ext cx="1941256" cy="369182"/>
          </a:xfrm>
          <a:prstGeom prst="rect">
            <a:avLst/>
          </a:prstGeom>
        </p:spPr>
        <p:txBody>
          <a:bodyPr wrap="none" lIns="91291" tIns="45646" rIns="91291" bIns="45646">
            <a:spAutoFit/>
          </a:bodyPr>
          <a:lstStyle/>
          <a:p>
            <a:r>
              <a:rPr lang="en-US" b="1" dirty="0">
                <a:solidFill>
                  <a:srgbClr val="7F7F7F"/>
                </a:solidFill>
              </a:rPr>
              <a:t>Justice &amp; Mercy</a:t>
            </a:r>
          </a:p>
        </p:txBody>
      </p:sp>
      <p:sp>
        <p:nvSpPr>
          <p:cNvPr id="14" name="Rectangle 13"/>
          <p:cNvSpPr/>
          <p:nvPr/>
        </p:nvSpPr>
        <p:spPr>
          <a:xfrm rot="21186369">
            <a:off x="2837567" y="4412853"/>
            <a:ext cx="2095145" cy="369182"/>
          </a:xfrm>
          <a:prstGeom prst="rect">
            <a:avLst/>
          </a:prstGeom>
        </p:spPr>
        <p:txBody>
          <a:bodyPr wrap="none" lIns="91291" tIns="45646" rIns="91291" bIns="45646">
            <a:spAutoFit/>
          </a:bodyPr>
          <a:lstStyle/>
          <a:p>
            <a:r>
              <a:rPr lang="en-US" b="1" dirty="0">
                <a:solidFill>
                  <a:srgbClr val="7F7F7F"/>
                </a:solidFill>
              </a:rPr>
              <a:t>Mission &amp; Margin</a:t>
            </a:r>
          </a:p>
        </p:txBody>
      </p:sp>
      <p:sp>
        <p:nvSpPr>
          <p:cNvPr id="15" name="Rectangle 14"/>
          <p:cNvSpPr/>
          <p:nvPr/>
        </p:nvSpPr>
        <p:spPr>
          <a:xfrm rot="20875574">
            <a:off x="2716369" y="2596469"/>
            <a:ext cx="2556809" cy="369182"/>
          </a:xfrm>
          <a:prstGeom prst="rect">
            <a:avLst/>
          </a:prstGeom>
        </p:spPr>
        <p:txBody>
          <a:bodyPr wrap="none" lIns="91291" tIns="45646" rIns="91291" bIns="45646">
            <a:spAutoFit/>
          </a:bodyPr>
          <a:lstStyle/>
          <a:p>
            <a:r>
              <a:rPr lang="en-US" b="1" dirty="0">
                <a:solidFill>
                  <a:srgbClr val="7F7F7F"/>
                </a:solidFill>
              </a:rPr>
              <a:t>Planning &amp; Execution</a:t>
            </a:r>
          </a:p>
        </p:txBody>
      </p:sp>
      <p:sp>
        <p:nvSpPr>
          <p:cNvPr id="16" name="Rectangle 15"/>
          <p:cNvSpPr/>
          <p:nvPr/>
        </p:nvSpPr>
        <p:spPr>
          <a:xfrm rot="21181799">
            <a:off x="5162769" y="2617493"/>
            <a:ext cx="3582731" cy="369182"/>
          </a:xfrm>
          <a:prstGeom prst="rect">
            <a:avLst/>
          </a:prstGeom>
        </p:spPr>
        <p:txBody>
          <a:bodyPr wrap="none" lIns="91291" tIns="45646" rIns="91291" bIns="45646">
            <a:spAutoFit/>
          </a:bodyPr>
          <a:lstStyle/>
          <a:p>
            <a:r>
              <a:rPr lang="en-US" b="1" dirty="0">
                <a:solidFill>
                  <a:srgbClr val="7F7F7F"/>
                </a:solidFill>
              </a:rPr>
              <a:t>Internal focus &amp; External focus</a:t>
            </a:r>
          </a:p>
        </p:txBody>
      </p:sp>
      <p:sp>
        <p:nvSpPr>
          <p:cNvPr id="17" name="Rectangle 16"/>
          <p:cNvSpPr/>
          <p:nvPr/>
        </p:nvSpPr>
        <p:spPr>
          <a:xfrm rot="589409">
            <a:off x="416082" y="3075119"/>
            <a:ext cx="2351625" cy="369182"/>
          </a:xfrm>
          <a:prstGeom prst="rect">
            <a:avLst/>
          </a:prstGeom>
        </p:spPr>
        <p:txBody>
          <a:bodyPr wrap="none" lIns="91291" tIns="45646" rIns="91291" bIns="45646">
            <a:spAutoFit/>
          </a:bodyPr>
          <a:lstStyle/>
          <a:p>
            <a:r>
              <a:rPr lang="en-US" b="1" dirty="0">
                <a:solidFill>
                  <a:srgbClr val="7F7F7F"/>
                </a:solidFill>
              </a:rPr>
              <a:t>Freedom &amp; Equality</a:t>
            </a:r>
          </a:p>
        </p:txBody>
      </p:sp>
      <p:sp>
        <p:nvSpPr>
          <p:cNvPr id="18" name="Rectangle 17"/>
          <p:cNvSpPr/>
          <p:nvPr/>
        </p:nvSpPr>
        <p:spPr>
          <a:xfrm rot="21262903">
            <a:off x="5017322" y="3329797"/>
            <a:ext cx="3993100" cy="369182"/>
          </a:xfrm>
          <a:prstGeom prst="rect">
            <a:avLst/>
          </a:prstGeom>
        </p:spPr>
        <p:txBody>
          <a:bodyPr wrap="none" lIns="91291" tIns="45646" rIns="91291" bIns="45646">
            <a:spAutoFit/>
          </a:bodyPr>
          <a:lstStyle/>
          <a:p>
            <a:pPr algn="ctr"/>
            <a:r>
              <a:rPr lang="en-US" b="1" dirty="0">
                <a:solidFill>
                  <a:srgbClr val="7F7F7F"/>
                </a:solidFill>
              </a:rPr>
              <a:t>Preserve Core &amp; Stimulate Change</a:t>
            </a:r>
          </a:p>
        </p:txBody>
      </p:sp>
      <p:sp>
        <p:nvSpPr>
          <p:cNvPr id="19" name="Rectangle 18"/>
          <p:cNvSpPr/>
          <p:nvPr/>
        </p:nvSpPr>
        <p:spPr>
          <a:xfrm>
            <a:off x="2970833" y="1012836"/>
            <a:ext cx="2821947" cy="369182"/>
          </a:xfrm>
          <a:prstGeom prst="rect">
            <a:avLst/>
          </a:prstGeom>
        </p:spPr>
        <p:txBody>
          <a:bodyPr wrap="none" lIns="91291" tIns="45646" rIns="91291" bIns="45646">
            <a:spAutoFit/>
          </a:bodyPr>
          <a:lstStyle/>
          <a:p>
            <a:pPr algn="ctr"/>
            <a:r>
              <a:rPr lang="en-US" b="1" dirty="0">
                <a:solidFill>
                  <a:srgbClr val="7F7F7F"/>
                </a:solidFill>
              </a:rPr>
              <a:t>Vision &amp; Current Reality</a:t>
            </a:r>
          </a:p>
        </p:txBody>
      </p:sp>
      <p:sp>
        <p:nvSpPr>
          <p:cNvPr id="20" name="Rectangle 19"/>
          <p:cNvSpPr/>
          <p:nvPr/>
        </p:nvSpPr>
        <p:spPr>
          <a:xfrm rot="21078213">
            <a:off x="84253" y="1706964"/>
            <a:ext cx="3210836" cy="369182"/>
          </a:xfrm>
          <a:prstGeom prst="rect">
            <a:avLst/>
          </a:prstGeom>
        </p:spPr>
        <p:txBody>
          <a:bodyPr wrap="none" lIns="91291" tIns="45646" rIns="91291" bIns="45646">
            <a:spAutoFit/>
          </a:bodyPr>
          <a:lstStyle/>
          <a:p>
            <a:pPr algn="ctr"/>
            <a:r>
              <a:rPr lang="en-US" b="1" dirty="0">
                <a:solidFill>
                  <a:srgbClr val="7F7F7F"/>
                </a:solidFill>
              </a:rPr>
              <a:t>Introversion &amp; Extraversion</a:t>
            </a:r>
          </a:p>
        </p:txBody>
      </p:sp>
      <p:sp>
        <p:nvSpPr>
          <p:cNvPr id="23" name="Rectangle 22"/>
          <p:cNvSpPr/>
          <p:nvPr/>
        </p:nvSpPr>
        <p:spPr>
          <a:xfrm rot="355076">
            <a:off x="470989" y="875119"/>
            <a:ext cx="2210561" cy="369182"/>
          </a:xfrm>
          <a:prstGeom prst="rect">
            <a:avLst/>
          </a:prstGeom>
        </p:spPr>
        <p:txBody>
          <a:bodyPr wrap="none" lIns="91291" tIns="45646" rIns="91291" bIns="45646">
            <a:spAutoFit/>
          </a:bodyPr>
          <a:lstStyle/>
          <a:p>
            <a:pPr algn="ctr"/>
            <a:r>
              <a:rPr lang="en-US" b="1" dirty="0">
                <a:solidFill>
                  <a:srgbClr val="7F7F7F"/>
                </a:solidFill>
              </a:rPr>
              <a:t>Serving &amp; Leading</a:t>
            </a:r>
          </a:p>
        </p:txBody>
      </p:sp>
      <p:sp>
        <p:nvSpPr>
          <p:cNvPr id="24" name="Rectangle 23"/>
          <p:cNvSpPr/>
          <p:nvPr/>
        </p:nvSpPr>
        <p:spPr>
          <a:xfrm rot="335113">
            <a:off x="5463999" y="563825"/>
            <a:ext cx="2851762" cy="369182"/>
          </a:xfrm>
          <a:prstGeom prst="rect">
            <a:avLst/>
          </a:prstGeom>
        </p:spPr>
        <p:txBody>
          <a:bodyPr wrap="none" lIns="91291" tIns="45646" rIns="91291" bIns="45646">
            <a:spAutoFit/>
          </a:bodyPr>
          <a:lstStyle/>
          <a:p>
            <a:pPr algn="ctr"/>
            <a:r>
              <a:rPr lang="en-US" b="1" dirty="0">
                <a:solidFill>
                  <a:srgbClr val="7F7F7F"/>
                </a:solidFill>
              </a:rPr>
              <a:t>Assertive &amp; Cooperative</a:t>
            </a:r>
          </a:p>
        </p:txBody>
      </p:sp>
      <p:sp>
        <p:nvSpPr>
          <p:cNvPr id="26" name="Rectangle 25"/>
          <p:cNvSpPr/>
          <p:nvPr/>
        </p:nvSpPr>
        <p:spPr>
          <a:xfrm rot="335113">
            <a:off x="5872202" y="1139563"/>
            <a:ext cx="2646579" cy="646181"/>
          </a:xfrm>
          <a:prstGeom prst="rect">
            <a:avLst/>
          </a:prstGeom>
        </p:spPr>
        <p:txBody>
          <a:bodyPr wrap="none" lIns="91291" tIns="45646" rIns="91291" bIns="45646">
            <a:spAutoFit/>
          </a:bodyPr>
          <a:lstStyle/>
          <a:p>
            <a:pPr algn="ctr"/>
            <a:r>
              <a:rPr lang="en-US" b="1" dirty="0">
                <a:solidFill>
                  <a:srgbClr val="7F7F7F"/>
                </a:solidFill>
              </a:rPr>
              <a:t>Internal &amp; External</a:t>
            </a:r>
          </a:p>
          <a:p>
            <a:pPr algn="ctr"/>
            <a:r>
              <a:rPr lang="en-US" b="1" dirty="0">
                <a:solidFill>
                  <a:srgbClr val="7F7F7F"/>
                </a:solidFill>
              </a:rPr>
              <a:t>Individual &amp; Collective</a:t>
            </a:r>
          </a:p>
        </p:txBody>
      </p:sp>
    </p:spTree>
    <p:extLst>
      <p:ext uri="{BB962C8B-B14F-4D97-AF65-F5344CB8AC3E}">
        <p14:creationId xmlns:p14="http://schemas.microsoft.com/office/powerpoint/2010/main" val="199091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fltVal val="0"/>
                                          </p:val>
                                        </p:tav>
                                        <p:tav tm="100000">
                                          <p:val>
                                            <p:strVal val="#ppt_h"/>
                                          </p:val>
                                        </p:tav>
                                      </p:tavLst>
                                    </p:anim>
                                    <p:animEffect transition="in" filter="fade">
                                      <p:cBhvr>
                                        <p:cTn id="57" dur="500"/>
                                        <p:tgtEl>
                                          <p:spTgt spid="12"/>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ppt_w</p:attrName>
                                        </p:attrNameLst>
                                      </p:cBhvr>
                                      <p:tavLst>
                                        <p:tav tm="0">
                                          <p:val>
                                            <p:fltVal val="0"/>
                                          </p:val>
                                        </p:tav>
                                        <p:tav tm="100000">
                                          <p:val>
                                            <p:strVal val="#ppt_w"/>
                                          </p:val>
                                        </p:tav>
                                      </p:tavLst>
                                    </p:anim>
                                    <p:anim calcmode="lin" valueType="num">
                                      <p:cBhvr>
                                        <p:cTn id="74" dur="500" fill="hold"/>
                                        <p:tgtEl>
                                          <p:spTgt spid="15"/>
                                        </p:tgtEl>
                                        <p:attrNameLst>
                                          <p:attrName>ppt_h</p:attrName>
                                        </p:attrNameLst>
                                      </p:cBhvr>
                                      <p:tavLst>
                                        <p:tav tm="0">
                                          <p:val>
                                            <p:fltVal val="0"/>
                                          </p:val>
                                        </p:tav>
                                        <p:tav tm="100000">
                                          <p:val>
                                            <p:strVal val="#ppt_h"/>
                                          </p:val>
                                        </p:tav>
                                      </p:tavLst>
                                    </p:anim>
                                    <p:animEffect transition="in" filter="fade">
                                      <p:cBhvr>
                                        <p:cTn id="75" dur="500"/>
                                        <p:tgtEl>
                                          <p:spTgt spid="15"/>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p:cTn id="91" dur="500" fill="hold"/>
                                        <p:tgtEl>
                                          <p:spTgt spid="19"/>
                                        </p:tgtEl>
                                        <p:attrNameLst>
                                          <p:attrName>ppt_w</p:attrName>
                                        </p:attrNameLst>
                                      </p:cBhvr>
                                      <p:tavLst>
                                        <p:tav tm="0">
                                          <p:val>
                                            <p:fltVal val="0"/>
                                          </p:val>
                                        </p:tav>
                                        <p:tav tm="100000">
                                          <p:val>
                                            <p:strVal val="#ppt_w"/>
                                          </p:val>
                                        </p:tav>
                                      </p:tavLst>
                                    </p:anim>
                                    <p:anim calcmode="lin" valueType="num">
                                      <p:cBhvr>
                                        <p:cTn id="92" dur="500" fill="hold"/>
                                        <p:tgtEl>
                                          <p:spTgt spid="19"/>
                                        </p:tgtEl>
                                        <p:attrNameLst>
                                          <p:attrName>ppt_h</p:attrName>
                                        </p:attrNameLst>
                                      </p:cBhvr>
                                      <p:tavLst>
                                        <p:tav tm="0">
                                          <p:val>
                                            <p:fltVal val="0"/>
                                          </p:val>
                                        </p:tav>
                                        <p:tav tm="100000">
                                          <p:val>
                                            <p:strVal val="#ppt_h"/>
                                          </p:val>
                                        </p:tav>
                                      </p:tavLst>
                                    </p:anim>
                                    <p:animEffect transition="in" filter="fade">
                                      <p:cBhvr>
                                        <p:cTn id="93" dur="500"/>
                                        <p:tgtEl>
                                          <p:spTgt spid="19"/>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childTnLst>
                          </p:cTn>
                        </p:par>
                        <p:par>
                          <p:cTn id="100" fill="hold">
                            <p:stCondLst>
                              <p:cond delay="8000"/>
                            </p:stCondLst>
                            <p:childTnLst>
                              <p:par>
                                <p:cTn id="101" presetID="53" presetClass="entr" presetSubtype="16" fill="hold" grpId="0" nodeType="afterEffect">
                                  <p:stCondLst>
                                    <p:cond delay="0"/>
                                  </p:stCondLst>
                                  <p:childTnLst>
                                    <p:set>
                                      <p:cBhvr>
                                        <p:cTn id="102" dur="1" fill="hold">
                                          <p:stCondLst>
                                            <p:cond delay="0"/>
                                          </p:stCondLst>
                                        </p:cTn>
                                        <p:tgtEl>
                                          <p:spTgt spid="23"/>
                                        </p:tgtEl>
                                        <p:attrNameLst>
                                          <p:attrName>style.visibility</p:attrName>
                                        </p:attrNameLst>
                                      </p:cBhvr>
                                      <p:to>
                                        <p:strVal val="visible"/>
                                      </p:to>
                                    </p:set>
                                    <p:anim calcmode="lin" valueType="num">
                                      <p:cBhvr>
                                        <p:cTn id="103" dur="500" fill="hold"/>
                                        <p:tgtEl>
                                          <p:spTgt spid="23"/>
                                        </p:tgtEl>
                                        <p:attrNameLst>
                                          <p:attrName>ppt_w</p:attrName>
                                        </p:attrNameLst>
                                      </p:cBhvr>
                                      <p:tavLst>
                                        <p:tav tm="0">
                                          <p:val>
                                            <p:fltVal val="0"/>
                                          </p:val>
                                        </p:tav>
                                        <p:tav tm="100000">
                                          <p:val>
                                            <p:strVal val="#ppt_w"/>
                                          </p:val>
                                        </p:tav>
                                      </p:tavLst>
                                    </p:anim>
                                    <p:anim calcmode="lin" valueType="num">
                                      <p:cBhvr>
                                        <p:cTn id="104" dur="500" fill="hold"/>
                                        <p:tgtEl>
                                          <p:spTgt spid="23"/>
                                        </p:tgtEl>
                                        <p:attrNameLst>
                                          <p:attrName>ppt_h</p:attrName>
                                        </p:attrNameLst>
                                      </p:cBhvr>
                                      <p:tavLst>
                                        <p:tav tm="0">
                                          <p:val>
                                            <p:fltVal val="0"/>
                                          </p:val>
                                        </p:tav>
                                        <p:tav tm="100000">
                                          <p:val>
                                            <p:strVal val="#ppt_h"/>
                                          </p:val>
                                        </p:tav>
                                      </p:tavLst>
                                    </p:anim>
                                    <p:animEffect transition="in" filter="fade">
                                      <p:cBhvr>
                                        <p:cTn id="105" dur="500"/>
                                        <p:tgtEl>
                                          <p:spTgt spid="23"/>
                                        </p:tgtEl>
                                      </p:cBhvr>
                                    </p:animEffect>
                                  </p:childTnLst>
                                </p:cTn>
                              </p:par>
                            </p:childTnLst>
                          </p:cTn>
                        </p:par>
                        <p:par>
                          <p:cTn id="106" fill="hold">
                            <p:stCondLst>
                              <p:cond delay="8500"/>
                            </p:stCondLst>
                            <p:childTnLst>
                              <p:par>
                                <p:cTn id="107" presetID="53" presetClass="entr" presetSubtype="16" fill="hold" grpId="0"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p:cTn id="109" dur="500" fill="hold"/>
                                        <p:tgtEl>
                                          <p:spTgt spid="24"/>
                                        </p:tgtEl>
                                        <p:attrNameLst>
                                          <p:attrName>ppt_w</p:attrName>
                                        </p:attrNameLst>
                                      </p:cBhvr>
                                      <p:tavLst>
                                        <p:tav tm="0">
                                          <p:val>
                                            <p:fltVal val="0"/>
                                          </p:val>
                                        </p:tav>
                                        <p:tav tm="100000">
                                          <p:val>
                                            <p:strVal val="#ppt_w"/>
                                          </p:val>
                                        </p:tav>
                                      </p:tavLst>
                                    </p:anim>
                                    <p:anim calcmode="lin" valueType="num">
                                      <p:cBhvr>
                                        <p:cTn id="110" dur="500" fill="hold"/>
                                        <p:tgtEl>
                                          <p:spTgt spid="24"/>
                                        </p:tgtEl>
                                        <p:attrNameLst>
                                          <p:attrName>ppt_h</p:attrName>
                                        </p:attrNameLst>
                                      </p:cBhvr>
                                      <p:tavLst>
                                        <p:tav tm="0">
                                          <p:val>
                                            <p:fltVal val="0"/>
                                          </p:val>
                                        </p:tav>
                                        <p:tav tm="100000">
                                          <p:val>
                                            <p:strVal val="#ppt_h"/>
                                          </p:val>
                                        </p:tav>
                                      </p:tavLst>
                                    </p:anim>
                                    <p:animEffect transition="in" filter="fade">
                                      <p:cBhvr>
                                        <p:cTn id="111" dur="500"/>
                                        <p:tgtEl>
                                          <p:spTgt spid="24"/>
                                        </p:tgtEl>
                                      </p:cBhvr>
                                    </p:animEffect>
                                  </p:childTnLst>
                                </p:cTn>
                              </p:par>
                            </p:childTnLst>
                          </p:cTn>
                        </p:par>
                        <p:par>
                          <p:cTn id="112" fill="hold">
                            <p:stCondLst>
                              <p:cond delay="9000"/>
                            </p:stCondLst>
                            <p:childTnLst>
                              <p:par>
                                <p:cTn id="113" presetID="53" presetClass="entr" presetSubtype="16" fill="hold" grpId="0" nodeType="afterEffect">
                                  <p:stCondLst>
                                    <p:cond delay="0"/>
                                  </p:stCondLst>
                                  <p:childTnLst>
                                    <p:set>
                                      <p:cBhvr>
                                        <p:cTn id="114" dur="1" fill="hold">
                                          <p:stCondLst>
                                            <p:cond delay="0"/>
                                          </p:stCondLst>
                                        </p:cTn>
                                        <p:tgtEl>
                                          <p:spTgt spid="26"/>
                                        </p:tgtEl>
                                        <p:attrNameLst>
                                          <p:attrName>style.visibility</p:attrName>
                                        </p:attrNameLst>
                                      </p:cBhvr>
                                      <p:to>
                                        <p:strVal val="visible"/>
                                      </p:to>
                                    </p:set>
                                    <p:anim calcmode="lin" valueType="num">
                                      <p:cBhvr>
                                        <p:cTn id="115" dur="500" fill="hold"/>
                                        <p:tgtEl>
                                          <p:spTgt spid="26"/>
                                        </p:tgtEl>
                                        <p:attrNameLst>
                                          <p:attrName>ppt_w</p:attrName>
                                        </p:attrNameLst>
                                      </p:cBhvr>
                                      <p:tavLst>
                                        <p:tav tm="0">
                                          <p:val>
                                            <p:fltVal val="0"/>
                                          </p:val>
                                        </p:tav>
                                        <p:tav tm="100000">
                                          <p:val>
                                            <p:strVal val="#ppt_w"/>
                                          </p:val>
                                        </p:tav>
                                      </p:tavLst>
                                    </p:anim>
                                    <p:anim calcmode="lin" valueType="num">
                                      <p:cBhvr>
                                        <p:cTn id="116" dur="500" fill="hold"/>
                                        <p:tgtEl>
                                          <p:spTgt spid="26"/>
                                        </p:tgtEl>
                                        <p:attrNameLst>
                                          <p:attrName>ppt_h</p:attrName>
                                        </p:attrNameLst>
                                      </p:cBhvr>
                                      <p:tavLst>
                                        <p:tav tm="0">
                                          <p:val>
                                            <p:fltVal val="0"/>
                                          </p:val>
                                        </p:tav>
                                        <p:tav tm="100000">
                                          <p:val>
                                            <p:strVal val="#ppt_h"/>
                                          </p:val>
                                        </p:tav>
                                      </p:tavLst>
                                    </p:anim>
                                    <p:animEffect transition="in" filter="fade">
                                      <p:cBhvr>
                                        <p:cTn id="1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3" grpId="0"/>
      <p:bldP spid="24"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5772150"/>
            <a:ext cx="8686800" cy="6096000"/>
          </a:xfrm>
        </p:spPr>
        <p:txBody>
          <a:bodyPr>
            <a:noAutofit/>
          </a:bodyPr>
          <a:lstStyle/>
          <a:p>
            <a:pPr marL="0" indent="0" algn="just">
              <a:buNone/>
            </a:pPr>
            <a:r>
              <a:rPr lang="en-US" sz="1400" dirty="0">
                <a:solidFill>
                  <a:srgbClr val="7F7F7F"/>
                </a:solidFill>
              </a:rPr>
              <a:t>individual &amp; collective | interior &amp; exterior | individual behavior &amp; personal meaning | systems and processes &amp; culture and shared values | rational &amp; intuitive | logical &amp; metaphorical | sequential &amp; synthesizing | details &amp; big picture | plan &amp; improvise | verbal &amp; visual/kinesthetic | analyze &amp; imagine | objective &amp; subjective | parts &amp; wholes | observe &amp; imagine | facts &amp; inspiration | prove/verify &amp; envision | reduce &amp; expand | preparation &amp; incubation | pattern perception &amp; </a:t>
            </a:r>
            <a:r>
              <a:rPr lang="en-US" sz="1400" dirty="0" err="1">
                <a:solidFill>
                  <a:srgbClr val="7F7F7F"/>
                </a:solidFill>
              </a:rPr>
              <a:t>spacial</a:t>
            </a:r>
            <a:r>
              <a:rPr lang="en-US" sz="1400" dirty="0">
                <a:solidFill>
                  <a:srgbClr val="7F7F7F"/>
                </a:solidFill>
              </a:rPr>
              <a:t> perception | sort/separate &amp; infuse/blend | discern &amp; generate | divergent &amp; convergent | facts &amp; story | levels/stages &amp; dimensions | successive &amp; simultaneous | strategies &amp; possibilities | segmented &amp; contextual | independent &amp; interdependent | distinctions &amp; interrelations | evaluation &amp; imagination | categorize &amp; assimilate | finite &amp; infinite | projection &amp; introjection | manage &amp; lead | lead &amp; follow | stability &amp; change | focus on productivity &amp; focus on relationships | advocacy &amp; inquiry | talking &amp; listening | reality &amp; vision | head &amp; heart | making a life &amp; making a living | absolute truth &amp; relative truth| reason &amp; faith | contextual &amp; normative | did/past/present &amp; present/future/do | enlightenment, consciousness, (manifestation) &amp; illusion, pre or unconscious (incubation) | known &amp; unknown | evolutionary &amp; revolutionary | incremental &amp; breakthrough | deliberate &amp; emergent | vertical (efficiency/hierarchy/functional) &amp; horizontal (speed/flat/matrix) | short-term/here-and-now &amp; long-term/future | hold responsible &amp; give freedom | analytical &amp; theoretical | accuracy &amp; completeness | breadth &amp; depth | reactive &amp; proactive | objective &amp; subjective | quantitative &amp; qualitative | tangible &amp; </a:t>
            </a:r>
            <a:r>
              <a:rPr lang="fr-FR" sz="1400" dirty="0">
                <a:solidFill>
                  <a:srgbClr val="7F7F7F"/>
                </a:solidFill>
              </a:rPr>
              <a:t>intangible | </a:t>
            </a:r>
            <a:r>
              <a:rPr lang="en-US" sz="1400" dirty="0">
                <a:solidFill>
                  <a:srgbClr val="7F7F7F"/>
                </a:solidFill>
              </a:rPr>
              <a:t>deductive &amp; inductive | competence &amp; respect | focus on self &amp; focus on other | intent &amp; impact | intellect &amp; affect | learning from books &amp; learning from experience | above the neck learning &amp; below the neck learning | competition &amp; </a:t>
            </a:r>
            <a:r>
              <a:rPr lang="en-US" sz="1400" dirty="0" err="1">
                <a:solidFill>
                  <a:srgbClr val="7F7F7F"/>
                </a:solidFill>
              </a:rPr>
              <a:t>cooperati</a:t>
            </a:r>
            <a:r>
              <a:rPr lang="fr-FR" sz="1400" dirty="0">
                <a:solidFill>
                  <a:srgbClr val="7F7F7F"/>
                </a:solidFill>
              </a:rPr>
              <a:t>on | </a:t>
            </a:r>
            <a:r>
              <a:rPr lang="en-US" sz="1400" dirty="0">
                <a:solidFill>
                  <a:srgbClr val="7F7F7F"/>
                </a:solidFill>
              </a:rPr>
              <a:t>materialization &amp; intention | order &amp; emergence | direction &amp; participation | choice &amp; compliance | mandatory &amp; discretionary | implement &amp; plan | action &amp; reflection | output &amp; input | task &amp; relationship | content &amp; context | situational &amp; uniform | consistency &amp; versatility | durability &amp; pliability | results &amp; process | swiftness &amp; mindfulness | efficiency &amp; effectiveness | work &amp; home | standardization &amp; innovation | consistency &amp; agility | structured/clear /focused &amp; flexible/open/expansive | accountability &amp; support | accountability &amp; freedom | candor &amp; diplomacy | intent &amp; impact | commitment &amp; possibilities | left-brain &amp; right brain | decentralized &amp; centralized | autonomous &amp; integrated | detachment &amp; attachment | custom information &amp; common information | will &amp; humility | debate &amp; unity | consistent &amp; adaptable | control &amp; empowerment | negotiation &amp; ventilation | caution &amp; risk | self &amp; other | individual &amp; collective | part &amp; whole | care for self &amp; care for others | true to self &amp; loyal to others | superstars &amp; teamwork | internal stakeholders &amp; external stakeholders | being the best &amp; doing the best | doing things right &amp; doing the right things | forgiveness &amp; apology | self service &amp; community service | differentiation &amp; integration | independence &amp; interdependence | teach &amp; learn | speak &amp; listen | push &amp; pull | risk &amp; safety | participate &amp; observe | opaque &amp; transparent | fairness &amp; equality | exclusion &amp; inclusion | independence &amp; interdependence | individual effort &amp; group effort | culture &amp; multi-culture | homogeneity &amp; diversity | specialist &amp; generalist | functional &amp; beautiful | logic &amp; creativity | customer service &amp; service to </a:t>
            </a:r>
            <a:r>
              <a:rPr lang="en-US" sz="1400" dirty="0" err="1">
                <a:solidFill>
                  <a:srgbClr val="7F7F7F"/>
                </a:solidFill>
              </a:rPr>
              <a:t>organisation</a:t>
            </a:r>
            <a:r>
              <a:rPr lang="en-US" sz="1400" dirty="0">
                <a:solidFill>
                  <a:srgbClr val="7F7F7F"/>
                </a:solidFill>
              </a:rPr>
              <a:t> | anticipate customer needs &amp; respond to customer feedback | manage costs &amp; equip people | seriousness &amp; playfulness | direction &amp; participation | advocacy &amp; inquiry | discipline &amp; encouragement | efficient &amp; effective | market driven &amp; product driven | control costs &amp; improve quality | faster &amp; better | maintenance &amp; emergence | expectations &amp; discovery | reserved &amp; enthusiastic | preserve &amp; grow | converge &amp; diverge | seriousness &amp; humor/fun | image &amp; substance | cutting edge &amp; continuous improvement | method &amp; meaning | discretion &amp; openness | realistic &amp; optimistic | sagely wisdom &amp; child-like inquiry | complexity &amp; simplicity | uniqueness &amp; connectedness | awareness &amp; skills application | understand/appreciate self &amp; understand/appreciate others | inquiring/learning &amp; sharing/teaching | care for self &amp; opening self | candor &amp; diplomacy | conditional respect &amp; unconditional respect | space for self &amp; space for others | recruitment &amp; retention | individual identity &amp; </a:t>
            </a:r>
            <a:r>
              <a:rPr lang="en-US" sz="1400" dirty="0" err="1">
                <a:solidFill>
                  <a:srgbClr val="7F7F7F"/>
                </a:solidFill>
              </a:rPr>
              <a:t>organisation</a:t>
            </a:r>
            <a:r>
              <a:rPr lang="en-US" sz="1400" dirty="0">
                <a:solidFill>
                  <a:srgbClr val="7F7F7F"/>
                </a:solidFill>
              </a:rPr>
              <a:t> assimilation | policies/systems &amp; practices/behaviors | </a:t>
            </a:r>
            <a:r>
              <a:rPr lang="en-US" sz="1400" dirty="0" err="1">
                <a:solidFill>
                  <a:srgbClr val="7F7F7F"/>
                </a:solidFill>
              </a:rPr>
              <a:t>organisational</a:t>
            </a:r>
            <a:r>
              <a:rPr lang="en-US" sz="1400" dirty="0">
                <a:solidFill>
                  <a:srgbClr val="7F7F7F"/>
                </a:solidFill>
              </a:rPr>
              <a:t> goals &amp; individual goals | develop talent &amp; utilize talent | diversity &amp; meritocracy | honest </a:t>
            </a:r>
            <a:r>
              <a:rPr lang="en-US" sz="1400" dirty="0" err="1">
                <a:solidFill>
                  <a:srgbClr val="7F7F7F"/>
                </a:solidFill>
              </a:rPr>
              <a:t>organisation</a:t>
            </a:r>
            <a:r>
              <a:rPr lang="en-US" sz="1400" dirty="0">
                <a:solidFill>
                  <a:srgbClr val="7F7F7F"/>
                </a:solidFill>
              </a:rPr>
              <a:t> self-assessment &amp; awards/rewards | extroversion &amp; introversion | sensing &amp; intuition | thinking &amp; feeling | judging &amp; perceiving</a:t>
            </a:r>
          </a:p>
        </p:txBody>
      </p:sp>
      <p:sp>
        <p:nvSpPr>
          <p:cNvPr id="4" name="Rectangle 2">
            <a:extLst>
              <a:ext uri="{FF2B5EF4-FFF2-40B4-BE49-F238E27FC236}">
                <a16:creationId xmlns:a16="http://schemas.microsoft.com/office/drawing/2014/main" id="{6F69832F-C77F-2A43-AEF1-69C5DF16CF8F}"/>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fontAlgn="base">
              <a:spcBef>
                <a:spcPct val="0"/>
              </a:spcBef>
              <a:spcAft>
                <a:spcPct val="0"/>
              </a:spcAft>
              <a:defRPr/>
            </a:pPr>
            <a:r>
              <a:rPr lang="en-AU" b="1" dirty="0">
                <a:solidFill>
                  <a:srgbClr val="FF6600"/>
                </a:solidFill>
                <a:latin typeface="Helvetica"/>
                <a:cs typeface="Helvetica"/>
              </a:rPr>
              <a:t>Many values, many polarity tensions…</a:t>
            </a:r>
          </a:p>
        </p:txBody>
      </p:sp>
    </p:spTree>
    <p:extLst>
      <p:ext uri="{BB962C8B-B14F-4D97-AF65-F5344CB8AC3E}">
        <p14:creationId xmlns:p14="http://schemas.microsoft.com/office/powerpoint/2010/main" val="4923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20000" decel="20000" fill="hold" grpId="0" nodeType="withEffect">
                                  <p:stCondLst>
                                    <p:cond delay="0"/>
                                  </p:stCondLst>
                                  <p:childTnLst>
                                    <p:animMotion origin="layout" path="M -0.00243 -0.04213 L -0.00034 -1.3088 " pathEditMode="fixed" rAng="0" ptsTypes="AA">
                                      <p:cBhvr>
                                        <p:cTn id="6" dur="5000" fill="hold"/>
                                        <p:tgtEl>
                                          <p:spTgt spid="3">
                                            <p:txEl>
                                              <p:pRg st="0" end="0"/>
                                            </p:txEl>
                                          </p:spTgt>
                                        </p:tgtEl>
                                        <p:attrNameLst>
                                          <p:attrName>ppt_x</p:attrName>
                                          <p:attrName>ppt_y</p:attrName>
                                        </p:attrNameLst>
                                      </p:cBhvr>
                                      <p:rCtr x="104" y="-6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011" y="827589"/>
            <a:ext cx="8608914" cy="3747180"/>
          </a:xfrm>
          <a:prstGeom prst="rect">
            <a:avLst/>
          </a:prstGeom>
        </p:spPr>
        <p:txBody>
          <a:bodyPr wrap="square">
            <a:spAutoFit/>
          </a:bodyPr>
          <a:lstStyle/>
          <a:p>
            <a:pPr fontAlgn="base"/>
            <a:r>
              <a:rPr lang="en-US" sz="1900" b="1" dirty="0">
                <a:solidFill>
                  <a:srgbClr val="347D84"/>
                </a:solidFill>
              </a:rPr>
              <a:t>Clean Electronics Network (Eliminate Exposures to Hazardous Chemicals)</a:t>
            </a:r>
          </a:p>
          <a:p>
            <a:pPr marL="287338" fontAlgn="ctr"/>
            <a:r>
              <a:rPr lang="en-US" sz="1400" dirty="0">
                <a:solidFill>
                  <a:schemeClr val="tx1">
                    <a:lumMod val="65000"/>
                    <a:lumOff val="35000"/>
                  </a:schemeClr>
                </a:solidFill>
              </a:rPr>
              <a:t>Worker exposures &amp; Environmental discharges</a:t>
            </a:r>
          </a:p>
          <a:p>
            <a:pPr marL="287338" fontAlgn="ctr"/>
            <a:r>
              <a:rPr lang="en-US" sz="1400" dirty="0">
                <a:solidFill>
                  <a:schemeClr val="tx1">
                    <a:lumMod val="65000"/>
                    <a:lumOff val="35000"/>
                  </a:schemeClr>
                </a:solidFill>
              </a:rPr>
              <a:t>Reducing worker exposures &amp; Reducing chemical hazard</a:t>
            </a:r>
          </a:p>
          <a:p>
            <a:pPr fontAlgn="base"/>
            <a:r>
              <a:rPr lang="en-US" sz="1900" b="1" dirty="0">
                <a:solidFill>
                  <a:srgbClr val="347D84"/>
                </a:solidFill>
              </a:rPr>
              <a:t>Carbon Farming (Carbon Sequestration through Ag)</a:t>
            </a:r>
          </a:p>
          <a:p>
            <a:pPr marL="290513" fontAlgn="base">
              <a:spcAft>
                <a:spcPts val="600"/>
              </a:spcAft>
            </a:pPr>
            <a:r>
              <a:rPr lang="en-US" sz="1400" dirty="0">
                <a:solidFill>
                  <a:srgbClr val="5F5F5F"/>
                </a:solidFill>
                <a:latin typeface="Arial" charset="0"/>
              </a:rPr>
              <a:t>Economies of Scale &amp; Integrated Production</a:t>
            </a:r>
            <a:endParaRPr lang="en-US" sz="1400" dirty="0">
              <a:solidFill>
                <a:srgbClr val="161515"/>
              </a:solidFill>
              <a:latin typeface="Arial" charset="0"/>
            </a:endParaRPr>
          </a:p>
          <a:p>
            <a:pPr fontAlgn="base"/>
            <a:r>
              <a:rPr lang="en-US" sz="1900" b="1" dirty="0">
                <a:solidFill>
                  <a:srgbClr val="347D84"/>
                </a:solidFill>
              </a:rPr>
              <a:t>50x50 (Growing Employee Ownership)</a:t>
            </a:r>
          </a:p>
          <a:p>
            <a:pPr marL="290513" fontAlgn="base">
              <a:spcAft>
                <a:spcPts val="300"/>
              </a:spcAft>
            </a:pPr>
            <a:r>
              <a:rPr lang="en-US" sz="1400" dirty="0">
                <a:solidFill>
                  <a:srgbClr val="5F5F5F"/>
                </a:solidFill>
                <a:latin typeface="Arial" charset="0"/>
              </a:rPr>
              <a:t>Workplace Democracy &amp; Employee Ownership</a:t>
            </a:r>
            <a:endParaRPr lang="en-US" sz="1400" dirty="0">
              <a:solidFill>
                <a:srgbClr val="161515"/>
              </a:solidFill>
              <a:latin typeface="Arial" charset="0"/>
            </a:endParaRPr>
          </a:p>
          <a:p>
            <a:pPr fontAlgn="base"/>
            <a:r>
              <a:rPr lang="en-US" sz="1900" b="1" dirty="0">
                <a:solidFill>
                  <a:srgbClr val="347D84"/>
                </a:solidFill>
              </a:rPr>
              <a:t>Healthcare Anchor Network (Address Economic Determinants of Health)</a:t>
            </a:r>
          </a:p>
          <a:p>
            <a:pPr marL="290513" fontAlgn="base"/>
            <a:r>
              <a:rPr lang="en-US" sz="1400" dirty="0">
                <a:solidFill>
                  <a:srgbClr val="5F5F5F"/>
                </a:solidFill>
                <a:latin typeface="Arial" charset="0"/>
              </a:rPr>
              <a:t>Clinical Interventions &amp; Socio-economic Interventions</a:t>
            </a:r>
          </a:p>
          <a:p>
            <a:pPr marL="290513" fontAlgn="base"/>
            <a:r>
              <a:rPr lang="en-US" sz="1400" dirty="0">
                <a:solidFill>
                  <a:srgbClr val="5F5F5F"/>
                </a:solidFill>
                <a:latin typeface="Arial" charset="0"/>
              </a:rPr>
              <a:t>Attracting top talent &amp; Hiring locally</a:t>
            </a:r>
          </a:p>
          <a:p>
            <a:pPr marL="290513" fontAlgn="base"/>
            <a:r>
              <a:rPr lang="en-US" sz="1400" dirty="0">
                <a:solidFill>
                  <a:srgbClr val="5F5F5F"/>
                </a:solidFill>
                <a:latin typeface="Arial" charset="0"/>
              </a:rPr>
              <a:t>Procuring in bulk for lower costs &amp; Procuring from local businesses</a:t>
            </a:r>
            <a:endParaRPr lang="en-US" sz="1400" dirty="0">
              <a:solidFill>
                <a:srgbClr val="161515"/>
              </a:solidFill>
              <a:latin typeface="Arial" charset="0"/>
            </a:endParaRPr>
          </a:p>
          <a:p>
            <a:pPr fontAlgn="base"/>
            <a:r>
              <a:rPr lang="en-US" sz="1900" b="1" dirty="0">
                <a:solidFill>
                  <a:srgbClr val="347D84"/>
                </a:solidFill>
              </a:rPr>
              <a:t>Human Rights Measurement Initiative</a:t>
            </a:r>
          </a:p>
          <a:p>
            <a:pPr marL="290513" fontAlgn="base"/>
            <a:r>
              <a:rPr lang="en-US" sz="1400" dirty="0">
                <a:solidFill>
                  <a:srgbClr val="5F5F5F"/>
                </a:solidFill>
                <a:latin typeface="Arial" charset="0"/>
              </a:rPr>
              <a:t>Meaningful Metrics &amp; Feasible Metrics</a:t>
            </a:r>
          </a:p>
        </p:txBody>
      </p:sp>
      <p:sp>
        <p:nvSpPr>
          <p:cNvPr id="5" name="Rectangle 2">
            <a:extLst>
              <a:ext uri="{FF2B5EF4-FFF2-40B4-BE49-F238E27FC236}">
                <a16:creationId xmlns:a16="http://schemas.microsoft.com/office/drawing/2014/main" id="{02A78538-2529-DE43-8D70-6E62D24EA2A4}"/>
              </a:ext>
            </a:extLst>
          </p:cNvPr>
          <p:cNvSpPr txBox="1">
            <a:spLocks noChangeArrowheads="1"/>
          </p:cNvSpPr>
          <p:nvPr/>
        </p:nvSpPr>
        <p:spPr bwMode="auto">
          <a:xfrm>
            <a:off x="399010" y="340520"/>
            <a:ext cx="8354291" cy="369332"/>
          </a:xfrm>
          <a:prstGeom prst="rect">
            <a:avLst/>
          </a:prstGeom>
          <a:solidFill>
            <a:srgbClr val="FFFFFF">
              <a:alpha val="70000"/>
            </a:srgbClr>
          </a:solidFill>
          <a:ln w="3175" cmpd="sng">
            <a:solidFill>
              <a:srgbClr val="A6A6A6"/>
            </a:solidFill>
          </a:ln>
        </p:spPr>
        <p:txBody>
          <a:bodyPr wrap="square">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defTabSz="914400" fontAlgn="base">
              <a:spcBef>
                <a:spcPct val="0"/>
              </a:spcBef>
              <a:spcAft>
                <a:spcPct val="0"/>
              </a:spcAft>
              <a:defRPr/>
            </a:pPr>
            <a:r>
              <a:rPr lang="en-AU" b="1" dirty="0">
                <a:solidFill>
                  <a:srgbClr val="FF6600"/>
                </a:solidFill>
                <a:latin typeface="Helvetica"/>
                <a:cs typeface="Helvetica"/>
              </a:rPr>
              <a:t>Example polarity tensions in our work</a:t>
            </a:r>
          </a:p>
        </p:txBody>
      </p:sp>
    </p:spTree>
    <p:extLst>
      <p:ext uri="{BB962C8B-B14F-4D97-AF65-F5344CB8AC3E}">
        <p14:creationId xmlns:p14="http://schemas.microsoft.com/office/powerpoint/2010/main" val="1407527197"/>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22704</TotalTime>
  <Words>2545</Words>
  <Application>Microsoft Macintosh PowerPoint</Application>
  <PresentationFormat>On-screen Show (16:9)</PresentationFormat>
  <Paragraphs>381</Paragraphs>
  <Slides>29</Slides>
  <Notes>9</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Arial</vt:lpstr>
      <vt:lpstr>Arial Black</vt:lpstr>
      <vt:lpstr>Arial Narrow</vt:lpstr>
      <vt:lpstr>Calibri</vt:lpstr>
      <vt:lpstr>Calibri Light</vt:lpstr>
      <vt:lpstr>Helvetica</vt:lpstr>
      <vt:lpstr>Struttura predefinita</vt:lpstr>
      <vt:lpstr>Custom Design</vt:lpstr>
      <vt:lpstr>1_Custom Design</vt:lpstr>
      <vt:lpstr>Leveraging Tensions for Innovation A Quick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ThinkPlace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Jim Scully</dc:creator>
  <cp:keywords/>
  <dc:description/>
  <cp:lastModifiedBy>Russ Gaskin</cp:lastModifiedBy>
  <cp:revision>584</cp:revision>
  <cp:lastPrinted>2013-02-24T21:55:42Z</cp:lastPrinted>
  <dcterms:created xsi:type="dcterms:W3CDTF">2013-02-06T00:35:33Z</dcterms:created>
  <dcterms:modified xsi:type="dcterms:W3CDTF">2019-04-06T22:03:19Z</dcterms:modified>
  <cp:category/>
</cp:coreProperties>
</file>