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57" r:id="rId2"/>
    <p:sldMasterId id="2147483769" r:id="rId3"/>
    <p:sldMasterId id="2147483782" r:id="rId4"/>
  </p:sldMasterIdLst>
  <p:notesMasterIdLst>
    <p:notesMasterId r:id="rId30"/>
  </p:notesMasterIdLst>
  <p:handoutMasterIdLst>
    <p:handoutMasterId r:id="rId31"/>
  </p:handoutMasterIdLst>
  <p:sldIdLst>
    <p:sldId id="467" r:id="rId5"/>
    <p:sldId id="737" r:id="rId6"/>
    <p:sldId id="256" r:id="rId7"/>
    <p:sldId id="729" r:id="rId8"/>
    <p:sldId id="782" r:id="rId9"/>
    <p:sldId id="783" r:id="rId10"/>
    <p:sldId id="736" r:id="rId11"/>
    <p:sldId id="728" r:id="rId12"/>
    <p:sldId id="781" r:id="rId13"/>
    <p:sldId id="739" r:id="rId14"/>
    <p:sldId id="734" r:id="rId15"/>
    <p:sldId id="733" r:id="rId16"/>
    <p:sldId id="735" r:id="rId17"/>
    <p:sldId id="730" r:id="rId18"/>
    <p:sldId id="731" r:id="rId19"/>
    <p:sldId id="718" r:id="rId20"/>
    <p:sldId id="719" r:id="rId21"/>
    <p:sldId id="725" r:id="rId22"/>
    <p:sldId id="726" r:id="rId23"/>
    <p:sldId id="724" r:id="rId24"/>
    <p:sldId id="720" r:id="rId25"/>
    <p:sldId id="723" r:id="rId26"/>
    <p:sldId id="727" r:id="rId27"/>
    <p:sldId id="732" r:id="rId28"/>
    <p:sldId id="738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A4A3A4"/>
          </p15:clr>
        </p15:guide>
        <p15:guide id="2" pos="5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clrMru>
    <a:srgbClr val="FF6600"/>
    <a:srgbClr val="007F97"/>
    <a:srgbClr val="FFC000"/>
    <a:srgbClr val="BFB500"/>
    <a:srgbClr val="595959"/>
    <a:srgbClr val="7F7F7F"/>
    <a:srgbClr val="D8A304"/>
    <a:srgbClr val="FFCC66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9783" autoAdjust="0"/>
  </p:normalViewPr>
  <p:slideViewPr>
    <p:cSldViewPr snapToGrid="0" snapToObjects="1">
      <p:cViewPr varScale="1">
        <p:scale>
          <a:sx n="159" d="100"/>
          <a:sy n="159" d="100"/>
        </p:scale>
        <p:origin x="184" y="192"/>
      </p:cViewPr>
      <p:guideLst>
        <p:guide orient="horz" pos="636"/>
        <p:guide pos="56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C01D34-52BC-514C-8DF2-BE055B09B696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EB4491-35CC-8747-9676-F134D278E1C5}">
      <dgm:prSet phldrT="[Text]" custT="1"/>
      <dgm:spPr/>
      <dgm:t>
        <a:bodyPr/>
        <a:lstStyle/>
        <a:p>
          <a:pPr algn="l"/>
          <a:r>
            <a:rPr lang="en-US" sz="1400" b="1" dirty="0"/>
            <a:t>LEARN</a:t>
          </a:r>
          <a:endParaRPr lang="en-US" sz="1200" b="1" dirty="0"/>
        </a:p>
      </dgm:t>
    </dgm:pt>
    <dgm:pt modelId="{38053794-39D8-BB4E-9661-34A88A9FA3E4}" type="parTrans" cxnId="{E5EE8EEF-0EE6-9548-85AE-A5B59A010C26}">
      <dgm:prSet/>
      <dgm:spPr/>
      <dgm:t>
        <a:bodyPr/>
        <a:lstStyle/>
        <a:p>
          <a:endParaRPr lang="en-US"/>
        </a:p>
      </dgm:t>
    </dgm:pt>
    <dgm:pt modelId="{01350124-391E-8448-8EE0-2F05253B910E}" type="sibTrans" cxnId="{E5EE8EEF-0EE6-9548-85AE-A5B59A010C26}">
      <dgm:prSet/>
      <dgm:spPr>
        <a:solidFill>
          <a:srgbClr val="007F97"/>
        </a:solidFill>
      </dgm:spPr>
      <dgm:t>
        <a:bodyPr/>
        <a:lstStyle/>
        <a:p>
          <a:endParaRPr lang="en-US"/>
        </a:p>
      </dgm:t>
    </dgm:pt>
    <dgm:pt modelId="{E68198BE-115F-984B-854A-AC99B3A6D0EF}">
      <dgm:prSet phldrT="[Text]" custT="1"/>
      <dgm:spPr/>
      <dgm:t>
        <a:bodyPr/>
        <a:lstStyle/>
        <a:p>
          <a:pPr algn="r"/>
          <a:r>
            <a:rPr lang="en-US" sz="1400" b="1" dirty="0"/>
            <a:t>ADAPT</a:t>
          </a:r>
        </a:p>
      </dgm:t>
    </dgm:pt>
    <dgm:pt modelId="{177A4481-C5F1-AB45-A7CE-47C632A20B79}" type="parTrans" cxnId="{12D47B6E-5BF1-8A4C-A150-C84981EE1E80}">
      <dgm:prSet/>
      <dgm:spPr/>
      <dgm:t>
        <a:bodyPr/>
        <a:lstStyle/>
        <a:p>
          <a:endParaRPr lang="en-US"/>
        </a:p>
      </dgm:t>
    </dgm:pt>
    <dgm:pt modelId="{80EFD10B-58DB-E94D-B074-A0E11D8C0158}" type="sibTrans" cxnId="{12D47B6E-5BF1-8A4C-A150-C84981EE1E80}">
      <dgm:prSet/>
      <dgm:spPr>
        <a:solidFill>
          <a:srgbClr val="007F97"/>
        </a:solidFill>
      </dgm:spPr>
      <dgm:t>
        <a:bodyPr/>
        <a:lstStyle/>
        <a:p>
          <a:endParaRPr lang="en-US"/>
        </a:p>
      </dgm:t>
    </dgm:pt>
    <dgm:pt modelId="{1250EC63-BE64-BA48-BB38-6EB21EF0802F}">
      <dgm:prSet phldrT="[Text]" custT="1"/>
      <dgm:spPr/>
      <dgm:t>
        <a:bodyPr/>
        <a:lstStyle/>
        <a:p>
          <a:pPr algn="r"/>
          <a:r>
            <a:rPr lang="en-US" sz="1400" b="1" dirty="0"/>
            <a:t>TEST</a:t>
          </a:r>
          <a:endParaRPr lang="en-US" sz="1800" b="1" dirty="0"/>
        </a:p>
      </dgm:t>
    </dgm:pt>
    <dgm:pt modelId="{CDB3B5A4-274C-AA49-984E-3FA6C574FA46}" type="parTrans" cxnId="{E8AB4665-90DD-6B4E-BECF-213D7501E455}">
      <dgm:prSet/>
      <dgm:spPr/>
      <dgm:t>
        <a:bodyPr/>
        <a:lstStyle/>
        <a:p>
          <a:endParaRPr lang="en-US"/>
        </a:p>
      </dgm:t>
    </dgm:pt>
    <dgm:pt modelId="{43AB165F-AA4B-4445-9DA6-818219F7C0BF}" type="sibTrans" cxnId="{E8AB4665-90DD-6B4E-BECF-213D7501E455}">
      <dgm:prSet/>
      <dgm:spPr>
        <a:solidFill>
          <a:srgbClr val="007F97"/>
        </a:solidFill>
      </dgm:spPr>
      <dgm:t>
        <a:bodyPr/>
        <a:lstStyle/>
        <a:p>
          <a:endParaRPr lang="en-US"/>
        </a:p>
      </dgm:t>
    </dgm:pt>
    <dgm:pt modelId="{6809DE08-212B-2B4C-9AC7-D7262A06C3EC}" type="pres">
      <dgm:prSet presAssocID="{5CC01D34-52BC-514C-8DF2-BE055B09B696}" presName="cycle" presStyleCnt="0">
        <dgm:presLayoutVars>
          <dgm:dir/>
          <dgm:resizeHandles val="exact"/>
        </dgm:presLayoutVars>
      </dgm:prSet>
      <dgm:spPr/>
    </dgm:pt>
    <dgm:pt modelId="{ECE3A014-8F65-A141-9475-BC58A38D0660}" type="pres">
      <dgm:prSet presAssocID="{5EEB4491-35CC-8747-9676-F134D278E1C5}" presName="dummy" presStyleCnt="0"/>
      <dgm:spPr/>
    </dgm:pt>
    <dgm:pt modelId="{A82575B1-A05D-6E49-A977-246A85E5FE26}" type="pres">
      <dgm:prSet presAssocID="{5EEB4491-35CC-8747-9676-F134D278E1C5}" presName="node" presStyleLbl="revTx" presStyleIdx="0" presStyleCnt="3" custScaleX="148210" custScaleY="54311" custRadScaleRad="96805" custRadScaleInc="8645">
        <dgm:presLayoutVars>
          <dgm:bulletEnabled val="1"/>
        </dgm:presLayoutVars>
      </dgm:prSet>
      <dgm:spPr/>
    </dgm:pt>
    <dgm:pt modelId="{6D7F2B1C-0A0E-1B4B-B6AC-605A2CDF591C}" type="pres">
      <dgm:prSet presAssocID="{01350124-391E-8448-8EE0-2F05253B910E}" presName="sibTrans" presStyleLbl="node1" presStyleIdx="0" presStyleCnt="3"/>
      <dgm:spPr/>
    </dgm:pt>
    <dgm:pt modelId="{5CFB0146-46B5-4949-B81F-21F58D66121B}" type="pres">
      <dgm:prSet presAssocID="{E68198BE-115F-984B-854A-AC99B3A6D0EF}" presName="dummy" presStyleCnt="0"/>
      <dgm:spPr/>
    </dgm:pt>
    <dgm:pt modelId="{3F36B304-7ECF-3A49-AA3E-FF0AD7ACC427}" type="pres">
      <dgm:prSet presAssocID="{E68198BE-115F-984B-854A-AC99B3A6D0EF}" presName="node" presStyleLbl="revTx" presStyleIdx="1" presStyleCnt="3" custScaleX="159052" custRadScaleRad="93286" custRadScaleInc="3449">
        <dgm:presLayoutVars>
          <dgm:bulletEnabled val="1"/>
        </dgm:presLayoutVars>
      </dgm:prSet>
      <dgm:spPr/>
    </dgm:pt>
    <dgm:pt modelId="{9BA75527-005D-A24A-B86A-ADC5D12FA37D}" type="pres">
      <dgm:prSet presAssocID="{80EFD10B-58DB-E94D-B074-A0E11D8C0158}" presName="sibTrans" presStyleLbl="node1" presStyleIdx="1" presStyleCnt="3" custScaleX="96108" custScaleY="107981" custLinFactNeighborX="1846"/>
      <dgm:spPr/>
    </dgm:pt>
    <dgm:pt modelId="{C567250C-A1FA-114F-A97B-6DEC382BDA74}" type="pres">
      <dgm:prSet presAssocID="{1250EC63-BE64-BA48-BB38-6EB21EF0802F}" presName="dummy" presStyleCnt="0"/>
      <dgm:spPr/>
    </dgm:pt>
    <dgm:pt modelId="{B98516D9-9E49-EA42-89CC-1E424FEE675E}" type="pres">
      <dgm:prSet presAssocID="{1250EC63-BE64-BA48-BB38-6EB21EF0802F}" presName="node" presStyleLbl="revTx" presStyleIdx="2" presStyleCnt="3" custScaleY="54311" custRadScaleRad="96805" custRadScaleInc="-8645">
        <dgm:presLayoutVars>
          <dgm:bulletEnabled val="1"/>
        </dgm:presLayoutVars>
      </dgm:prSet>
      <dgm:spPr/>
    </dgm:pt>
    <dgm:pt modelId="{F61794F4-A31A-2548-B397-97F966E3A370}" type="pres">
      <dgm:prSet presAssocID="{43AB165F-AA4B-4445-9DA6-818219F7C0BF}" presName="sibTrans" presStyleLbl="node1" presStyleIdx="2" presStyleCnt="3" custScaleX="104630"/>
      <dgm:spPr/>
    </dgm:pt>
  </dgm:ptLst>
  <dgm:cxnLst>
    <dgm:cxn modelId="{E851A21D-AEB0-A842-8810-CD04737609A1}" type="presOf" srcId="{E68198BE-115F-984B-854A-AC99B3A6D0EF}" destId="{3F36B304-7ECF-3A49-AA3E-FF0AD7ACC427}" srcOrd="0" destOrd="0" presId="urn:microsoft.com/office/officeart/2005/8/layout/cycle1"/>
    <dgm:cxn modelId="{5373BC61-FC7D-FE45-A7AE-F2E3076BAF87}" type="presOf" srcId="{43AB165F-AA4B-4445-9DA6-818219F7C0BF}" destId="{F61794F4-A31A-2548-B397-97F966E3A370}" srcOrd="0" destOrd="0" presId="urn:microsoft.com/office/officeart/2005/8/layout/cycle1"/>
    <dgm:cxn modelId="{E8AB4665-90DD-6B4E-BECF-213D7501E455}" srcId="{5CC01D34-52BC-514C-8DF2-BE055B09B696}" destId="{1250EC63-BE64-BA48-BB38-6EB21EF0802F}" srcOrd="2" destOrd="0" parTransId="{CDB3B5A4-274C-AA49-984E-3FA6C574FA46}" sibTransId="{43AB165F-AA4B-4445-9DA6-818219F7C0BF}"/>
    <dgm:cxn modelId="{5C33206E-F8D6-4540-BF8F-34D7F80CD98F}" type="presOf" srcId="{5CC01D34-52BC-514C-8DF2-BE055B09B696}" destId="{6809DE08-212B-2B4C-9AC7-D7262A06C3EC}" srcOrd="0" destOrd="0" presId="urn:microsoft.com/office/officeart/2005/8/layout/cycle1"/>
    <dgm:cxn modelId="{12D47B6E-5BF1-8A4C-A150-C84981EE1E80}" srcId="{5CC01D34-52BC-514C-8DF2-BE055B09B696}" destId="{E68198BE-115F-984B-854A-AC99B3A6D0EF}" srcOrd="1" destOrd="0" parTransId="{177A4481-C5F1-AB45-A7CE-47C632A20B79}" sibTransId="{80EFD10B-58DB-E94D-B074-A0E11D8C0158}"/>
    <dgm:cxn modelId="{C8456B71-FC22-5E46-9A56-06DC52D7C947}" type="presOf" srcId="{1250EC63-BE64-BA48-BB38-6EB21EF0802F}" destId="{B98516D9-9E49-EA42-89CC-1E424FEE675E}" srcOrd="0" destOrd="0" presId="urn:microsoft.com/office/officeart/2005/8/layout/cycle1"/>
    <dgm:cxn modelId="{9EB35FC8-4851-3F42-8205-0156BB0597A9}" type="presOf" srcId="{80EFD10B-58DB-E94D-B074-A0E11D8C0158}" destId="{9BA75527-005D-A24A-B86A-ADC5D12FA37D}" srcOrd="0" destOrd="0" presId="urn:microsoft.com/office/officeart/2005/8/layout/cycle1"/>
    <dgm:cxn modelId="{5EA60BCF-3995-1C47-A753-FAA769F92C36}" type="presOf" srcId="{01350124-391E-8448-8EE0-2F05253B910E}" destId="{6D7F2B1C-0A0E-1B4B-B6AC-605A2CDF591C}" srcOrd="0" destOrd="0" presId="urn:microsoft.com/office/officeart/2005/8/layout/cycle1"/>
    <dgm:cxn modelId="{2AC6F1E8-619A-3045-85AB-D99B78CBFEDB}" type="presOf" srcId="{5EEB4491-35CC-8747-9676-F134D278E1C5}" destId="{A82575B1-A05D-6E49-A977-246A85E5FE26}" srcOrd="0" destOrd="0" presId="urn:microsoft.com/office/officeart/2005/8/layout/cycle1"/>
    <dgm:cxn modelId="{E5EE8EEF-0EE6-9548-85AE-A5B59A010C26}" srcId="{5CC01D34-52BC-514C-8DF2-BE055B09B696}" destId="{5EEB4491-35CC-8747-9676-F134D278E1C5}" srcOrd="0" destOrd="0" parTransId="{38053794-39D8-BB4E-9661-34A88A9FA3E4}" sibTransId="{01350124-391E-8448-8EE0-2F05253B910E}"/>
    <dgm:cxn modelId="{79CDFD67-4A66-1B4F-BFB0-B71DA7C1AAD5}" type="presParOf" srcId="{6809DE08-212B-2B4C-9AC7-D7262A06C3EC}" destId="{ECE3A014-8F65-A141-9475-BC58A38D0660}" srcOrd="0" destOrd="0" presId="urn:microsoft.com/office/officeart/2005/8/layout/cycle1"/>
    <dgm:cxn modelId="{4E0E95B3-E903-AC49-AD46-7EDC78D71178}" type="presParOf" srcId="{6809DE08-212B-2B4C-9AC7-D7262A06C3EC}" destId="{A82575B1-A05D-6E49-A977-246A85E5FE26}" srcOrd="1" destOrd="0" presId="urn:microsoft.com/office/officeart/2005/8/layout/cycle1"/>
    <dgm:cxn modelId="{ECAF29DF-04B4-2144-B774-3D9CB2D51E02}" type="presParOf" srcId="{6809DE08-212B-2B4C-9AC7-D7262A06C3EC}" destId="{6D7F2B1C-0A0E-1B4B-B6AC-605A2CDF591C}" srcOrd="2" destOrd="0" presId="urn:microsoft.com/office/officeart/2005/8/layout/cycle1"/>
    <dgm:cxn modelId="{AAB8175F-DCEF-1C44-A07F-48CF8CAE484D}" type="presParOf" srcId="{6809DE08-212B-2B4C-9AC7-D7262A06C3EC}" destId="{5CFB0146-46B5-4949-B81F-21F58D66121B}" srcOrd="3" destOrd="0" presId="urn:microsoft.com/office/officeart/2005/8/layout/cycle1"/>
    <dgm:cxn modelId="{FABB3DB2-0A73-124F-A311-BBC4A2B9C74F}" type="presParOf" srcId="{6809DE08-212B-2B4C-9AC7-D7262A06C3EC}" destId="{3F36B304-7ECF-3A49-AA3E-FF0AD7ACC427}" srcOrd="4" destOrd="0" presId="urn:microsoft.com/office/officeart/2005/8/layout/cycle1"/>
    <dgm:cxn modelId="{A1160017-ED05-DD47-9A35-C2A8B07C5A65}" type="presParOf" srcId="{6809DE08-212B-2B4C-9AC7-D7262A06C3EC}" destId="{9BA75527-005D-A24A-B86A-ADC5D12FA37D}" srcOrd="5" destOrd="0" presId="urn:microsoft.com/office/officeart/2005/8/layout/cycle1"/>
    <dgm:cxn modelId="{FD5E6694-08AD-5247-9065-1A9F84713EF8}" type="presParOf" srcId="{6809DE08-212B-2B4C-9AC7-D7262A06C3EC}" destId="{C567250C-A1FA-114F-A97B-6DEC382BDA74}" srcOrd="6" destOrd="0" presId="urn:microsoft.com/office/officeart/2005/8/layout/cycle1"/>
    <dgm:cxn modelId="{299AE095-13C1-CB4A-8A96-572BA5B9EE81}" type="presParOf" srcId="{6809DE08-212B-2B4C-9AC7-D7262A06C3EC}" destId="{B98516D9-9E49-EA42-89CC-1E424FEE675E}" srcOrd="7" destOrd="0" presId="urn:microsoft.com/office/officeart/2005/8/layout/cycle1"/>
    <dgm:cxn modelId="{7EB7512C-301D-A14B-9F99-AD6D57BCA051}" type="presParOf" srcId="{6809DE08-212B-2B4C-9AC7-D7262A06C3EC}" destId="{F61794F4-A31A-2548-B397-97F966E3A37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575B1-A05D-6E49-A977-246A85E5FE26}">
      <dsp:nvSpPr>
        <dsp:cNvPr id="0" name=""/>
        <dsp:cNvSpPr/>
      </dsp:nvSpPr>
      <dsp:spPr>
        <a:xfrm>
          <a:off x="698221" y="187776"/>
          <a:ext cx="568506" cy="208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LEARN</a:t>
          </a:r>
          <a:endParaRPr lang="en-US" sz="1200" b="1" kern="1200" dirty="0"/>
        </a:p>
      </dsp:txBody>
      <dsp:txXfrm>
        <a:off x="698221" y="187776"/>
        <a:ext cx="568506" cy="208327"/>
      </dsp:txXfrm>
    </dsp:sp>
    <dsp:sp modelId="{6D7F2B1C-0A0E-1B4B-B6AC-605A2CDF591C}">
      <dsp:nvSpPr>
        <dsp:cNvPr id="0" name=""/>
        <dsp:cNvSpPr/>
      </dsp:nvSpPr>
      <dsp:spPr>
        <a:xfrm>
          <a:off x="192204" y="-23479"/>
          <a:ext cx="906276" cy="906276"/>
        </a:xfrm>
        <a:prstGeom prst="circularArrow">
          <a:avLst>
            <a:gd name="adj1" fmla="val 8253"/>
            <a:gd name="adj2" fmla="val 576537"/>
            <a:gd name="adj3" fmla="val 1412021"/>
            <a:gd name="adj4" fmla="val 21289582"/>
            <a:gd name="adj5" fmla="val 9629"/>
          </a:avLst>
        </a:prstGeom>
        <a:solidFill>
          <a:srgbClr val="007F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6B304-7ECF-3A49-AA3E-FF0AD7ACC427}">
      <dsp:nvSpPr>
        <dsp:cNvPr id="0" name=""/>
        <dsp:cNvSpPr/>
      </dsp:nvSpPr>
      <dsp:spPr>
        <a:xfrm>
          <a:off x="346817" y="608136"/>
          <a:ext cx="610094" cy="383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ADAPT</a:t>
          </a:r>
        </a:p>
      </dsp:txBody>
      <dsp:txXfrm>
        <a:off x="346817" y="608136"/>
        <a:ext cx="610094" cy="383581"/>
      </dsp:txXfrm>
    </dsp:sp>
    <dsp:sp modelId="{9BA75527-005D-A24A-B86A-ADC5D12FA37D}">
      <dsp:nvSpPr>
        <dsp:cNvPr id="0" name=""/>
        <dsp:cNvSpPr/>
      </dsp:nvSpPr>
      <dsp:spPr>
        <a:xfrm>
          <a:off x="256487" y="-61447"/>
          <a:ext cx="871004" cy="978606"/>
        </a:xfrm>
        <a:prstGeom prst="circularArrow">
          <a:avLst>
            <a:gd name="adj1" fmla="val 8253"/>
            <a:gd name="adj2" fmla="val 576537"/>
            <a:gd name="adj3" fmla="val 10517160"/>
            <a:gd name="adj4" fmla="val 9061263"/>
            <a:gd name="adj5" fmla="val 9629"/>
          </a:avLst>
        </a:prstGeom>
        <a:solidFill>
          <a:srgbClr val="007F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516D9-9E49-EA42-89CC-1E424FEE675E}">
      <dsp:nvSpPr>
        <dsp:cNvPr id="0" name=""/>
        <dsp:cNvSpPr/>
      </dsp:nvSpPr>
      <dsp:spPr>
        <a:xfrm>
          <a:off x="146177" y="187776"/>
          <a:ext cx="383581" cy="208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TEST</a:t>
          </a:r>
          <a:endParaRPr lang="en-US" sz="1800" b="1" kern="1200" dirty="0"/>
        </a:p>
      </dsp:txBody>
      <dsp:txXfrm>
        <a:off x="146177" y="187776"/>
        <a:ext cx="383581" cy="208327"/>
      </dsp:txXfrm>
    </dsp:sp>
    <dsp:sp modelId="{F61794F4-A31A-2548-B397-97F966E3A370}">
      <dsp:nvSpPr>
        <dsp:cNvPr id="0" name=""/>
        <dsp:cNvSpPr/>
      </dsp:nvSpPr>
      <dsp:spPr>
        <a:xfrm>
          <a:off x="186103" y="15707"/>
          <a:ext cx="948237" cy="906276"/>
        </a:xfrm>
        <a:prstGeom prst="circularArrow">
          <a:avLst>
            <a:gd name="adj1" fmla="val 8253"/>
            <a:gd name="adj2" fmla="val 576537"/>
            <a:gd name="adj3" fmla="val 18080138"/>
            <a:gd name="adj4" fmla="val 13743325"/>
            <a:gd name="adj5" fmla="val 9629"/>
          </a:avLst>
        </a:prstGeom>
        <a:solidFill>
          <a:srgbClr val="007F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922A-0DB6-C644-B8C0-C28ECA505B6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0995F-DD35-944A-8DB9-4D5491F2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45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1C102-C0DB-B04D-8B4D-A262908F1174}" type="datetimeFigureOut">
              <a:rPr lang="en-US" smtClean="0"/>
              <a:t>2/23/19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4FE52-1613-BB4E-A0A5-D6A848FDE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6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71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54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2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2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2344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306812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3476-FC0C-1D4F-8B26-2C4379B3E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BDCF3-8896-EA41-A018-52DF2823B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F5166-1EA2-B74D-A15A-85E5F7DF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E05B8-27E1-1B4C-BF29-72E44151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6D54-0891-FB48-8CB7-789EAB27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21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9A96-8C30-C54F-9BAE-7E0E00B6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8F791-3038-FB4C-87F8-4E55E4C57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18BDC-AFC6-EA46-9D52-D0318B31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A902-D96F-B74B-AB81-4B4DCB20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6FB6F-0E47-5843-AA0F-1E0A2F3C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3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789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13C4-31BB-5E4E-8416-46B0F500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BECCF-5125-BA47-A78F-F085D62FD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31E4-727F-1F4F-81DB-1D2C8F6F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A5C90-E9C0-B54A-84F7-E37B3BA1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E765-26BE-A946-BE86-826FE965D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95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457EF-883F-CD4B-856C-99DB088D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F7C1A-D0BE-FF47-AA2C-DCB54D44F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CB431-FDFC-1448-89AD-8CBC4C2F2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21705-9FFC-9645-8F72-6664DEF9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9E937-8239-9F42-ACB1-479F69CE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672CB-1CD9-2E4C-9586-AA6B1E4A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38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AAD4-C17F-0C42-A140-BC2C88A5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BB1A8-82CD-724F-A4F2-148DF399E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9188B-6A0E-2D43-A08E-693407128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EC3D4-7C3C-5C48-B0D3-E2938F5E3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3BA0E-1640-CA4B-8BAD-83B8F23FA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359C7-7094-8642-A06D-4364C8C9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1AD44-B093-3241-8818-98E661BE1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9E37E6-68DB-0C48-A2A7-BFCED053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0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567D-13B8-A747-8348-4E9461EC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302D0-81A7-904A-AF00-28534D75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59607-4462-994E-9994-062D2A3A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36BE3-621F-2740-BE35-01B5CC6A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2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61F62D-79ED-2142-9255-50B07E2D5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B7E47-4FCF-994C-836E-1544D88C1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294DF-30C9-6C47-B1AE-C2746DE8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12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4F3C-54DA-BA4E-BC68-09EBF891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F5E28-62D4-3148-8894-4E7020CC8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ECB9E-B209-9C41-821F-968D35A2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CC234-B549-264D-ABF6-8B764BB3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CD19C-D88A-2849-ABBD-E50C5F93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3A6B3-5908-BC4F-ABD5-D21BAA0C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38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75A60-4450-1C41-B3E1-24187DD0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0642E-9879-4D40-B71A-A51718B6D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4107B-604D-4B4C-BE5C-F96203933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DE87B-FD70-E648-B128-7F8177E9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7FAB1-B072-3542-81D4-1314FBC0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3C583-B9DC-0C4C-B7D5-C2ED4A87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4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D1AC-F036-6442-81BC-D7F6D209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0D727-1C53-2B48-A676-97C69DB6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A429D-A2C5-CF4A-A1AF-BB0E9ADE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2ADDA-DFFD-834A-B4DB-EE2C699B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7D3C-E29A-FE43-BB82-54C3BD59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65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AE003-67EC-354B-81AE-FAA599DDB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67B93-D158-B64E-9662-A12D731E4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00C9F-940B-1444-8CDB-DC094A3D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4A94D-C65B-0747-8930-7EE99785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F740D-FD21-8F49-B12D-6695DA83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4845" y="1059657"/>
            <a:ext cx="7315224" cy="156966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4800" spc="-14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1" name="TextBox 50"/>
          <p:cNvSpPr txBox="1"/>
          <p:nvPr userDrawn="1"/>
        </p:nvSpPr>
        <p:spPr>
          <a:xfrm>
            <a:off x="-635069" y="4315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367005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4835B5D-D890-4A47-8FCA-46862EA294D6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F579234-15E9-8A48-B072-913BAFAB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3EFCF8-74EA-4342-AB6A-1AD9FAFF27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" y="4809481"/>
            <a:ext cx="1398983" cy="304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FF467-C54E-6E48-8802-6BF57D4A281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03" y="4868973"/>
            <a:ext cx="601808" cy="213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201D8-8376-4E48-8B70-D3E6875DA338}"/>
              </a:ext>
            </a:extLst>
          </p:cNvPr>
          <p:cNvSpPr txBox="1"/>
          <p:nvPr userDrawn="1"/>
        </p:nvSpPr>
        <p:spPr>
          <a:xfrm>
            <a:off x="1364818" y="4842982"/>
            <a:ext cx="3827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www.CoCreativeConsulting.com</a:t>
            </a: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● @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WeAreCocreative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668" r:id="rId3"/>
    <p:sldLayoutId id="2147483740" r:id="rId4"/>
    <p:sldLayoutId id="214748378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EC62B-CF40-6646-AE2E-B5F4C6E8DA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" y="4809481"/>
            <a:ext cx="1398983" cy="304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92503-7ED9-EB4A-B0EC-D06D93EAF9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03" y="4868973"/>
            <a:ext cx="601808" cy="213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08FB2-AF56-0A41-A963-FC72711417F3}"/>
              </a:ext>
            </a:extLst>
          </p:cNvPr>
          <p:cNvSpPr txBox="1"/>
          <p:nvPr userDrawn="1"/>
        </p:nvSpPr>
        <p:spPr>
          <a:xfrm>
            <a:off x="1364818" y="4842982"/>
            <a:ext cx="3827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www.CoCreativeConsulting.com</a:t>
            </a: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● @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WeAreCocreative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F784A-E2C8-F449-9AF4-966D30062A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" y="4809481"/>
            <a:ext cx="1398983" cy="30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16F11-3DF2-794D-8D76-CECA31E286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03" y="4868973"/>
            <a:ext cx="601808" cy="213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0E1588-CE25-5A4E-945B-3DC6460D16F6}"/>
              </a:ext>
            </a:extLst>
          </p:cNvPr>
          <p:cNvSpPr txBox="1"/>
          <p:nvPr userDrawn="1"/>
        </p:nvSpPr>
        <p:spPr>
          <a:xfrm>
            <a:off x="1364818" y="4842982"/>
            <a:ext cx="3827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www.CoCreativeConsulting.com</a:t>
            </a: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● @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WeAreCocreative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00B70-FBB9-324C-85B3-3E5E51F3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2CEA7-F83B-C64E-98BF-372BB0AFD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60BF7-3BEB-8D46-A1E5-7717E711E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6A3EC-8F6D-344B-8A23-8EC89AF5D97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9D46D-C46D-F643-9D3A-FE68F2173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3E6F-0A9F-964A-9A28-767190316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B74D1-0A3D-3446-8B60-8F7CE543E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75557" y="638045"/>
            <a:ext cx="8409213" cy="3266820"/>
          </a:xfrm>
        </p:spPr>
        <p:txBody>
          <a:bodyPr wrap="square" lIns="65306" tIns="32653" rIns="65306" bIns="32653">
            <a:spAutoFit/>
          </a:bodyPr>
          <a:lstStyle/>
          <a:p>
            <a:pPr eaLnBrk="1" hangingPunct="1">
              <a:defRPr/>
            </a:pPr>
            <a:r>
              <a:rPr lang="en-AU" sz="6000" b="1" dirty="0">
                <a:solidFill>
                  <a:schemeClr val="bg1">
                    <a:lumMod val="65000"/>
                  </a:schemeClr>
                </a:solidFill>
              </a:rPr>
              <a:t>Shifts</a:t>
            </a:r>
            <a:r>
              <a:rPr lang="en-AU" sz="6000" b="1">
                <a:solidFill>
                  <a:schemeClr val="bg1">
                    <a:lumMod val="65000"/>
                  </a:schemeClr>
                </a:solidFill>
              </a:rPr>
              <a:t>, Ideas,</a:t>
            </a:r>
            <a:br>
              <a:rPr lang="en-AU" sz="60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AU" sz="6000" b="1">
                <a:solidFill>
                  <a:schemeClr val="bg1">
                    <a:lumMod val="65000"/>
                  </a:schemeClr>
                </a:solidFill>
              </a:rPr>
              <a:t>and Prototypes</a:t>
            </a:r>
            <a:br>
              <a:rPr lang="en-AU" sz="4400" b="1" dirty="0">
                <a:solidFill>
                  <a:srgbClr val="FF6600"/>
                </a:solidFill>
              </a:rPr>
            </a:br>
            <a:r>
              <a:rPr lang="en-AU" sz="4400" b="1" dirty="0">
                <a:solidFill>
                  <a:srgbClr val="FF6600"/>
                </a:solidFill>
              </a:rPr>
              <a:t>Moving from </a:t>
            </a:r>
            <a:br>
              <a:rPr lang="en-AU" sz="4400" b="1" dirty="0">
                <a:solidFill>
                  <a:srgbClr val="FF6600"/>
                </a:solidFill>
              </a:rPr>
            </a:br>
            <a:r>
              <a:rPr lang="en-AU" sz="4400" b="1" dirty="0">
                <a:solidFill>
                  <a:srgbClr val="FF6600"/>
                </a:solidFill>
              </a:rPr>
              <a:t>Insight to Action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 bwMode="auto">
          <a:xfrm>
            <a:off x="632940" y="5723777"/>
            <a:ext cx="3711721" cy="2769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2" tIns="45707" rIns="91412" bIns="45707" anchor="b">
            <a:sp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 spc="-14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11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6pPr>
            <a:lvl7pPr marL="91423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7pPr>
            <a:lvl8pPr marL="137135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8pPr>
            <a:lvl9pPr marL="182847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9pPr>
          </a:lstStyle>
          <a:p>
            <a:pPr algn="l" defTabSz="914290">
              <a:lnSpc>
                <a:spcPct val="150000"/>
              </a:lnSpc>
              <a:defRPr/>
            </a:pPr>
            <a:r>
              <a:rPr lang="en-AU" sz="800" b="0" kern="400" spc="10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cs typeface="Arial" charset="0"/>
              </a:rPr>
              <a:t>www.cocreativeconsulting.com</a:t>
            </a:r>
            <a:endParaRPr lang="en-AU" sz="800" b="0" kern="400" spc="10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1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Reflection 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8466" y="1986743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08465" y="2543696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08465" y="3328513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19548" y="3967942"/>
            <a:ext cx="4286597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9010" y="967427"/>
            <a:ext cx="821417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issue is impacting the food security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of the most people?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barrier if we removed it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would make the biggest difference?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segment of our population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is being most severely impacted by food insecurity?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9010" y="3402952"/>
            <a:ext cx="8214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 what area could we get a quick win?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(A relatively small intervention that would produce real momentum.)</a:t>
            </a:r>
          </a:p>
        </p:txBody>
      </p:sp>
    </p:spTree>
    <p:extLst>
      <p:ext uri="{BB962C8B-B14F-4D97-AF65-F5344CB8AC3E}">
        <p14:creationId xmlns:p14="http://schemas.microsoft.com/office/powerpoint/2010/main" val="8416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build="p"/>
      <p:bldP spid="10" grpId="0" build="p"/>
      <p:bldP spid="10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19" y="8853"/>
            <a:ext cx="6400800" cy="5118745"/>
          </a:xfrm>
          <a:prstGeom prst="rect">
            <a:avLst/>
          </a:prstGeom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0" y="3757758"/>
            <a:ext cx="1789043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sz="2400" b="1">
                <a:solidFill>
                  <a:prstClr val="white"/>
                </a:solidFill>
                <a:ea typeface="Arial" charset="0"/>
                <a:cs typeface="Arial" charset="0"/>
              </a:rPr>
              <a:t>A Bad Idea</a:t>
            </a:r>
            <a:endParaRPr lang="en-US" altLang="en-US" sz="2400" b="1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86763" y="4589502"/>
            <a:ext cx="17572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Bruce Eric Kaplan </a:t>
            </a:r>
            <a:b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The New Yorker Collection</a:t>
            </a:r>
            <a:b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The Cartoon Bank</a:t>
            </a: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6255" y="888407"/>
            <a:ext cx="38279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An Idea is</a:t>
            </a:r>
            <a:r>
              <a:rPr lang="is-I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pPr fontAlgn="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concrete action (programs, services, initiatives, etc.) that can be take toward a specific outcome.</a:t>
            </a:r>
          </a:p>
          <a:p>
            <a:pPr fontAlgn="t"/>
            <a:b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Example: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Get more architects elected to public office to ensure a ‘seat at the table’ on public design decisions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.”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What an Idea Is</a:t>
            </a:r>
            <a:r>
              <a:rPr lang="is-I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…</a:t>
            </a:r>
            <a:r>
              <a:rPr 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and Isn’t</a:t>
            </a:r>
            <a:endParaRPr lang="en-US" altLang="en-US" sz="2400" b="1" dirty="0">
              <a:solidFill>
                <a:srgbClr val="007F97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8489" y="888407"/>
            <a:ext cx="41783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An Idea is not</a:t>
            </a:r>
            <a:r>
              <a:rPr lang="is-I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fontAlgn="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statement about an issue, need, or a declaration or assertion about a challenge or opportunity.</a:t>
            </a:r>
            <a:b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Example: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Architects need to have a seat at the table on public design decisions.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4 Blockers to Good Brainstorming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99545" y="869783"/>
            <a:ext cx="851845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sz="2000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Rabbit Holes</a:t>
            </a:r>
            <a:br>
              <a:rPr lang="en-NZ" sz="2000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</a:b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Mincho" charset="0"/>
                <a:cs typeface="MS Mincho" charset="0"/>
              </a:rPr>
              <a:t>Don’t get bogged down in discussion. Only discuss an idea enough to help clarify it, </a:t>
            </a:r>
            <a:b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Mincho" charset="0"/>
                <a:cs typeface="MS Mincho" charset="0"/>
              </a:rPr>
            </a:b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Mincho" charset="0"/>
                <a:cs typeface="MS Mincho" charset="0"/>
              </a:rPr>
              <a:t>and no more.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sz="2000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Group Think</a:t>
            </a:r>
            <a:br>
              <a:rPr lang="en-NZ" sz="2000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Mincho" charset="0"/>
                <a:cs typeface="MS Mincho" charset="0"/>
              </a:rPr>
              <a:t>Break away from the pattern of generating more of the same types of ideas, or just adding variations of a single central idea.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sz="2000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Perfectionism &amp; Critique</a:t>
            </a:r>
            <a:br>
              <a:rPr lang="en-NZ" sz="2800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Ideas are fragile things and they die easily. Adding to an idea produces much better output than tearing it apart.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sz="2000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Being “Open”</a:t>
            </a:r>
            <a:br>
              <a:rPr lang="en-NZ" sz="2000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</a:br>
            <a:r>
              <a:rPr lang="en-US" sz="1600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The most compelling ideas are specific and provocative. Avoid trying to make your ideas appealing by keeping them general and unspecific. </a:t>
            </a:r>
            <a:endParaRPr lang="en-NZ" sz="1600" b="1" dirty="0">
              <a:solidFill>
                <a:srgbClr val="FF6600"/>
              </a:solidFill>
              <a:latin typeface="Arial" charset="0"/>
              <a:ea typeface="MS Mincho" charset="0"/>
              <a:cs typeface="MS 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Idea Examples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66093"/>
              </p:ext>
            </p:extLst>
          </p:nvPr>
        </p:nvGraphicFramePr>
        <p:xfrm>
          <a:off x="399010" y="1975432"/>
          <a:ext cx="8363328" cy="224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1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375">
                <a:tc>
                  <a:txBody>
                    <a:bodyPr/>
                    <a:lstStyle/>
                    <a:p>
                      <a:r>
                        <a:rPr lang="en-US" sz="2000" dirty="0"/>
                        <a:t>Helpful Ideas</a:t>
                      </a:r>
                    </a:p>
                  </a:txBody>
                  <a:tcPr anchor="ctr">
                    <a:solidFill>
                      <a:srgbClr val="007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Less Helpful Ideas</a:t>
                      </a:r>
                    </a:p>
                  </a:txBody>
                  <a:tcPr anchor="ctr"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20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Host</a:t>
                      </a:r>
                      <a:r>
                        <a:rPr lang="en-US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a learning event for feed formulators about using small grains</a:t>
                      </a:r>
                    </a:p>
                    <a:p>
                      <a:endParaRPr lang="en-US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Design </a:t>
                      </a:r>
                      <a:r>
                        <a:rPr lang="en-US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pre-mixes using small grains to reduce rail costs</a:t>
                      </a:r>
                    </a:p>
                    <a:p>
                      <a:r>
                        <a:rPr lang="en-US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Convince</a:t>
                      </a:r>
                      <a:r>
                        <a:rPr lang="en-US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companies </a:t>
                      </a:r>
                      <a:r>
                        <a:rPr lang="en-US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 use more small grains (vague)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Talk</a:t>
                      </a:r>
                      <a:r>
                        <a:rPr lang="en-US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to Cargill about using small grains in pre-mixes (task)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ight Arrow Callout 10"/>
          <p:cNvSpPr/>
          <p:nvPr/>
        </p:nvSpPr>
        <p:spPr>
          <a:xfrm>
            <a:off x="1041620" y="1004711"/>
            <a:ext cx="3617843" cy="670034"/>
          </a:xfrm>
          <a:prstGeom prst="rightArrowCallout">
            <a:avLst>
              <a:gd name="adj1" fmla="val 25000"/>
              <a:gd name="adj2" fmla="val 23813"/>
              <a:gd name="adj3" fmla="val 25000"/>
              <a:gd name="adj4" fmla="val 88519"/>
            </a:avLst>
          </a:prstGeom>
          <a:noFill/>
          <a:ln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Feeds aren’t formulated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use small grains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0781" y="1004711"/>
            <a:ext cx="3196425" cy="675861"/>
          </a:xfrm>
          <a:prstGeom prst="rect">
            <a:avLst/>
          </a:prstGeom>
          <a:noFill/>
          <a:ln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Feeds incorporate small grains as a matter of course</a:t>
            </a:r>
          </a:p>
        </p:txBody>
      </p:sp>
    </p:spTree>
    <p:extLst>
      <p:ext uri="{BB962C8B-B14F-4D97-AF65-F5344CB8AC3E}">
        <p14:creationId xmlns:p14="http://schemas.microsoft.com/office/powerpoint/2010/main" val="41474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Generating Ideas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010" y="961009"/>
            <a:ext cx="8214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Helpful constraints: A powerful idea will…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399010" y="1330341"/>
            <a:ext cx="82141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Will make your key shift happen in a powerful way 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Is concrete and specific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Can be piloted within 3-6 months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Wouldn’t happen without us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9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07F97"/>
                </a:solidFill>
                <a:ea typeface="Arial" charset="0"/>
                <a:cs typeface="Arial" charset="0"/>
              </a:rPr>
              <a:t>6 </a:t>
            </a:r>
            <a:r>
              <a:rPr 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Reasons to Prototype</a:t>
            </a:r>
            <a:endParaRPr lang="en-US" altLang="en-US" sz="2400" b="1" dirty="0">
              <a:solidFill>
                <a:srgbClr val="007F97"/>
              </a:solidFill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1FEB9-BA2D-8248-981D-E647FC9B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45" y="869783"/>
            <a:ext cx="8184055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Communication.</a:t>
            </a:r>
            <a:r>
              <a:rPr lang="en-NZ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 </a:t>
            </a:r>
            <a:r>
              <a:rPr lang="en-NZ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Helps ensure that everyone involved is working from the same picture of the problem and solution.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Risk Mitigation.</a:t>
            </a:r>
            <a:r>
              <a:rPr lang="en-NZ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 </a:t>
            </a:r>
            <a:r>
              <a:rPr lang="en-NZ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Helps reduce risk from missed requirements and expectations, and minimizes cost overruns. 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Decision-making.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Helps make decisions faster and more clearly. </a:t>
            </a:r>
            <a:endParaRPr lang="en-NZ" dirty="0">
              <a:solidFill>
                <a:srgbClr val="595959"/>
              </a:solidFill>
              <a:latin typeface="Arial" charset="0"/>
              <a:ea typeface="MS Mincho" charset="0"/>
              <a:cs typeface="MS Mincho" charset="0"/>
            </a:endParaRP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Learning.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Contributes to grounded, focused learning about the real needs and requirements for the solution.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AU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Testing Feasibility and Desirability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with key stakeholders before investing further.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AU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Building Support for Your Solution.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People tend to support solutions that are real and tangible, not imaginary.</a:t>
            </a:r>
          </a:p>
        </p:txBody>
      </p:sp>
    </p:spTree>
    <p:extLst>
      <p:ext uri="{BB962C8B-B14F-4D97-AF65-F5344CB8AC3E}">
        <p14:creationId xmlns:p14="http://schemas.microsoft.com/office/powerpoint/2010/main" val="146488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8A4B5A-5E37-044F-AC59-321938999A2D}"/>
              </a:ext>
            </a:extLst>
          </p:cNvPr>
          <p:cNvSpPr/>
          <p:nvPr/>
        </p:nvSpPr>
        <p:spPr>
          <a:xfrm>
            <a:off x="0" y="4597167"/>
            <a:ext cx="9144000" cy="5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1436851" y="1529258"/>
            <a:ext cx="6406551" cy="362606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947440" y="847394"/>
            <a:ext cx="2134483" cy="1395130"/>
            <a:chOff x="6947440" y="847394"/>
            <a:chExt cx="2134483" cy="1395130"/>
          </a:xfrm>
        </p:grpSpPr>
        <p:sp>
          <p:nvSpPr>
            <p:cNvPr id="4" name="Cloud Callout 3"/>
            <p:cNvSpPr/>
            <p:nvPr/>
          </p:nvSpPr>
          <p:spPr>
            <a:xfrm>
              <a:off x="6947440" y="847394"/>
              <a:ext cx="2134483" cy="139513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61851 w 2128345"/>
                <a:gd name="connsiteY0" fmla="*/ 1365564 h 1206062"/>
                <a:gd name="connsiteX1" fmla="*/ 28349 w 2128345"/>
                <a:gd name="connsiteY1" fmla="*/ 1399066 h 1206062"/>
                <a:gd name="connsiteX2" fmla="*/ -5153 w 2128345"/>
                <a:gd name="connsiteY2" fmla="*/ 1365564 h 1206062"/>
                <a:gd name="connsiteX3" fmla="*/ 28349 w 2128345"/>
                <a:gd name="connsiteY3" fmla="*/ 1332062 h 1206062"/>
                <a:gd name="connsiteX4" fmla="*/ 61851 w 2128345"/>
                <a:gd name="connsiteY4" fmla="*/ 1365564 h 1206062"/>
                <a:gd name="connsiteX0" fmla="*/ 206269 w 2128345"/>
                <a:gd name="connsiteY0" fmla="*/ 1283912 h 1206062"/>
                <a:gd name="connsiteX1" fmla="*/ 139266 w 2128345"/>
                <a:gd name="connsiteY1" fmla="*/ 1350915 h 1206062"/>
                <a:gd name="connsiteX2" fmla="*/ 72263 w 2128345"/>
                <a:gd name="connsiteY2" fmla="*/ 1283912 h 1206062"/>
                <a:gd name="connsiteX3" fmla="*/ 139266 w 2128345"/>
                <a:gd name="connsiteY3" fmla="*/ 1216909 h 1206062"/>
                <a:gd name="connsiteX4" fmla="*/ 206269 w 2128345"/>
                <a:gd name="connsiteY4" fmla="*/ 1283912 h 1206062"/>
                <a:gd name="connsiteX0" fmla="*/ 404645 w 2128345"/>
                <a:gd name="connsiteY0" fmla="*/ 1162538 h 1206062"/>
                <a:gd name="connsiteX1" fmla="*/ 304140 w 2128345"/>
                <a:gd name="connsiteY1" fmla="*/ 1263043 h 1206062"/>
                <a:gd name="connsiteX2" fmla="*/ 203635 w 2128345"/>
                <a:gd name="connsiteY2" fmla="*/ 1162538 h 1206062"/>
                <a:gd name="connsiteX3" fmla="*/ 304140 w 2128345"/>
                <a:gd name="connsiteY3" fmla="*/ 1062033 h 1206062"/>
                <a:gd name="connsiteX4" fmla="*/ 404645 w 2128345"/>
                <a:gd name="connsiteY4" fmla="*/ 1162538 h 1206062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4005 w 43325"/>
                <a:gd name="connsiteY0" fmla="*/ 14229 h 49972"/>
                <a:gd name="connsiteX1" fmla="*/ 5728 w 43325"/>
                <a:gd name="connsiteY1" fmla="*/ 6766 h 49972"/>
                <a:gd name="connsiteX2" fmla="*/ 14110 w 43325"/>
                <a:gd name="connsiteY2" fmla="*/ 5061 h 49972"/>
                <a:gd name="connsiteX3" fmla="*/ 22561 w 43325"/>
                <a:gd name="connsiteY3" fmla="*/ 3291 h 49972"/>
                <a:gd name="connsiteX4" fmla="*/ 25854 w 43325"/>
                <a:gd name="connsiteY4" fmla="*/ 59 h 49972"/>
                <a:gd name="connsiteX5" fmla="*/ 29938 w 43325"/>
                <a:gd name="connsiteY5" fmla="*/ 2340 h 49972"/>
                <a:gd name="connsiteX6" fmla="*/ 35568 w 43325"/>
                <a:gd name="connsiteY6" fmla="*/ 549 h 49972"/>
                <a:gd name="connsiteX7" fmla="*/ 38423 w 43325"/>
                <a:gd name="connsiteY7" fmla="*/ 5435 h 49972"/>
                <a:gd name="connsiteX8" fmla="*/ 42087 w 43325"/>
                <a:gd name="connsiteY8" fmla="*/ 10177 h 49972"/>
                <a:gd name="connsiteX9" fmla="*/ 41923 w 43325"/>
                <a:gd name="connsiteY9" fmla="*/ 15319 h 49972"/>
                <a:gd name="connsiteX10" fmla="*/ 43121 w 43325"/>
                <a:gd name="connsiteY10" fmla="*/ 23181 h 49972"/>
                <a:gd name="connsiteX11" fmla="*/ 37509 w 43325"/>
                <a:gd name="connsiteY11" fmla="*/ 30063 h 49972"/>
                <a:gd name="connsiteX12" fmla="*/ 35500 w 43325"/>
                <a:gd name="connsiteY12" fmla="*/ 35960 h 49972"/>
                <a:gd name="connsiteX13" fmla="*/ 28660 w 43325"/>
                <a:gd name="connsiteY13" fmla="*/ 36674 h 49972"/>
                <a:gd name="connsiteX14" fmla="*/ 23772 w 43325"/>
                <a:gd name="connsiteY14" fmla="*/ 42965 h 49972"/>
                <a:gd name="connsiteX15" fmla="*/ 16585 w 43325"/>
                <a:gd name="connsiteY15" fmla="*/ 39125 h 49972"/>
                <a:gd name="connsiteX16" fmla="*/ 5909 w 43325"/>
                <a:gd name="connsiteY16" fmla="*/ 35331 h 49972"/>
                <a:gd name="connsiteX17" fmla="*/ 1215 w 43325"/>
                <a:gd name="connsiteY17" fmla="*/ 31109 h 49972"/>
                <a:gd name="connsiteX18" fmla="*/ 2218 w 43325"/>
                <a:gd name="connsiteY18" fmla="*/ 25410 h 49972"/>
                <a:gd name="connsiteX19" fmla="*/ 100 w 43325"/>
                <a:gd name="connsiteY19" fmla="*/ 19563 h 49972"/>
                <a:gd name="connsiteX20" fmla="*/ 3968 w 43325"/>
                <a:gd name="connsiteY20" fmla="*/ 14366 h 49972"/>
                <a:gd name="connsiteX21" fmla="*/ 4005 w 43325"/>
                <a:gd name="connsiteY21" fmla="*/ 14229 h 49972"/>
                <a:gd name="connsiteX0" fmla="*/ 67004 w 2134483"/>
                <a:gd name="connsiteY0" fmla="*/ 1361628 h 1395130"/>
                <a:gd name="connsiteX1" fmla="*/ 33502 w 2134483"/>
                <a:gd name="connsiteY1" fmla="*/ 1395130 h 1395130"/>
                <a:gd name="connsiteX2" fmla="*/ 0 w 2134483"/>
                <a:gd name="connsiteY2" fmla="*/ 1361628 h 1395130"/>
                <a:gd name="connsiteX3" fmla="*/ 33502 w 2134483"/>
                <a:gd name="connsiteY3" fmla="*/ 1328126 h 1395130"/>
                <a:gd name="connsiteX4" fmla="*/ 67004 w 2134483"/>
                <a:gd name="connsiteY4" fmla="*/ 1361628 h 1395130"/>
                <a:gd name="connsiteX0" fmla="*/ 211422 w 2134483"/>
                <a:gd name="connsiteY0" fmla="*/ 1279976 h 1395130"/>
                <a:gd name="connsiteX1" fmla="*/ 144419 w 2134483"/>
                <a:gd name="connsiteY1" fmla="*/ 1346979 h 1395130"/>
                <a:gd name="connsiteX2" fmla="*/ 77416 w 2134483"/>
                <a:gd name="connsiteY2" fmla="*/ 1279976 h 1395130"/>
                <a:gd name="connsiteX3" fmla="*/ 144419 w 2134483"/>
                <a:gd name="connsiteY3" fmla="*/ 1212973 h 1395130"/>
                <a:gd name="connsiteX4" fmla="*/ 211422 w 2134483"/>
                <a:gd name="connsiteY4" fmla="*/ 1279976 h 1395130"/>
                <a:gd name="connsiteX0" fmla="*/ 409798 w 2134483"/>
                <a:gd name="connsiteY0" fmla="*/ 1158602 h 1395130"/>
                <a:gd name="connsiteX1" fmla="*/ 309293 w 2134483"/>
                <a:gd name="connsiteY1" fmla="*/ 1259107 h 1395130"/>
                <a:gd name="connsiteX2" fmla="*/ 208788 w 2134483"/>
                <a:gd name="connsiteY2" fmla="*/ 1158602 h 1395130"/>
                <a:gd name="connsiteX3" fmla="*/ 309293 w 2134483"/>
                <a:gd name="connsiteY3" fmla="*/ 1058097 h 1395130"/>
                <a:gd name="connsiteX4" fmla="*/ 409798 w 2134483"/>
                <a:gd name="connsiteY4" fmla="*/ 1158602 h 1395130"/>
                <a:gd name="connsiteX0" fmla="*/ 4798 w 43325"/>
                <a:gd name="connsiteY0" fmla="*/ 26036 h 49972"/>
                <a:gd name="connsiteX1" fmla="*/ 2265 w 43325"/>
                <a:gd name="connsiteY1" fmla="*/ 25239 h 49972"/>
                <a:gd name="connsiteX2" fmla="*/ 7033 w 43325"/>
                <a:gd name="connsiteY2" fmla="*/ 34758 h 49972"/>
                <a:gd name="connsiteX3" fmla="*/ 5925 w 43325"/>
                <a:gd name="connsiteY3" fmla="*/ 35139 h 49972"/>
                <a:gd name="connsiteX4" fmla="*/ 16583 w 43325"/>
                <a:gd name="connsiteY4" fmla="*/ 38949 h 49972"/>
                <a:gd name="connsiteX5" fmla="*/ 15915 w 43325"/>
                <a:gd name="connsiteY5" fmla="*/ 37209 h 49972"/>
                <a:gd name="connsiteX6" fmla="*/ 28932 w 43325"/>
                <a:gd name="connsiteY6" fmla="*/ 34610 h 49972"/>
                <a:gd name="connsiteX7" fmla="*/ 28665 w 43325"/>
                <a:gd name="connsiteY7" fmla="*/ 36519 h 49972"/>
                <a:gd name="connsiteX8" fmla="*/ 41903 w 43325"/>
                <a:gd name="connsiteY8" fmla="*/ 15213 h 49972"/>
                <a:gd name="connsiteX9" fmla="*/ 40455 w 43325"/>
                <a:gd name="connsiteY9" fmla="*/ 17889 h 49972"/>
                <a:gd name="connsiteX10" fmla="*/ 38429 w 43325"/>
                <a:gd name="connsiteY10" fmla="*/ 5285 h 49972"/>
                <a:gd name="connsiteX11" fmla="*/ 38505 w 43325"/>
                <a:gd name="connsiteY11" fmla="*/ 6549 h 49972"/>
                <a:gd name="connsiteX12" fmla="*/ 29183 w 43325"/>
                <a:gd name="connsiteY12" fmla="*/ 3811 h 49972"/>
                <a:gd name="connsiteX13" fmla="*/ 29925 w 43325"/>
                <a:gd name="connsiteY13" fmla="*/ 2199 h 49972"/>
                <a:gd name="connsiteX14" fmla="*/ 22246 w 43325"/>
                <a:gd name="connsiteY14" fmla="*/ 4579 h 49972"/>
                <a:gd name="connsiteX15" fmla="*/ 22605 w 43325"/>
                <a:gd name="connsiteY15" fmla="*/ 3189 h 49972"/>
                <a:gd name="connsiteX16" fmla="*/ 14105 w 43325"/>
                <a:gd name="connsiteY16" fmla="*/ 5051 h 49972"/>
                <a:gd name="connsiteX17" fmla="*/ 15405 w 43325"/>
                <a:gd name="connsiteY17" fmla="*/ 6399 h 49972"/>
                <a:gd name="connsiteX18" fmla="*/ 4232 w 43325"/>
                <a:gd name="connsiteY18" fmla="*/ 15648 h 49972"/>
                <a:gd name="connsiteX19" fmla="*/ 4005 w 43325"/>
                <a:gd name="connsiteY19" fmla="*/ 14229 h 4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25" h="49972">
                  <a:moveTo>
                    <a:pt x="4005" y="14229"/>
                  </a:moveTo>
                  <a:cubicBezTo>
                    <a:pt x="3734" y="11516"/>
                    <a:pt x="4366" y="8780"/>
                    <a:pt x="5728" y="6766"/>
                  </a:cubicBezTo>
                  <a:cubicBezTo>
                    <a:pt x="7880" y="3585"/>
                    <a:pt x="11369" y="2876"/>
                    <a:pt x="14110" y="5061"/>
                  </a:cubicBezTo>
                  <a:cubicBezTo>
                    <a:pt x="15783" y="768"/>
                    <a:pt x="20019" y="-119"/>
                    <a:pt x="22561" y="3291"/>
                  </a:cubicBezTo>
                  <a:cubicBezTo>
                    <a:pt x="23202" y="1542"/>
                    <a:pt x="24433" y="333"/>
                    <a:pt x="25854" y="59"/>
                  </a:cubicBezTo>
                  <a:cubicBezTo>
                    <a:pt x="27418" y="-243"/>
                    <a:pt x="28980" y="629"/>
                    <a:pt x="29938" y="2340"/>
                  </a:cubicBezTo>
                  <a:cubicBezTo>
                    <a:pt x="31320" y="126"/>
                    <a:pt x="33606" y="-601"/>
                    <a:pt x="35568" y="549"/>
                  </a:cubicBezTo>
                  <a:cubicBezTo>
                    <a:pt x="37063" y="1425"/>
                    <a:pt x="38135" y="3259"/>
                    <a:pt x="38423" y="5435"/>
                  </a:cubicBezTo>
                  <a:cubicBezTo>
                    <a:pt x="40151" y="6077"/>
                    <a:pt x="41527" y="7857"/>
                    <a:pt x="42087" y="10177"/>
                  </a:cubicBezTo>
                  <a:cubicBezTo>
                    <a:pt x="42494" y="11861"/>
                    <a:pt x="42436" y="13690"/>
                    <a:pt x="41923" y="15319"/>
                  </a:cubicBezTo>
                  <a:cubicBezTo>
                    <a:pt x="43184" y="17553"/>
                    <a:pt x="43625" y="20449"/>
                    <a:pt x="43121" y="23181"/>
                  </a:cubicBezTo>
                  <a:cubicBezTo>
                    <a:pt x="42451" y="26813"/>
                    <a:pt x="40233" y="29533"/>
                    <a:pt x="37509" y="30063"/>
                  </a:cubicBezTo>
                  <a:cubicBezTo>
                    <a:pt x="37496" y="32330"/>
                    <a:pt x="36763" y="34480"/>
                    <a:pt x="35500" y="35960"/>
                  </a:cubicBezTo>
                  <a:cubicBezTo>
                    <a:pt x="33581" y="38209"/>
                    <a:pt x="30809" y="38498"/>
                    <a:pt x="28660" y="36674"/>
                  </a:cubicBezTo>
                  <a:cubicBezTo>
                    <a:pt x="27965" y="39807"/>
                    <a:pt x="26104" y="42202"/>
                    <a:pt x="23772" y="42965"/>
                  </a:cubicBezTo>
                  <a:cubicBezTo>
                    <a:pt x="21024" y="43864"/>
                    <a:pt x="18156" y="42332"/>
                    <a:pt x="16585" y="39125"/>
                  </a:cubicBezTo>
                  <a:cubicBezTo>
                    <a:pt x="12877" y="42169"/>
                    <a:pt x="8061" y="40458"/>
                    <a:pt x="5909" y="35331"/>
                  </a:cubicBezTo>
                  <a:cubicBezTo>
                    <a:pt x="3795" y="35668"/>
                    <a:pt x="1810" y="33883"/>
                    <a:pt x="1215" y="31109"/>
                  </a:cubicBezTo>
                  <a:cubicBezTo>
                    <a:pt x="784" y="29102"/>
                    <a:pt x="1165" y="26936"/>
                    <a:pt x="2218" y="25410"/>
                  </a:cubicBezTo>
                  <a:cubicBezTo>
                    <a:pt x="724" y="24213"/>
                    <a:pt x="-108" y="21916"/>
                    <a:pt x="100" y="19563"/>
                  </a:cubicBezTo>
                  <a:cubicBezTo>
                    <a:pt x="344" y="16808"/>
                    <a:pt x="1950" y="14650"/>
                    <a:pt x="3968" y="14366"/>
                  </a:cubicBezTo>
                  <a:cubicBezTo>
                    <a:pt x="3980" y="14320"/>
                    <a:pt x="3993" y="14275"/>
                    <a:pt x="4005" y="14229"/>
                  </a:cubicBezTo>
                  <a:close/>
                </a:path>
                <a:path w="2134483" h="1395130">
                  <a:moveTo>
                    <a:pt x="67004" y="1361628"/>
                  </a:moveTo>
                  <a:cubicBezTo>
                    <a:pt x="67004" y="1380131"/>
                    <a:pt x="52005" y="1395130"/>
                    <a:pt x="33502" y="1395130"/>
                  </a:cubicBezTo>
                  <a:cubicBezTo>
                    <a:pt x="14999" y="1395130"/>
                    <a:pt x="0" y="1380131"/>
                    <a:pt x="0" y="1361628"/>
                  </a:cubicBezTo>
                  <a:cubicBezTo>
                    <a:pt x="0" y="1343125"/>
                    <a:pt x="14999" y="1328126"/>
                    <a:pt x="33502" y="1328126"/>
                  </a:cubicBezTo>
                  <a:cubicBezTo>
                    <a:pt x="52005" y="1328126"/>
                    <a:pt x="67004" y="1343125"/>
                    <a:pt x="67004" y="1361628"/>
                  </a:cubicBezTo>
                  <a:close/>
                </a:path>
                <a:path w="2134483" h="1395130">
                  <a:moveTo>
                    <a:pt x="211422" y="1279976"/>
                  </a:moveTo>
                  <a:cubicBezTo>
                    <a:pt x="211422" y="1316981"/>
                    <a:pt x="181424" y="1346979"/>
                    <a:pt x="144419" y="1346979"/>
                  </a:cubicBezTo>
                  <a:cubicBezTo>
                    <a:pt x="107414" y="1346979"/>
                    <a:pt x="77416" y="1316981"/>
                    <a:pt x="77416" y="1279976"/>
                  </a:cubicBezTo>
                  <a:cubicBezTo>
                    <a:pt x="77416" y="1242971"/>
                    <a:pt x="107414" y="1212973"/>
                    <a:pt x="144419" y="1212973"/>
                  </a:cubicBezTo>
                  <a:cubicBezTo>
                    <a:pt x="181424" y="1212973"/>
                    <a:pt x="211422" y="1242971"/>
                    <a:pt x="211422" y="1279976"/>
                  </a:cubicBezTo>
                  <a:close/>
                </a:path>
                <a:path w="2134483" h="1395130">
                  <a:moveTo>
                    <a:pt x="409798" y="1158602"/>
                  </a:moveTo>
                  <a:cubicBezTo>
                    <a:pt x="409798" y="1214109"/>
                    <a:pt x="364800" y="1259107"/>
                    <a:pt x="309293" y="1259107"/>
                  </a:cubicBezTo>
                  <a:cubicBezTo>
                    <a:pt x="253786" y="1259107"/>
                    <a:pt x="208788" y="1214109"/>
                    <a:pt x="208788" y="1158602"/>
                  </a:cubicBezTo>
                  <a:cubicBezTo>
                    <a:pt x="208788" y="1103095"/>
                    <a:pt x="253786" y="1058097"/>
                    <a:pt x="309293" y="1058097"/>
                  </a:cubicBezTo>
                  <a:cubicBezTo>
                    <a:pt x="364800" y="1058097"/>
                    <a:pt x="409798" y="1103095"/>
                    <a:pt x="409798" y="1158602"/>
                  </a:cubicBezTo>
                  <a:close/>
                </a:path>
                <a:path w="43325" h="49972" fill="none" extrusionOk="0">
                  <a:moveTo>
                    <a:pt x="4798" y="26036"/>
                  </a:moveTo>
                  <a:cubicBezTo>
                    <a:pt x="3914" y="26130"/>
                    <a:pt x="3030" y="25852"/>
                    <a:pt x="2265" y="25239"/>
                  </a:cubicBezTo>
                  <a:moveTo>
                    <a:pt x="7033" y="34758"/>
                  </a:moveTo>
                  <a:cubicBezTo>
                    <a:pt x="6678" y="34951"/>
                    <a:pt x="6305" y="35079"/>
                    <a:pt x="5925" y="35139"/>
                  </a:cubicBezTo>
                  <a:moveTo>
                    <a:pt x="16583" y="38949"/>
                  </a:moveTo>
                  <a:cubicBezTo>
                    <a:pt x="16316" y="38403"/>
                    <a:pt x="16092" y="37820"/>
                    <a:pt x="15915" y="37209"/>
                  </a:cubicBezTo>
                  <a:moveTo>
                    <a:pt x="28932" y="34610"/>
                  </a:moveTo>
                  <a:cubicBezTo>
                    <a:pt x="28893" y="35257"/>
                    <a:pt x="28803" y="35897"/>
                    <a:pt x="28665" y="36519"/>
                  </a:cubicBezTo>
                  <a:moveTo>
                    <a:pt x="41903" y="15213"/>
                  </a:moveTo>
                  <a:cubicBezTo>
                    <a:pt x="41578" y="16245"/>
                    <a:pt x="41083" y="17161"/>
                    <a:pt x="40455" y="17889"/>
                  </a:cubicBezTo>
                  <a:moveTo>
                    <a:pt x="38429" y="5285"/>
                  </a:moveTo>
                  <a:cubicBezTo>
                    <a:pt x="38484" y="5702"/>
                    <a:pt x="38510" y="6125"/>
                    <a:pt x="38505" y="6549"/>
                  </a:cubicBezTo>
                  <a:moveTo>
                    <a:pt x="29183" y="3811"/>
                  </a:moveTo>
                  <a:cubicBezTo>
                    <a:pt x="29372" y="3228"/>
                    <a:pt x="29621" y="2685"/>
                    <a:pt x="29925" y="2199"/>
                  </a:cubicBezTo>
                  <a:moveTo>
                    <a:pt x="22246" y="4579"/>
                  </a:moveTo>
                  <a:cubicBezTo>
                    <a:pt x="22323" y="4097"/>
                    <a:pt x="22444" y="3630"/>
                    <a:pt x="22605" y="3189"/>
                  </a:cubicBezTo>
                  <a:moveTo>
                    <a:pt x="14105" y="5051"/>
                  </a:moveTo>
                  <a:cubicBezTo>
                    <a:pt x="14577" y="5427"/>
                    <a:pt x="15013" y="5880"/>
                    <a:pt x="15405" y="6399"/>
                  </a:cubicBezTo>
                  <a:moveTo>
                    <a:pt x="4232" y="15648"/>
                  </a:moveTo>
                  <a:cubicBezTo>
                    <a:pt x="4129" y="15184"/>
                    <a:pt x="4053" y="14710"/>
                    <a:pt x="4005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75848">
              <a:off x="7161906" y="1058699"/>
              <a:ext cx="1765489" cy="61792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796024" y="242401"/>
            <a:ext cx="1529255" cy="1087820"/>
            <a:chOff x="5796024" y="242401"/>
            <a:chExt cx="1529255" cy="1087820"/>
          </a:xfrm>
        </p:grpSpPr>
        <p:sp>
          <p:nvSpPr>
            <p:cNvPr id="12" name="Cloud Callout 11"/>
            <p:cNvSpPr/>
            <p:nvPr/>
          </p:nvSpPr>
          <p:spPr>
            <a:xfrm>
              <a:off x="5796024" y="242401"/>
              <a:ext cx="1529255" cy="1087820"/>
            </a:xfrm>
            <a:prstGeom prst="cloudCallout">
              <a:avLst>
                <a:gd name="adj1" fmla="val -29596"/>
                <a:gd name="adj2" fmla="val 95834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8829" y="496978"/>
              <a:ext cx="1024759" cy="51238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202997" y="161600"/>
            <a:ext cx="1529255" cy="1087820"/>
            <a:chOff x="4202997" y="161600"/>
            <a:chExt cx="1529255" cy="1087820"/>
          </a:xfrm>
        </p:grpSpPr>
        <p:sp>
          <p:nvSpPr>
            <p:cNvPr id="14" name="Cloud Callout 13"/>
            <p:cNvSpPr/>
            <p:nvPr/>
          </p:nvSpPr>
          <p:spPr>
            <a:xfrm>
              <a:off x="4202997" y="161600"/>
              <a:ext cx="1529255" cy="1087820"/>
            </a:xfrm>
            <a:prstGeom prst="cloudCallout">
              <a:avLst>
                <a:gd name="adj1" fmla="val -4854"/>
                <a:gd name="adj2" fmla="val 91487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11445" t="18084" r="9216" b="11418"/>
            <a:stretch/>
          </p:blipFill>
          <p:spPr>
            <a:xfrm>
              <a:off x="4501177" y="339603"/>
              <a:ext cx="977463" cy="63150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633734" y="339603"/>
            <a:ext cx="1529255" cy="1087820"/>
            <a:chOff x="2633734" y="339603"/>
            <a:chExt cx="1529255" cy="1087820"/>
          </a:xfrm>
        </p:grpSpPr>
        <p:sp>
          <p:nvSpPr>
            <p:cNvPr id="16" name="Cloud Callout 15"/>
            <p:cNvSpPr/>
            <p:nvPr/>
          </p:nvSpPr>
          <p:spPr>
            <a:xfrm>
              <a:off x="2633734" y="339603"/>
              <a:ext cx="1529255" cy="1087820"/>
            </a:xfrm>
            <a:prstGeom prst="cloudCallout">
              <a:avLst>
                <a:gd name="adj1" fmla="val 44115"/>
                <a:gd name="adj2" fmla="val 71922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24413"/>
            <a:stretch/>
          </p:blipFill>
          <p:spPr>
            <a:xfrm>
              <a:off x="3007254" y="493318"/>
              <a:ext cx="800536" cy="70156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01267" y="236486"/>
            <a:ext cx="1916719" cy="1166648"/>
            <a:chOff x="101267" y="236486"/>
            <a:chExt cx="1916719" cy="1166648"/>
          </a:xfrm>
        </p:grpSpPr>
        <p:sp>
          <p:nvSpPr>
            <p:cNvPr id="19" name="Cloud Callout 18"/>
            <p:cNvSpPr/>
            <p:nvPr/>
          </p:nvSpPr>
          <p:spPr>
            <a:xfrm>
              <a:off x="101267" y="236486"/>
              <a:ext cx="1916719" cy="1166648"/>
            </a:xfrm>
            <a:prstGeom prst="cloudCallout">
              <a:avLst>
                <a:gd name="adj1" fmla="val 37020"/>
                <a:gd name="adj2" fmla="val 79550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797" y="453459"/>
              <a:ext cx="1107874" cy="65801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994874" y="1529258"/>
            <a:ext cx="798181" cy="567778"/>
            <a:chOff x="2994874" y="1529258"/>
            <a:chExt cx="798181" cy="567778"/>
          </a:xfrm>
        </p:grpSpPr>
        <p:sp>
          <p:nvSpPr>
            <p:cNvPr id="20" name="Cloud Callout 19"/>
            <p:cNvSpPr/>
            <p:nvPr/>
          </p:nvSpPr>
          <p:spPr>
            <a:xfrm>
              <a:off x="2994874" y="1529258"/>
              <a:ext cx="798181" cy="567778"/>
            </a:xfrm>
            <a:prstGeom prst="cloudCallout">
              <a:avLst>
                <a:gd name="adj1" fmla="val 49525"/>
                <a:gd name="adj2" fmla="val 69565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96895" y="1556849"/>
              <a:ext cx="394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99395" y="1002427"/>
            <a:ext cx="798181" cy="567778"/>
            <a:chOff x="1799395" y="1002427"/>
            <a:chExt cx="798181" cy="567778"/>
          </a:xfrm>
        </p:grpSpPr>
        <p:sp>
          <p:nvSpPr>
            <p:cNvPr id="25" name="Cloud Callout 24"/>
            <p:cNvSpPr/>
            <p:nvPr/>
          </p:nvSpPr>
          <p:spPr>
            <a:xfrm>
              <a:off x="1799395" y="1002427"/>
              <a:ext cx="798181" cy="567778"/>
            </a:xfrm>
            <a:prstGeom prst="cloudCallout">
              <a:avLst>
                <a:gd name="adj1" fmla="val 49526"/>
                <a:gd name="adj2" fmla="val 100108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48779" y="1024706"/>
              <a:ext cx="394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!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78884" y="1533739"/>
            <a:ext cx="799216" cy="858318"/>
            <a:chOff x="5078884" y="1533739"/>
            <a:chExt cx="799216" cy="858318"/>
          </a:xfrm>
        </p:grpSpPr>
        <p:sp>
          <p:nvSpPr>
            <p:cNvPr id="27" name="Cloud Callout 26"/>
            <p:cNvSpPr/>
            <p:nvPr/>
          </p:nvSpPr>
          <p:spPr>
            <a:xfrm>
              <a:off x="5078884" y="1533739"/>
              <a:ext cx="799216" cy="8583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337199 w 798181"/>
                <a:gd name="connsiteY0" fmla="*/ 844399 h 567778"/>
                <a:gd name="connsiteX1" fmla="*/ 321427 w 798181"/>
                <a:gd name="connsiteY1" fmla="*/ 860171 h 567778"/>
                <a:gd name="connsiteX2" fmla="*/ 305655 w 798181"/>
                <a:gd name="connsiteY2" fmla="*/ 844399 h 567778"/>
                <a:gd name="connsiteX3" fmla="*/ 321427 w 798181"/>
                <a:gd name="connsiteY3" fmla="*/ 828627 h 567778"/>
                <a:gd name="connsiteX4" fmla="*/ 337199 w 798181"/>
                <a:gd name="connsiteY4" fmla="*/ 844399 h 567778"/>
                <a:gd name="connsiteX0" fmla="*/ 364367 w 798181"/>
                <a:gd name="connsiteY0" fmla="*/ 762151 h 567778"/>
                <a:gd name="connsiteX1" fmla="*/ 332824 w 798181"/>
                <a:gd name="connsiteY1" fmla="*/ 793694 h 567778"/>
                <a:gd name="connsiteX2" fmla="*/ 301281 w 798181"/>
                <a:gd name="connsiteY2" fmla="*/ 762151 h 567778"/>
                <a:gd name="connsiteX3" fmla="*/ 332824 w 798181"/>
                <a:gd name="connsiteY3" fmla="*/ 730608 h 567778"/>
                <a:gd name="connsiteX4" fmla="*/ 364367 w 798181"/>
                <a:gd name="connsiteY4" fmla="*/ 762151 h 567778"/>
                <a:gd name="connsiteX0" fmla="*/ 395864 w 798181"/>
                <a:gd name="connsiteY0" fmla="*/ 648658 h 567778"/>
                <a:gd name="connsiteX1" fmla="*/ 348549 w 798181"/>
                <a:gd name="connsiteY1" fmla="*/ 695973 h 567778"/>
                <a:gd name="connsiteX2" fmla="*/ 301234 w 798181"/>
                <a:gd name="connsiteY2" fmla="*/ 648658 h 567778"/>
                <a:gd name="connsiteX3" fmla="*/ 348549 w 798181"/>
                <a:gd name="connsiteY3" fmla="*/ 601343 h 567778"/>
                <a:gd name="connsiteX4" fmla="*/ 395864 w 798181"/>
                <a:gd name="connsiteY4" fmla="*/ 648658 h 567778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65306"/>
                <a:gd name="connsiteX1" fmla="*/ 5659 w 43256"/>
                <a:gd name="connsiteY1" fmla="*/ 6766 h 65306"/>
                <a:gd name="connsiteX2" fmla="*/ 14041 w 43256"/>
                <a:gd name="connsiteY2" fmla="*/ 5061 h 65306"/>
                <a:gd name="connsiteX3" fmla="*/ 22492 w 43256"/>
                <a:gd name="connsiteY3" fmla="*/ 3291 h 65306"/>
                <a:gd name="connsiteX4" fmla="*/ 25785 w 43256"/>
                <a:gd name="connsiteY4" fmla="*/ 59 h 65306"/>
                <a:gd name="connsiteX5" fmla="*/ 29869 w 43256"/>
                <a:gd name="connsiteY5" fmla="*/ 2340 h 65306"/>
                <a:gd name="connsiteX6" fmla="*/ 35499 w 43256"/>
                <a:gd name="connsiteY6" fmla="*/ 549 h 65306"/>
                <a:gd name="connsiteX7" fmla="*/ 38354 w 43256"/>
                <a:gd name="connsiteY7" fmla="*/ 5435 h 65306"/>
                <a:gd name="connsiteX8" fmla="*/ 42018 w 43256"/>
                <a:gd name="connsiteY8" fmla="*/ 10177 h 65306"/>
                <a:gd name="connsiteX9" fmla="*/ 41854 w 43256"/>
                <a:gd name="connsiteY9" fmla="*/ 15319 h 65306"/>
                <a:gd name="connsiteX10" fmla="*/ 43052 w 43256"/>
                <a:gd name="connsiteY10" fmla="*/ 23181 h 65306"/>
                <a:gd name="connsiteX11" fmla="*/ 37440 w 43256"/>
                <a:gd name="connsiteY11" fmla="*/ 30063 h 65306"/>
                <a:gd name="connsiteX12" fmla="*/ 35431 w 43256"/>
                <a:gd name="connsiteY12" fmla="*/ 35960 h 65306"/>
                <a:gd name="connsiteX13" fmla="*/ 28591 w 43256"/>
                <a:gd name="connsiteY13" fmla="*/ 36674 h 65306"/>
                <a:gd name="connsiteX14" fmla="*/ 23703 w 43256"/>
                <a:gd name="connsiteY14" fmla="*/ 42965 h 65306"/>
                <a:gd name="connsiteX15" fmla="*/ 16516 w 43256"/>
                <a:gd name="connsiteY15" fmla="*/ 39125 h 65306"/>
                <a:gd name="connsiteX16" fmla="*/ 5840 w 43256"/>
                <a:gd name="connsiteY16" fmla="*/ 35331 h 65306"/>
                <a:gd name="connsiteX17" fmla="*/ 1146 w 43256"/>
                <a:gd name="connsiteY17" fmla="*/ 31109 h 65306"/>
                <a:gd name="connsiteX18" fmla="*/ 2149 w 43256"/>
                <a:gd name="connsiteY18" fmla="*/ 25410 h 65306"/>
                <a:gd name="connsiteX19" fmla="*/ 31 w 43256"/>
                <a:gd name="connsiteY19" fmla="*/ 19563 h 65306"/>
                <a:gd name="connsiteX20" fmla="*/ 3899 w 43256"/>
                <a:gd name="connsiteY20" fmla="*/ 14366 h 65306"/>
                <a:gd name="connsiteX21" fmla="*/ 3936 w 43256"/>
                <a:gd name="connsiteY21" fmla="*/ 14229 h 65306"/>
                <a:gd name="connsiteX0" fmla="*/ 337864 w 799216"/>
                <a:gd name="connsiteY0" fmla="*/ 842546 h 858318"/>
                <a:gd name="connsiteX1" fmla="*/ 322092 w 799216"/>
                <a:gd name="connsiteY1" fmla="*/ 858318 h 858318"/>
                <a:gd name="connsiteX2" fmla="*/ 306320 w 799216"/>
                <a:gd name="connsiteY2" fmla="*/ 842546 h 858318"/>
                <a:gd name="connsiteX3" fmla="*/ 322092 w 799216"/>
                <a:gd name="connsiteY3" fmla="*/ 826774 h 858318"/>
                <a:gd name="connsiteX4" fmla="*/ 337864 w 799216"/>
                <a:gd name="connsiteY4" fmla="*/ 842546 h 858318"/>
                <a:gd name="connsiteX0" fmla="*/ 365032 w 799216"/>
                <a:gd name="connsiteY0" fmla="*/ 760298 h 858318"/>
                <a:gd name="connsiteX1" fmla="*/ 333489 w 799216"/>
                <a:gd name="connsiteY1" fmla="*/ 791841 h 858318"/>
                <a:gd name="connsiteX2" fmla="*/ 301946 w 799216"/>
                <a:gd name="connsiteY2" fmla="*/ 760298 h 858318"/>
                <a:gd name="connsiteX3" fmla="*/ 333489 w 799216"/>
                <a:gd name="connsiteY3" fmla="*/ 728755 h 858318"/>
                <a:gd name="connsiteX4" fmla="*/ 365032 w 799216"/>
                <a:gd name="connsiteY4" fmla="*/ 760298 h 858318"/>
                <a:gd name="connsiteX0" fmla="*/ 396529 w 799216"/>
                <a:gd name="connsiteY0" fmla="*/ 646805 h 858318"/>
                <a:gd name="connsiteX1" fmla="*/ 349214 w 799216"/>
                <a:gd name="connsiteY1" fmla="*/ 694120 h 858318"/>
                <a:gd name="connsiteX2" fmla="*/ 301899 w 799216"/>
                <a:gd name="connsiteY2" fmla="*/ 646805 h 858318"/>
                <a:gd name="connsiteX3" fmla="*/ 349214 w 799216"/>
                <a:gd name="connsiteY3" fmla="*/ 599490 h 858318"/>
                <a:gd name="connsiteX4" fmla="*/ 396529 w 799216"/>
                <a:gd name="connsiteY4" fmla="*/ 646805 h 858318"/>
                <a:gd name="connsiteX0" fmla="*/ 4729 w 43256"/>
                <a:gd name="connsiteY0" fmla="*/ 26036 h 65306"/>
                <a:gd name="connsiteX1" fmla="*/ 2196 w 43256"/>
                <a:gd name="connsiteY1" fmla="*/ 25239 h 65306"/>
                <a:gd name="connsiteX2" fmla="*/ 6964 w 43256"/>
                <a:gd name="connsiteY2" fmla="*/ 34758 h 65306"/>
                <a:gd name="connsiteX3" fmla="*/ 5856 w 43256"/>
                <a:gd name="connsiteY3" fmla="*/ 35139 h 65306"/>
                <a:gd name="connsiteX4" fmla="*/ 16514 w 43256"/>
                <a:gd name="connsiteY4" fmla="*/ 38949 h 65306"/>
                <a:gd name="connsiteX5" fmla="*/ 15846 w 43256"/>
                <a:gd name="connsiteY5" fmla="*/ 37209 h 65306"/>
                <a:gd name="connsiteX6" fmla="*/ 28863 w 43256"/>
                <a:gd name="connsiteY6" fmla="*/ 34610 h 65306"/>
                <a:gd name="connsiteX7" fmla="*/ 28596 w 43256"/>
                <a:gd name="connsiteY7" fmla="*/ 36519 h 65306"/>
                <a:gd name="connsiteX8" fmla="*/ 41834 w 43256"/>
                <a:gd name="connsiteY8" fmla="*/ 15213 h 65306"/>
                <a:gd name="connsiteX9" fmla="*/ 40386 w 43256"/>
                <a:gd name="connsiteY9" fmla="*/ 17889 h 65306"/>
                <a:gd name="connsiteX10" fmla="*/ 38360 w 43256"/>
                <a:gd name="connsiteY10" fmla="*/ 5285 h 65306"/>
                <a:gd name="connsiteX11" fmla="*/ 38436 w 43256"/>
                <a:gd name="connsiteY11" fmla="*/ 6549 h 65306"/>
                <a:gd name="connsiteX12" fmla="*/ 29114 w 43256"/>
                <a:gd name="connsiteY12" fmla="*/ 3811 h 65306"/>
                <a:gd name="connsiteX13" fmla="*/ 29856 w 43256"/>
                <a:gd name="connsiteY13" fmla="*/ 2199 h 65306"/>
                <a:gd name="connsiteX14" fmla="*/ 22177 w 43256"/>
                <a:gd name="connsiteY14" fmla="*/ 4579 h 65306"/>
                <a:gd name="connsiteX15" fmla="*/ 22536 w 43256"/>
                <a:gd name="connsiteY15" fmla="*/ 3189 h 65306"/>
                <a:gd name="connsiteX16" fmla="*/ 14036 w 43256"/>
                <a:gd name="connsiteY16" fmla="*/ 5051 h 65306"/>
                <a:gd name="connsiteX17" fmla="*/ 15336 w 43256"/>
                <a:gd name="connsiteY17" fmla="*/ 6399 h 65306"/>
                <a:gd name="connsiteX18" fmla="*/ 4163 w 43256"/>
                <a:gd name="connsiteY18" fmla="*/ 15648 h 65306"/>
                <a:gd name="connsiteX19" fmla="*/ 3936 w 43256"/>
                <a:gd name="connsiteY19" fmla="*/ 14229 h 6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65306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799216" h="858318">
                  <a:moveTo>
                    <a:pt x="337864" y="842546"/>
                  </a:moveTo>
                  <a:cubicBezTo>
                    <a:pt x="337864" y="851257"/>
                    <a:pt x="330803" y="858318"/>
                    <a:pt x="322092" y="858318"/>
                  </a:cubicBezTo>
                  <a:cubicBezTo>
                    <a:pt x="313381" y="858318"/>
                    <a:pt x="306320" y="851257"/>
                    <a:pt x="306320" y="842546"/>
                  </a:cubicBezTo>
                  <a:cubicBezTo>
                    <a:pt x="306320" y="833835"/>
                    <a:pt x="313381" y="826774"/>
                    <a:pt x="322092" y="826774"/>
                  </a:cubicBezTo>
                  <a:cubicBezTo>
                    <a:pt x="330803" y="826774"/>
                    <a:pt x="337864" y="833835"/>
                    <a:pt x="337864" y="842546"/>
                  </a:cubicBezTo>
                  <a:close/>
                </a:path>
                <a:path w="799216" h="858318">
                  <a:moveTo>
                    <a:pt x="365032" y="760298"/>
                  </a:moveTo>
                  <a:cubicBezTo>
                    <a:pt x="365032" y="777719"/>
                    <a:pt x="350910" y="791841"/>
                    <a:pt x="333489" y="791841"/>
                  </a:cubicBezTo>
                  <a:cubicBezTo>
                    <a:pt x="316068" y="791841"/>
                    <a:pt x="301946" y="777719"/>
                    <a:pt x="301946" y="760298"/>
                  </a:cubicBezTo>
                  <a:cubicBezTo>
                    <a:pt x="301946" y="742877"/>
                    <a:pt x="316068" y="728755"/>
                    <a:pt x="333489" y="728755"/>
                  </a:cubicBezTo>
                  <a:cubicBezTo>
                    <a:pt x="350910" y="728755"/>
                    <a:pt x="365032" y="742877"/>
                    <a:pt x="365032" y="760298"/>
                  </a:cubicBezTo>
                  <a:close/>
                </a:path>
                <a:path w="799216" h="858318">
                  <a:moveTo>
                    <a:pt x="396529" y="646805"/>
                  </a:moveTo>
                  <a:cubicBezTo>
                    <a:pt x="396529" y="672936"/>
                    <a:pt x="375345" y="694120"/>
                    <a:pt x="349214" y="694120"/>
                  </a:cubicBezTo>
                  <a:cubicBezTo>
                    <a:pt x="323083" y="694120"/>
                    <a:pt x="301899" y="672936"/>
                    <a:pt x="301899" y="646805"/>
                  </a:cubicBezTo>
                  <a:cubicBezTo>
                    <a:pt x="301899" y="620674"/>
                    <a:pt x="323083" y="599490"/>
                    <a:pt x="349214" y="599490"/>
                  </a:cubicBezTo>
                  <a:cubicBezTo>
                    <a:pt x="375345" y="599490"/>
                    <a:pt x="396529" y="620674"/>
                    <a:pt x="396529" y="646805"/>
                  </a:cubicBezTo>
                  <a:close/>
                </a:path>
                <a:path w="43256" h="65306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2" t="14844" r="11114" b="71443"/>
            <a:stretch/>
          </p:blipFill>
          <p:spPr>
            <a:xfrm flipH="1">
              <a:off x="5268381" y="1636831"/>
              <a:ext cx="420516" cy="352632"/>
            </a:xfrm>
            <a:prstGeom prst="rect">
              <a:avLst/>
            </a:prstGeom>
          </p:spPr>
        </p:pic>
      </p:grp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0" y="3996297"/>
            <a:ext cx="2633735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Communication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C7498B-58F1-744C-9601-B9503C8E8525}"/>
              </a:ext>
            </a:extLst>
          </p:cNvPr>
          <p:cNvSpPr/>
          <p:nvPr/>
        </p:nvSpPr>
        <p:spPr>
          <a:xfrm>
            <a:off x="0" y="4597167"/>
            <a:ext cx="9144000" cy="5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75" y="0"/>
            <a:ext cx="6877640" cy="5158230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327975" y="128109"/>
            <a:ext cx="1911734" cy="256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How to prototype BMX tricks, without getting hurt (too badly).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023458"/>
            <a:ext cx="2633735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Risk Mitigation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43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3A43FB-2FA5-1544-979E-9D4AB9B5756B}"/>
              </a:ext>
            </a:extLst>
          </p:cNvPr>
          <p:cNvSpPr/>
          <p:nvPr/>
        </p:nvSpPr>
        <p:spPr>
          <a:xfrm>
            <a:off x="0" y="4597167"/>
            <a:ext cx="9144000" cy="5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9" y="0"/>
            <a:ext cx="6507784" cy="5143501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062477" y="115443"/>
            <a:ext cx="1989056" cy="25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In 2012, 10,000 parents and teenagers met across 3 cities to prototype a policy platform to support their success.</a:t>
            </a: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7062477" y="3032388"/>
            <a:ext cx="1989056" cy="102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process took 90 minutes.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058292"/>
            <a:ext cx="2752254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Decision-making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0327" y="893254"/>
            <a:ext cx="8088283" cy="30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NZ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CoCreative</a:t>
            </a: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 helps people who don’t know each other (and often don’t even like each other) solve complex problems and </a:t>
            </a:r>
            <a:r>
              <a:rPr lang="en-NZ" sz="1800" b="1" dirty="0">
                <a:solidFill>
                  <a:srgbClr val="FF9E38"/>
                </a:solidFill>
                <a:latin typeface="Arial" charset="0"/>
                <a:ea typeface="MS Mincho" charset="0"/>
                <a:cs typeface="MS Mincho" charset="0"/>
              </a:rPr>
              <a:t>create better futures together</a:t>
            </a: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.  </a:t>
            </a: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We work across sectors and industries, in </a:t>
            </a:r>
            <a:r>
              <a:rPr lang="en-NZ" sz="1800" b="1" dirty="0">
                <a:solidFill>
                  <a:srgbClr val="FF9E38"/>
                </a:solidFill>
                <a:latin typeface="Arial" charset="0"/>
                <a:ea typeface="MS Mincho" charset="0"/>
                <a:cs typeface="MS Mincho" charset="0"/>
              </a:rPr>
              <a:t>public policy, development, energy, food, </a:t>
            </a:r>
            <a:r>
              <a:rPr lang="en-NZ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education</a:t>
            </a: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, leveraging deep partnerships to create more thriving and resilient social systems. 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We do this by designing and supporting </a:t>
            </a:r>
            <a:r>
              <a:rPr lang="en-AU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collaborative innovation networks</a:t>
            </a:r>
            <a:r>
              <a:rPr lang="en-AU" sz="1800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 </a:t>
            </a:r>
            <a:r>
              <a:rPr lang="en-AU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and </a:t>
            </a:r>
            <a:r>
              <a:rPr lang="en-AU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collaborative strategy </a:t>
            </a:r>
            <a:r>
              <a:rPr lang="en-AU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for high-impact social ventures.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73589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5E04D2-5276-C845-AA5D-1C5C1F1143AE}"/>
              </a:ext>
            </a:extLst>
          </p:cNvPr>
          <p:cNvSpPr/>
          <p:nvPr/>
        </p:nvSpPr>
        <p:spPr>
          <a:xfrm>
            <a:off x="0" y="4597167"/>
            <a:ext cx="9144000" cy="5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" y="1197414"/>
            <a:ext cx="9145219" cy="3448509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554804" y="425483"/>
            <a:ext cx="8507003" cy="86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Prototyping helps us learn (and fail) fast so we don’t waste time and money in understanding what people really need.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219" y="4205365"/>
            <a:ext cx="2633735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Learning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30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1. Get Tangible, Fast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91" y="2507134"/>
            <a:ext cx="4372794" cy="21436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9800" b="7732"/>
          <a:stretch/>
        </p:blipFill>
        <p:spPr>
          <a:xfrm>
            <a:off x="246993" y="2412124"/>
            <a:ext cx="3661870" cy="22387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741092"/>
              </p:ext>
            </p:extLst>
          </p:nvPr>
        </p:nvGraphicFramePr>
        <p:xfrm>
          <a:off x="349469" y="936076"/>
          <a:ext cx="8297916" cy="1050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5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5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Rough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007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Rapid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007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Right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53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Good enough, any materials, no emotional attachment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Iterate many options quickly, efficient and cheap, instant feedback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Be clear on what you want to learn, focus on high risk areas first, build only what’s necessary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Rectangle 51"/>
          <p:cNvSpPr/>
          <p:nvPr/>
        </p:nvSpPr>
        <p:spPr>
          <a:xfrm>
            <a:off x="7018429" y="4687418"/>
            <a:ext cx="17235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dirty="0">
                <a:solidFill>
                  <a:srgbClr val="999999"/>
                </a:solidFill>
                <a:latin typeface="Helvetica" charset="0"/>
              </a:rPr>
              <a:t>© 2017 Olympus America</a:t>
            </a:r>
            <a:endParaRPr lang="en-US" sz="1050" dirty="0"/>
          </a:p>
        </p:txBody>
      </p:sp>
      <p:sp>
        <p:nvSpPr>
          <p:cNvPr id="53" name="Rectangle 52"/>
          <p:cNvSpPr/>
          <p:nvPr/>
        </p:nvSpPr>
        <p:spPr>
          <a:xfrm>
            <a:off x="246993" y="4687418"/>
            <a:ext cx="9877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99999"/>
                </a:solidFill>
                <a:latin typeface="Helvetica" charset="0"/>
              </a:rPr>
              <a:t>© 2017 IDEO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43456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C03048-DB6F-1942-B99D-09367D815678}"/>
              </a:ext>
            </a:extLst>
          </p:cNvPr>
          <p:cNvSpPr/>
          <p:nvPr/>
        </p:nvSpPr>
        <p:spPr>
          <a:xfrm>
            <a:off x="0" y="4597167"/>
            <a:ext cx="9144000" cy="5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2. Align Technique with Purpose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740" y="715361"/>
            <a:ext cx="4428139" cy="4428139"/>
          </a:xfrm>
          <a:prstGeom prst="rect">
            <a:avLst/>
          </a:prstGeom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5017210" y="947384"/>
            <a:ext cx="1911734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Inspire (Lo-Fi)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5017210" y="2034520"/>
            <a:ext cx="1911734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Evolve</a:t>
            </a: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5017210" y="3121656"/>
            <a:ext cx="2227043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Validate (Hi-Fi)</a:t>
            </a:r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5017210" y="4208792"/>
            <a:ext cx="2227043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699064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What a Prototype is NOT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55" y="812906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Plan to Do Something</a:t>
            </a:r>
          </a:p>
          <a:p>
            <a:r>
              <a:rPr lang="en-US" sz="2000" dirty="0">
                <a:solidFill>
                  <a:srgbClr val="595959"/>
                </a:solidFill>
              </a:rPr>
              <a:t>“Here’s what we’re going to do</a:t>
            </a:r>
            <a:r>
              <a:rPr lang="is-IS" sz="2000" dirty="0">
                <a:solidFill>
                  <a:srgbClr val="595959"/>
                </a:solidFill>
              </a:rPr>
              <a:t>…</a:t>
            </a:r>
            <a:r>
              <a:rPr lang="en-US" sz="2000" dirty="0">
                <a:solidFill>
                  <a:srgbClr val="595959"/>
                </a:solidFill>
              </a:rPr>
              <a:t>”</a:t>
            </a:r>
          </a:p>
          <a:p>
            <a:endParaRPr lang="en-U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Plan to Make Something</a:t>
            </a:r>
            <a:endParaRPr lang="en-US" sz="2000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595959"/>
                </a:solidFill>
              </a:rPr>
              <a:t>“We would develop a survey that </a:t>
            </a:r>
            <a:br>
              <a:rPr lang="en-US" sz="2000" dirty="0">
                <a:solidFill>
                  <a:srgbClr val="595959"/>
                </a:solidFill>
              </a:rPr>
            </a:br>
            <a:r>
              <a:rPr lang="en-US" sz="2000" dirty="0">
                <a:solidFill>
                  <a:srgbClr val="595959"/>
                </a:solidFill>
              </a:rPr>
              <a:t>would do X, Y, and Z.”</a:t>
            </a:r>
          </a:p>
          <a:p>
            <a:endParaRPr lang="en-U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Discussion of Possibilities</a:t>
            </a:r>
            <a:endParaRPr lang="is-I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595959"/>
                </a:solidFill>
              </a:rPr>
              <a:t>“The policy platform would be something that…”</a:t>
            </a:r>
          </a:p>
          <a:p>
            <a:endParaRPr lang="en-US" sz="2000" dirty="0">
              <a:solidFill>
                <a:srgbClr val="595959"/>
              </a:solidFill>
            </a:endParaRPr>
          </a:p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Talking </a:t>
            </a:r>
            <a:r>
              <a:rPr lang="en-US" sz="2000" b="1" u="sng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about</a:t>
            </a:r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 the Thing</a:t>
            </a:r>
            <a:endParaRPr lang="is-I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595959"/>
                </a:solidFill>
              </a:rPr>
              <a:t>“Here’s a PowerPoint deck. On this slide, we would have this</a:t>
            </a:r>
            <a:r>
              <a:rPr lang="is-IS" sz="2000" dirty="0">
                <a:solidFill>
                  <a:srgbClr val="595959"/>
                </a:solidFill>
              </a:rPr>
              <a:t>…”</a:t>
            </a:r>
            <a:endParaRPr lang="is-IS" sz="2000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91953" y="816845"/>
            <a:ext cx="2936894" cy="267765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WHEN PROTOTYPING: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DON’T PLAN IT.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DON’T DISCUSS IT.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DON’T TALK ABOU IT.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MAKE IT.</a:t>
            </a:r>
          </a:p>
        </p:txBody>
      </p:sp>
    </p:spTree>
    <p:extLst>
      <p:ext uri="{BB962C8B-B14F-4D97-AF65-F5344CB8AC3E}">
        <p14:creationId xmlns:p14="http://schemas.microsoft.com/office/powerpoint/2010/main" val="2606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Produce a Concept and a Simple Prototype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55" y="888407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0838" indent="-350838">
              <a:spcAft>
                <a:spcPts val="12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Appoint a Facilitator &amp; a Notetaker/Reporter</a:t>
            </a:r>
          </a:p>
          <a:p>
            <a:pPr marL="350838" indent="-350838">
              <a:spcAft>
                <a:spcPts val="12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Complete the Concept Worksheet</a:t>
            </a:r>
          </a:p>
          <a:p>
            <a:pPr marL="350838" indent="-350838">
              <a:spcAft>
                <a:spcPts val="120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Make a simple prototype to SHOW what you might make</a:t>
            </a:r>
          </a:p>
          <a:p>
            <a:pPr marL="350838" indent="-350838">
              <a:spcAft>
                <a:spcPts val="1200"/>
              </a:spcAft>
              <a:buFont typeface="+mj-lt"/>
              <a:buAutoNum type="arabicPeriod"/>
            </a:pPr>
            <a:r>
              <a:rPr lang="is-I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Be ready to give a 3-minute presentation</a:t>
            </a:r>
          </a:p>
          <a:p>
            <a:pPr marL="350838" indent="-350838">
              <a:spcAft>
                <a:spcPts val="1200"/>
              </a:spcAft>
              <a:buFont typeface="+mj-lt"/>
              <a:buAutoNum type="arabicPeriod"/>
            </a:pPr>
            <a:r>
              <a:rPr lang="is-I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You have 45 minutes</a:t>
            </a:r>
          </a:p>
        </p:txBody>
      </p:sp>
    </p:spTree>
    <p:extLst>
      <p:ext uri="{BB962C8B-B14F-4D97-AF65-F5344CB8AC3E}">
        <p14:creationId xmlns:p14="http://schemas.microsoft.com/office/powerpoint/2010/main" val="723111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8085" y="1031714"/>
            <a:ext cx="420807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Free tools and materials on our website: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www.cocreativeconsulting.com/tools</a:t>
            </a: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And we’d love to hear from you!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r>
              <a:rPr lang="en-US" sz="1600" b="1" dirty="0" err="1">
                <a:solidFill>
                  <a:srgbClr val="007F97"/>
                </a:solidFill>
                <a:latin typeface="Arial" charset="0"/>
              </a:rPr>
              <a:t>talktous@cocreativeconsulting.com</a:t>
            </a:r>
            <a:endParaRPr lang="en-US" sz="1600" b="1" dirty="0">
              <a:solidFill>
                <a:srgbClr val="007F97"/>
              </a:solidFill>
              <a:latin typeface="Arial" charset="0"/>
            </a:endParaRP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Don’t forget to send us a tweet!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r>
              <a:rPr lang="en-US" sz="1600" b="1" dirty="0">
                <a:solidFill>
                  <a:srgbClr val="007F97"/>
                </a:solidFill>
              </a:rPr>
              <a:t>@WeAreCocreative</a:t>
            </a: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6155" y="1031714"/>
            <a:ext cx="3926396" cy="300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Training courses: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Collaborative Innovation Essentials 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(DC, Seattle, &amp; Oakland)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Collaborative Leadership Essentials</a:t>
            </a:r>
            <a:br>
              <a:rPr lang="en-US" sz="1600" b="1" dirty="0">
                <a:solidFill>
                  <a:srgbClr val="007F97"/>
                </a:solidFill>
                <a:latin typeface="Arial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(DC &amp; Oakland)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Leveraging Conflict for Innovation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Design &amp; Systems Thinking for </a:t>
            </a:r>
            <a:br>
              <a:rPr lang="en-US" sz="1600" b="1" dirty="0">
                <a:solidFill>
                  <a:srgbClr val="007F97"/>
                </a:solidFill>
                <a:latin typeface="Arial" charset="0"/>
              </a:rPr>
            </a:b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Transformational Change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Advanced Collaborative Leadership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6600"/>
                </a:solidFill>
                <a:latin typeface="Helvetica"/>
                <a:cs typeface="Helvetica"/>
              </a:rPr>
              <a:t>More learning, tools, and resources</a:t>
            </a:r>
            <a:endParaRPr lang="en-AU" sz="1800" b="1" kern="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957D06-0CD6-C944-98CF-A9A7C5D04B38}"/>
              </a:ext>
            </a:extLst>
          </p:cNvPr>
          <p:cNvSpPr/>
          <p:nvPr/>
        </p:nvSpPr>
        <p:spPr>
          <a:xfrm>
            <a:off x="368085" y="2187104"/>
            <a:ext cx="3798917" cy="2826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4384E1-0AA9-804A-92EB-63869106C8B8}"/>
              </a:ext>
            </a:extLst>
          </p:cNvPr>
          <p:cNvSpPr/>
          <p:nvPr/>
        </p:nvSpPr>
        <p:spPr>
          <a:xfrm>
            <a:off x="390697" y="1380076"/>
            <a:ext cx="3798917" cy="2826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85975-8C4F-CC4B-8AEB-5A5BBECEC9FB}"/>
              </a:ext>
            </a:extLst>
          </p:cNvPr>
          <p:cNvSpPr/>
          <p:nvPr/>
        </p:nvSpPr>
        <p:spPr>
          <a:xfrm>
            <a:off x="368084" y="2994270"/>
            <a:ext cx="3798917" cy="2826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9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Up Arrow 72">
            <a:extLst>
              <a:ext uri="{FF2B5EF4-FFF2-40B4-BE49-F238E27FC236}">
                <a16:creationId xmlns:a16="http://schemas.microsoft.com/office/drawing/2014/main" id="{537C27F6-569F-CD48-9C8B-49908749B589}"/>
              </a:ext>
            </a:extLst>
          </p:cNvPr>
          <p:cNvSpPr/>
          <p:nvPr/>
        </p:nvSpPr>
        <p:spPr>
          <a:xfrm rot="1224138">
            <a:off x="1398143" y="2946032"/>
            <a:ext cx="367835" cy="516634"/>
          </a:xfrm>
          <a:prstGeom prst="upArrow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id="{E4CAB184-949B-724D-85B3-FC7DB9378800}"/>
              </a:ext>
            </a:extLst>
          </p:cNvPr>
          <p:cNvSpPr/>
          <p:nvPr/>
        </p:nvSpPr>
        <p:spPr>
          <a:xfrm rot="2512092">
            <a:off x="1730325" y="3161433"/>
            <a:ext cx="367835" cy="516634"/>
          </a:xfrm>
          <a:prstGeom prst="upArrow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Up Arrow 74">
            <a:extLst>
              <a:ext uri="{FF2B5EF4-FFF2-40B4-BE49-F238E27FC236}">
                <a16:creationId xmlns:a16="http://schemas.microsoft.com/office/drawing/2014/main" id="{D464832D-FA2B-0A4C-97A3-9C2C80DB985C}"/>
              </a:ext>
            </a:extLst>
          </p:cNvPr>
          <p:cNvSpPr/>
          <p:nvPr/>
        </p:nvSpPr>
        <p:spPr>
          <a:xfrm rot="4796556">
            <a:off x="1894420" y="3541818"/>
            <a:ext cx="367835" cy="516634"/>
          </a:xfrm>
          <a:prstGeom prst="upArrow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Up Arrow 75">
            <a:extLst>
              <a:ext uri="{FF2B5EF4-FFF2-40B4-BE49-F238E27FC236}">
                <a16:creationId xmlns:a16="http://schemas.microsoft.com/office/drawing/2014/main" id="{F256AA65-CC67-6948-956F-186BEA03BF02}"/>
              </a:ext>
            </a:extLst>
          </p:cNvPr>
          <p:cNvSpPr/>
          <p:nvPr/>
        </p:nvSpPr>
        <p:spPr>
          <a:xfrm rot="6405927">
            <a:off x="1849457" y="3950153"/>
            <a:ext cx="367835" cy="516634"/>
          </a:xfrm>
          <a:prstGeom prst="upArrow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4573013-DC6A-6442-9F97-4EAB71F2DFBD}"/>
              </a:ext>
            </a:extLst>
          </p:cNvPr>
          <p:cNvCxnSpPr>
            <a:cxnSpLocks/>
            <a:stCxn id="31" idx="4"/>
            <a:endCxn id="37" idx="2"/>
          </p:cNvCxnSpPr>
          <p:nvPr/>
        </p:nvCxnSpPr>
        <p:spPr>
          <a:xfrm rot="16200000" flipH="1">
            <a:off x="1164389" y="1386640"/>
            <a:ext cx="501660" cy="450035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CD37E1D-2DB1-B643-B36B-1E19B855E27A}"/>
              </a:ext>
            </a:extLst>
          </p:cNvPr>
          <p:cNvCxnSpPr>
            <a:cxnSpLocks/>
            <a:stCxn id="37" idx="4"/>
            <a:endCxn id="38" idx="2"/>
          </p:cNvCxnSpPr>
          <p:nvPr/>
        </p:nvCxnSpPr>
        <p:spPr>
          <a:xfrm rot="16200000" flipH="1">
            <a:off x="1885691" y="2133242"/>
            <a:ext cx="480201" cy="454902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2508E6E5-E166-014F-B40C-311543AD2ED1}"/>
              </a:ext>
            </a:extLst>
          </p:cNvPr>
          <p:cNvCxnSpPr>
            <a:cxnSpLocks/>
            <a:stCxn id="39" idx="4"/>
            <a:endCxn id="40" idx="2"/>
          </p:cNvCxnSpPr>
          <p:nvPr/>
        </p:nvCxnSpPr>
        <p:spPr>
          <a:xfrm rot="16200000" flipH="1">
            <a:off x="3294859" y="3579240"/>
            <a:ext cx="398882" cy="395392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5108A4C7-07F3-8042-A520-CCAF516BBF4A}"/>
              </a:ext>
            </a:extLst>
          </p:cNvPr>
          <p:cNvSpPr/>
          <p:nvPr/>
        </p:nvSpPr>
        <p:spPr>
          <a:xfrm>
            <a:off x="919918" y="3395759"/>
            <a:ext cx="996371" cy="996371"/>
          </a:xfrm>
          <a:prstGeom prst="ellipse">
            <a:avLst/>
          </a:prstGeom>
          <a:solidFill>
            <a:srgbClr val="F2F2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91DCE9-6B57-C049-819B-EBE33E8251DE}"/>
              </a:ext>
            </a:extLst>
          </p:cNvPr>
          <p:cNvSpPr/>
          <p:nvPr/>
        </p:nvSpPr>
        <p:spPr>
          <a:xfrm>
            <a:off x="1640236" y="1604383"/>
            <a:ext cx="516209" cy="51620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99598E1-F7B3-864A-9DA4-6D750FFB39A1}"/>
              </a:ext>
            </a:extLst>
          </p:cNvPr>
          <p:cNvSpPr/>
          <p:nvPr/>
        </p:nvSpPr>
        <p:spPr>
          <a:xfrm>
            <a:off x="2353243" y="2342689"/>
            <a:ext cx="516209" cy="51620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E5C6BBB-F1C9-4444-8E36-D95B22FC360D}"/>
              </a:ext>
            </a:extLst>
          </p:cNvPr>
          <p:cNvSpPr/>
          <p:nvPr/>
        </p:nvSpPr>
        <p:spPr>
          <a:xfrm>
            <a:off x="3038500" y="3061286"/>
            <a:ext cx="516209" cy="51620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CB35410-96F7-8C48-881D-A873FA09B1A4}"/>
              </a:ext>
            </a:extLst>
          </p:cNvPr>
          <p:cNvSpPr/>
          <p:nvPr/>
        </p:nvSpPr>
        <p:spPr>
          <a:xfrm>
            <a:off x="3691996" y="3718272"/>
            <a:ext cx="516209" cy="51620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B092B10-C59F-C744-B582-BC677BB37CA4}"/>
              </a:ext>
            </a:extLst>
          </p:cNvPr>
          <p:cNvSpPr/>
          <p:nvPr/>
        </p:nvSpPr>
        <p:spPr>
          <a:xfrm>
            <a:off x="4367719" y="4464631"/>
            <a:ext cx="516209" cy="516209"/>
          </a:xfrm>
          <a:prstGeom prst="ellipse">
            <a:avLst/>
          </a:prstGeom>
          <a:solidFill>
            <a:srgbClr val="F2F2F2"/>
          </a:solidFill>
          <a:ln w="38100"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2D6338-08B5-A64C-BA68-CA45580330CC}"/>
              </a:ext>
            </a:extLst>
          </p:cNvPr>
          <p:cNvSpPr/>
          <p:nvPr/>
        </p:nvSpPr>
        <p:spPr>
          <a:xfrm>
            <a:off x="932098" y="844619"/>
            <a:ext cx="516209" cy="516209"/>
          </a:xfrm>
          <a:prstGeom prst="ellipse">
            <a:avLst/>
          </a:prstGeom>
          <a:solidFill>
            <a:srgbClr val="F2F2F2">
              <a:alpha val="28627"/>
            </a:srgbClr>
          </a:solidFill>
          <a:ln w="38100"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84F44-1636-844C-B80F-738D0066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85" y="919888"/>
            <a:ext cx="370332" cy="370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B6A68-E3B7-0C41-B051-964EED76F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51" y="1674580"/>
            <a:ext cx="314906" cy="400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E306C-D333-874D-A2BB-55EC206FB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368" y="2416798"/>
            <a:ext cx="365736" cy="370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CF1BE-8EF9-9049-97C0-845409B09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713" y="3098597"/>
            <a:ext cx="411480" cy="4500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FB7538-B1CF-7641-97F2-480270B50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237" y="3789361"/>
            <a:ext cx="377190" cy="377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D13900-CA7C-5E4F-B00B-29A1AFF04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234" y="4539743"/>
            <a:ext cx="370893" cy="365528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F8A3A93F-037C-404A-A862-D62E0EE139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028413"/>
              </p:ext>
            </p:extLst>
          </p:nvPr>
        </p:nvGraphicFramePr>
        <p:xfrm>
          <a:off x="741853" y="3438716"/>
          <a:ext cx="1412906" cy="101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D06FA83B-D1AD-3C4A-BDD1-C1D9264E1EA7}"/>
              </a:ext>
            </a:extLst>
          </p:cNvPr>
          <p:cNvCxnSpPr>
            <a:cxnSpLocks/>
            <a:stCxn id="38" idx="4"/>
            <a:endCxn id="40" idx="2"/>
          </p:cNvCxnSpPr>
          <p:nvPr/>
        </p:nvCxnSpPr>
        <p:spPr>
          <a:xfrm rot="16200000" flipH="1">
            <a:off x="2592932" y="2877312"/>
            <a:ext cx="1117479" cy="1080650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398CCACF-94C5-784C-A733-05066F7C02BD}"/>
              </a:ext>
            </a:extLst>
          </p:cNvPr>
          <p:cNvCxnSpPr>
            <a:cxnSpLocks/>
            <a:stCxn id="40" idx="4"/>
            <a:endCxn id="41" idx="2"/>
          </p:cNvCxnSpPr>
          <p:nvPr/>
        </p:nvCxnSpPr>
        <p:spPr>
          <a:xfrm rot="16200000" flipH="1">
            <a:off x="3914783" y="4269798"/>
            <a:ext cx="488255" cy="417619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1B38703-8DBB-5045-9F98-8D67DCCBD519}"/>
              </a:ext>
            </a:extLst>
          </p:cNvPr>
          <p:cNvSpPr txBox="1"/>
          <p:nvPr/>
        </p:nvSpPr>
        <p:spPr>
          <a:xfrm>
            <a:off x="1511344" y="961112"/>
            <a:ext cx="2295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SHIFTS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(Generate &amp; Prioritize)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DAFF7D-F331-0047-BA5F-29213CF7B6A2}"/>
              </a:ext>
            </a:extLst>
          </p:cNvPr>
          <p:cNvSpPr txBox="1"/>
          <p:nvPr/>
        </p:nvSpPr>
        <p:spPr>
          <a:xfrm>
            <a:off x="2202476" y="1720871"/>
            <a:ext cx="21248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IDEAS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(Generate &amp; Choose)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68EE43-532C-6E4F-A2D6-89DF3FC5A2D6}"/>
              </a:ext>
            </a:extLst>
          </p:cNvPr>
          <p:cNvSpPr txBox="1"/>
          <p:nvPr/>
        </p:nvSpPr>
        <p:spPr>
          <a:xfrm>
            <a:off x="2903853" y="2462293"/>
            <a:ext cx="21355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CONCEPTS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(Develop &amp; Test)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65592B-6F5B-E34B-87A7-2FBC488E832F}"/>
              </a:ext>
            </a:extLst>
          </p:cNvPr>
          <p:cNvSpPr txBox="1"/>
          <p:nvPr/>
        </p:nvSpPr>
        <p:spPr>
          <a:xfrm>
            <a:off x="3597488" y="3177774"/>
            <a:ext cx="20865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PROTOTYPES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(Build &amp; Test)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977E55-AEDA-6146-8401-4B72E9D46570}"/>
              </a:ext>
            </a:extLst>
          </p:cNvPr>
          <p:cNvSpPr txBox="1"/>
          <p:nvPr/>
        </p:nvSpPr>
        <p:spPr>
          <a:xfrm>
            <a:off x="4916440" y="4584007"/>
            <a:ext cx="1010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SOLUTIONS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3A2352-0854-6C4E-B15A-EE85FC1260E4}"/>
              </a:ext>
            </a:extLst>
          </p:cNvPr>
          <p:cNvSpPr txBox="1"/>
          <p:nvPr/>
        </p:nvSpPr>
        <p:spPr>
          <a:xfrm>
            <a:off x="4232705" y="3826184"/>
            <a:ext cx="672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PILOTS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C3DAB1B8-DA5B-E14F-A1C7-AE5C8C2FF5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95300" y="2881346"/>
            <a:ext cx="460494" cy="415595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0C0D8C05-7882-5147-9170-2D7C565E2A8A}"/>
              </a:ext>
            </a:extLst>
          </p:cNvPr>
          <p:cNvCxnSpPr>
            <a:cxnSpLocks/>
            <a:stCxn id="44" idx="4"/>
          </p:cNvCxnSpPr>
          <p:nvPr/>
        </p:nvCxnSpPr>
        <p:spPr>
          <a:xfrm rot="16200000" flipH="1">
            <a:off x="446190" y="643058"/>
            <a:ext cx="501660" cy="450035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7676647A-5DC4-ED41-B1D8-EAEE737C4F8E}"/>
              </a:ext>
            </a:extLst>
          </p:cNvPr>
          <p:cNvSpPr/>
          <p:nvPr/>
        </p:nvSpPr>
        <p:spPr>
          <a:xfrm>
            <a:off x="213898" y="101037"/>
            <a:ext cx="516209" cy="516209"/>
          </a:xfrm>
          <a:prstGeom prst="ellipse">
            <a:avLst/>
          </a:prstGeom>
          <a:solidFill>
            <a:srgbClr val="F2F2F2">
              <a:alpha val="28627"/>
            </a:srgbClr>
          </a:solidFill>
          <a:ln w="38100"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C2ABC9-8687-8241-8C9F-3781D559E4F0}"/>
              </a:ext>
            </a:extLst>
          </p:cNvPr>
          <p:cNvSpPr txBox="1"/>
          <p:nvPr/>
        </p:nvSpPr>
        <p:spPr>
          <a:xfrm>
            <a:off x="793145" y="217530"/>
            <a:ext cx="28359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LANDSCAPE MAP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(Review &amp; Validate)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670A2-F586-864C-9917-080CC60222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024" y="158714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 animBg="1"/>
      <p:bldP spid="6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31" grpId="0" animBg="1"/>
      <p:bldGraphic spid="19" grpId="0">
        <p:bldAsOne/>
      </p:bldGraphic>
      <p:bldP spid="60" grpId="0"/>
      <p:bldP spid="61" grpId="0"/>
      <p:bldP spid="62" grpId="0"/>
      <p:bldP spid="63" grpId="0"/>
      <p:bldP spid="64" grpId="0"/>
      <p:bldP spid="65" grpId="0"/>
      <p:bldP spid="44" grpId="0" animBg="1"/>
      <p:bldP spid="44" grpId="1" animBg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" y="885585"/>
            <a:ext cx="7412039" cy="391422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Developing </a:t>
            </a:r>
            <a:r>
              <a:rPr lang="en-AU" b="1" kern="0" dirty="0">
                <a:solidFill>
                  <a:srgbClr val="FF6600"/>
                </a:solidFill>
                <a:latin typeface="Helvetica"/>
                <a:cs typeface="Helvetica"/>
              </a:rPr>
              <a:t>Critical </a:t>
            </a: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Shifts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8466" y="1936409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08465" y="2493362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08465" y="3278179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19548" y="3917608"/>
            <a:ext cx="4286597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6254" y="888407"/>
            <a:ext cx="398521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Shift is</a:t>
            </a:r>
            <a:r>
              <a:rPr lang="is-I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pPr fontAlgn="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WHAT statement comprised of (1) what things look like now in a part of the system, and (2) what that part of the system needs to look in the future to achieve our goal.</a:t>
            </a:r>
          </a:p>
          <a:p>
            <a:pPr fontAlgn="t"/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fontAlgn="t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Simply put: “Here’s what’s happening now and here’s what  that should look like in the future.”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What a Shift Is</a:t>
            </a:r>
            <a:r>
              <a:rPr lang="is-I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…</a:t>
            </a:r>
            <a:r>
              <a:rPr 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and Isn’t</a:t>
            </a:r>
            <a:endParaRPr lang="en-US" altLang="en-US" sz="2400" b="1" dirty="0">
              <a:solidFill>
                <a:srgbClr val="007F97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8489" y="888407"/>
            <a:ext cx="4178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Shift is not</a:t>
            </a:r>
            <a:r>
              <a:rPr lang="is-I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fontAlgn="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problem-solution statement or an assertion about HOW we would achieve the future state.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Reflection Questions for Identifying Key Shifts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8466" y="1986743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08465" y="2543696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08465" y="3328513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19548" y="3967942"/>
            <a:ext cx="4286597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9010" y="863016"/>
            <a:ext cx="8544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good shift statement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creates an invitation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to start generating and designing ideas to make the shift happen. </a:t>
            </a:r>
          </a:p>
          <a:p>
            <a:pPr marL="257175" indent="-257175">
              <a:spcAft>
                <a:spcPts val="12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bad shift statement either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confuses people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(because it’s too vague)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or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shuts down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effective brainstorming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(e.g. because it already contains a proposed solution). </a:t>
            </a:r>
          </a:p>
          <a:p>
            <a:pPr marL="257175" indent="-257175">
              <a:spcAft>
                <a:spcPts val="12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shift can be organization-level, community-level, industry-level, or policy-level.</a:t>
            </a:r>
          </a:p>
        </p:txBody>
      </p:sp>
    </p:spTree>
    <p:extLst>
      <p:ext uri="{BB962C8B-B14F-4D97-AF65-F5344CB8AC3E}">
        <p14:creationId xmlns:p14="http://schemas.microsoft.com/office/powerpoint/2010/main" val="32147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Reflection Questions for Identifying Key Shifts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8466" y="1986743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08465" y="2543696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08465" y="3328513"/>
            <a:ext cx="3898669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19548" y="3967942"/>
            <a:ext cx="4286597" cy="5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9010" y="863016"/>
            <a:ext cx="8544464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issue is most impairing progress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toward our goal?</a:t>
            </a:r>
          </a:p>
          <a:p>
            <a:pPr marL="257175" indent="-257175">
              <a:spcAft>
                <a:spcPts val="12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most needs to change in terms of advancing equity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in job access, workforce development, and employment?</a:t>
            </a:r>
          </a:p>
          <a:p>
            <a:pPr marL="257175" indent="-257175">
              <a:spcAft>
                <a:spcPts val="12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Where might we do 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relatively small but high-leverage intervention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that would produce real momentum?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Where might the National Fund play a pivotal role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 driving systems change?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What’s already working with the National Fund’s work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that we want to expand or extend?</a:t>
            </a:r>
          </a:p>
        </p:txBody>
      </p:sp>
    </p:spTree>
    <p:extLst>
      <p:ext uri="{BB962C8B-B14F-4D97-AF65-F5344CB8AC3E}">
        <p14:creationId xmlns:p14="http://schemas.microsoft.com/office/powerpoint/2010/main" val="82790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b="1" kern="0" dirty="0">
                <a:solidFill>
                  <a:srgbClr val="FF6600"/>
                </a:solidFill>
                <a:latin typeface="Helvetica"/>
                <a:cs typeface="Helvetica"/>
              </a:rPr>
              <a:t>Critical </a:t>
            </a: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Shifts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010" y="832673"/>
            <a:ext cx="8214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Why they are useful</a:t>
            </a:r>
            <a:r>
              <a:rPr lang="is-I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010" y="1202005"/>
            <a:ext cx="82141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Help us to agree on the problem and intervention areas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before jumping to potential solutions.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Provide a strategic way to identify the most critical leverage points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to maximize social return on investment.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Provide a clear problem-solving space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to focus the development of solutions.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Help avoid favored solutions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by focusing on the needs first.</a:t>
            </a:r>
          </a:p>
          <a:p>
            <a:pPr marL="257175" indent="-257175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Provide a basis to evaluate possible solutions over time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, and avoid solutions that aren’t paying off.</a:t>
            </a:r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639076F-3047-FA4F-A18A-668EB685C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7" y="276268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b="1" kern="0" dirty="0">
                <a:solidFill>
                  <a:srgbClr val="FF6600"/>
                </a:solidFill>
                <a:latin typeface="Helvetica"/>
                <a:cs typeface="Helvetica"/>
              </a:rPr>
              <a:t>Idea Prioritization Factors</a:t>
            </a:r>
            <a:endParaRPr lang="en-AU" sz="1800" b="1" kern="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BB722B-8EB0-A048-A8FD-16B1F5861F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4588" y="970200"/>
          <a:ext cx="286207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072">
                  <a:extLst>
                    <a:ext uri="{9D8B030D-6E8A-4147-A177-3AD203B41FA5}">
                      <a16:colId xmlns:a16="http://schemas.microsoft.com/office/drawing/2014/main" val="4121265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Feasible</a:t>
                      </a:r>
                    </a:p>
                  </a:txBody>
                  <a:tcPr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We can initiate it and build progress quickly in the next 6 months.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2205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01D032-59BA-6244-9832-A8EDDA0BC1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32711" y="973190"/>
          <a:ext cx="286207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072">
                  <a:extLst>
                    <a:ext uri="{9D8B030D-6E8A-4147-A177-3AD203B41FA5}">
                      <a16:colId xmlns:a16="http://schemas.microsoft.com/office/drawing/2014/main" val="4121265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Shift-specific</a:t>
                      </a:r>
                    </a:p>
                  </a:txBody>
                  <a:tcPr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Will make your critical shift happen in a powerful way.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2205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93AB39-5CEF-0943-855C-1425309346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4588" y="2516036"/>
          <a:ext cx="2862072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072">
                  <a:extLst>
                    <a:ext uri="{9D8B030D-6E8A-4147-A177-3AD203B41FA5}">
                      <a16:colId xmlns:a16="http://schemas.microsoft.com/office/drawing/2014/main" val="4121265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Relevant to all Geographies</a:t>
                      </a:r>
                    </a:p>
                  </a:txBody>
                  <a:tcPr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Relevant</a:t>
                      </a:r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across all levels of the tri-County region.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2205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AB371FC-8404-FB4D-A91A-0B1D8021A0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32711" y="2516036"/>
          <a:ext cx="286207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072">
                  <a:extLst>
                    <a:ext uri="{9D8B030D-6E8A-4147-A177-3AD203B41FA5}">
                      <a16:colId xmlns:a16="http://schemas.microsoft.com/office/drawing/2014/main" val="4121265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Human-Centered</a:t>
                      </a:r>
                    </a:p>
                  </a:txBody>
                  <a:tcPr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Changes the experience of those most impacted by disparities in the system (racism, poverty, ableism)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2205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1876FB-FAAE-EF42-A383-E9EC33633C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0834" y="961837"/>
          <a:ext cx="2865594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594">
                  <a:extLst>
                    <a:ext uri="{9D8B030D-6E8A-4147-A177-3AD203B41FA5}">
                      <a16:colId xmlns:a16="http://schemas.microsoft.com/office/drawing/2014/main" val="4121265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High-leverage</a:t>
                      </a:r>
                    </a:p>
                  </a:txBody>
                  <a:tcPr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Doing this first will enable other strategies to work.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2205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3DAFF01-0D9D-A841-AA18-2FBC9EE48C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0834" y="2516036"/>
          <a:ext cx="286207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072">
                  <a:extLst>
                    <a:ext uri="{9D8B030D-6E8A-4147-A177-3AD203B41FA5}">
                      <a16:colId xmlns:a16="http://schemas.microsoft.com/office/drawing/2014/main" val="4121265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Cross-</a:t>
                      </a:r>
                      <a:br>
                        <a:rPr lang="en-US" sz="28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Sector</a:t>
                      </a:r>
                    </a:p>
                  </a:txBody>
                  <a:tcPr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 meaningfully engage multiple sectors that are at the table in this network.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22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2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23943</TotalTime>
  <Words>988</Words>
  <Application>Microsoft Macintosh PowerPoint</Application>
  <PresentationFormat>On-screen Show (16:9)</PresentationFormat>
  <Paragraphs>170</Paragraphs>
  <Slides>25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Wingdings</vt:lpstr>
      <vt:lpstr>Struttura predefinita</vt:lpstr>
      <vt:lpstr>Custom Design</vt:lpstr>
      <vt:lpstr>1_Custom Design</vt:lpstr>
      <vt:lpstr>Office Theme</vt:lpstr>
      <vt:lpstr>Shifts, Ideas, and Prototypes Moving from  Insight to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ThinkPlace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Jim Scully</dc:creator>
  <cp:keywords/>
  <dc:description/>
  <cp:lastModifiedBy>Russ Gaskin</cp:lastModifiedBy>
  <cp:revision>614</cp:revision>
  <cp:lastPrinted>2013-02-24T21:55:42Z</cp:lastPrinted>
  <dcterms:created xsi:type="dcterms:W3CDTF">2013-02-06T00:35:33Z</dcterms:created>
  <dcterms:modified xsi:type="dcterms:W3CDTF">2019-02-24T20:29:58Z</dcterms:modified>
  <cp:category/>
</cp:coreProperties>
</file>