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57" r:id="rId2"/>
    <p:sldMasterId id="2147483769" r:id="rId3"/>
  </p:sldMasterIdLst>
  <p:notesMasterIdLst>
    <p:notesMasterId r:id="rId20"/>
  </p:notesMasterIdLst>
  <p:handoutMasterIdLst>
    <p:handoutMasterId r:id="rId21"/>
  </p:handoutMasterIdLst>
  <p:sldIdLst>
    <p:sldId id="286" r:id="rId4"/>
    <p:sldId id="467" r:id="rId5"/>
    <p:sldId id="729" r:id="rId6"/>
    <p:sldId id="718" r:id="rId7"/>
    <p:sldId id="719" r:id="rId8"/>
    <p:sldId id="725" r:id="rId9"/>
    <p:sldId id="726" r:id="rId10"/>
    <p:sldId id="724" r:id="rId11"/>
    <p:sldId id="717" r:id="rId12"/>
    <p:sldId id="721" r:id="rId13"/>
    <p:sldId id="720" r:id="rId14"/>
    <p:sldId id="722" r:id="rId15"/>
    <p:sldId id="723" r:id="rId16"/>
    <p:sldId id="728" r:id="rId17"/>
    <p:sldId id="727" r:id="rId18"/>
    <p:sldId id="73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pos="5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FF6600"/>
    <a:srgbClr val="FFC000"/>
    <a:srgbClr val="BFB500"/>
    <a:srgbClr val="007F97"/>
    <a:srgbClr val="595959"/>
    <a:srgbClr val="7F7F7F"/>
    <a:srgbClr val="D8A304"/>
    <a:srgbClr val="FFCC66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94" autoAdjust="0"/>
    <p:restoredTop sz="99783" autoAdjust="0"/>
  </p:normalViewPr>
  <p:slideViewPr>
    <p:cSldViewPr snapToGrid="0" snapToObjects="1">
      <p:cViewPr varScale="1">
        <p:scale>
          <a:sx n="119" d="100"/>
          <a:sy n="119" d="100"/>
        </p:scale>
        <p:origin x="1232" y="184"/>
      </p:cViewPr>
      <p:guideLst>
        <p:guide orient="horz" pos="636"/>
        <p:guide pos="56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922A-0DB6-C644-B8C0-C28ECA505B6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0995F-DD35-944A-8DB9-4D5491F2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45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1C102-C0DB-B04D-8B4D-A262908F1174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4FE52-1613-BB4E-A0A5-D6A848FDE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1A5C-83D5-2348-A772-611A9F29B6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2344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06812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78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4845" y="1059657"/>
            <a:ext cx="7315224" cy="156966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4800" spc="-14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-635069" y="4315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367005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5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1D581F82-9238-4E45-AC4B-B4896ADA6BDA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58970CC-5C76-ED4D-BADF-951079776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DC8EA-C153-C84B-88CE-7B715828AA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" y="4809481"/>
            <a:ext cx="1398983" cy="304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F250C-7C48-9244-B7D0-6C5FF6AD3C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3" y="4868973"/>
            <a:ext cx="601808" cy="213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59C035-E559-754B-B002-3A0605BB02FA}"/>
              </a:ext>
            </a:extLst>
          </p:cNvPr>
          <p:cNvSpPr txBox="1"/>
          <p:nvPr userDrawn="1"/>
        </p:nvSpPr>
        <p:spPr>
          <a:xfrm>
            <a:off x="1364818" y="4842982"/>
            <a:ext cx="3827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www.CoCreativeConsulting.com</a:t>
            </a: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● @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WeAreCocreative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68" r:id="rId3"/>
    <p:sldLayoutId id="2147483740" r:id="rId4"/>
    <p:sldLayoutId id="214748378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4EAA2-0F7B-074B-9879-E749FF6788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" y="4809481"/>
            <a:ext cx="1398983" cy="304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779240-FEA0-9A42-BCDD-3F464DF581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3" y="4868973"/>
            <a:ext cx="601808" cy="213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55D36E-45E3-4947-91ED-B41B37A4F8C4}"/>
              </a:ext>
            </a:extLst>
          </p:cNvPr>
          <p:cNvSpPr txBox="1"/>
          <p:nvPr userDrawn="1"/>
        </p:nvSpPr>
        <p:spPr>
          <a:xfrm>
            <a:off x="1364818" y="4842982"/>
            <a:ext cx="3827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www.CoCreativeConsulting.com</a:t>
            </a: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● @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WeAreCocreative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CB635-0FC1-2545-88D7-5BDD50FAF7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" y="4809481"/>
            <a:ext cx="1398983" cy="30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68DA8-5627-494A-980B-3BD4C910E7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3" y="4868973"/>
            <a:ext cx="601808" cy="213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E6C2A9-0236-424F-8DFD-218AB35132BA}"/>
              </a:ext>
            </a:extLst>
          </p:cNvPr>
          <p:cNvSpPr txBox="1"/>
          <p:nvPr userDrawn="1"/>
        </p:nvSpPr>
        <p:spPr>
          <a:xfrm>
            <a:off x="1364818" y="4842982"/>
            <a:ext cx="38271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● 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www.CoCreativeConsulting.com</a:t>
            </a:r>
            <a:r>
              <a:rPr lang="en-US" sz="1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● @</a:t>
            </a:r>
            <a:r>
              <a:rPr lang="en-US" sz="1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WeAreCocreative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0F9AE-D091-AA48-B363-D293A8563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6" r="13727"/>
          <a:stretch/>
        </p:blipFill>
        <p:spPr>
          <a:xfrm>
            <a:off x="0" y="74095"/>
            <a:ext cx="9144000" cy="51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6255" y="888407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1. Get Tangible, Fast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Rough: </a:t>
            </a:r>
            <a:r>
              <a:rPr lang="en-US" sz="1600" dirty="0">
                <a:solidFill>
                  <a:srgbClr val="595959"/>
                </a:solidFill>
              </a:rPr>
              <a:t>Good enough, any materials, no emotional attachment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Rapid: </a:t>
            </a:r>
            <a:r>
              <a:rPr lang="en-US" sz="1600" dirty="0">
                <a:solidFill>
                  <a:srgbClr val="595959"/>
                </a:solidFill>
              </a:rPr>
              <a:t>Iterate many options quickly, efficient and cheap, instant feedback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Right: </a:t>
            </a:r>
            <a:r>
              <a:rPr lang="en-US" sz="1600" dirty="0">
                <a:solidFill>
                  <a:srgbClr val="595959"/>
                </a:solidFill>
              </a:rPr>
              <a:t>Be clear on what you want to learn, focus on high risk areas first, build only what’s necessary</a:t>
            </a:r>
            <a:endParaRPr lang="en-US" sz="1600" b="1" dirty="0">
              <a:solidFill>
                <a:srgbClr val="595959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3 Principles of Prototyping (Laura Weiss)</a:t>
            </a:r>
            <a:endParaRPr lang="en-US" altLang="en-US" sz="2400" b="1" dirty="0">
              <a:solidFill>
                <a:srgbClr val="007F97"/>
              </a:solidFill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241" y="1001110"/>
            <a:ext cx="212835" cy="11902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241" y="3620814"/>
            <a:ext cx="212835" cy="9433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8241" y="2427890"/>
            <a:ext cx="212835" cy="93310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6255" y="2325054"/>
            <a:ext cx="8458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2. Design for the Intended User &amp; “Use Context”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Experiential: </a:t>
            </a:r>
            <a:r>
              <a:rPr lang="en-US" sz="1600" dirty="0">
                <a:solidFill>
                  <a:srgbClr val="595959"/>
                </a:solidFill>
              </a:rPr>
              <a:t>Consider the human experience of engaging with your solution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Provocative: </a:t>
            </a:r>
            <a:r>
              <a:rPr lang="en-US" sz="1600" dirty="0">
                <a:solidFill>
                  <a:srgbClr val="595959"/>
                </a:solidFill>
              </a:rPr>
              <a:t>Stimulate creative thinking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Comprehensive: </a:t>
            </a:r>
            <a:r>
              <a:rPr lang="en-US" sz="1600" dirty="0">
                <a:solidFill>
                  <a:srgbClr val="595959"/>
                </a:solidFill>
              </a:rPr>
              <a:t>Investigate the entire ecosystem in which the solution will operate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255" y="3516965"/>
            <a:ext cx="8458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3. Align Methods with Purpose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Inspire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Evolve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95959"/>
                </a:solidFill>
              </a:rPr>
              <a:t>Validate</a:t>
            </a:r>
          </a:p>
        </p:txBody>
      </p:sp>
      <p:sp>
        <p:nvSpPr>
          <p:cNvPr id="2" name="24-Point Star 1"/>
          <p:cNvSpPr/>
          <p:nvPr/>
        </p:nvSpPr>
        <p:spPr>
          <a:xfrm rot="1117623">
            <a:off x="6823313" y="89539"/>
            <a:ext cx="2270234" cy="2146455"/>
          </a:xfrm>
          <a:prstGeom prst="star24">
            <a:avLst>
              <a:gd name="adj" fmla="val 4521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SHOW, DON’T TELL</a:t>
            </a:r>
          </a:p>
        </p:txBody>
      </p:sp>
    </p:spTree>
    <p:extLst>
      <p:ext uri="{BB962C8B-B14F-4D97-AF65-F5344CB8AC3E}">
        <p14:creationId xmlns:p14="http://schemas.microsoft.com/office/powerpoint/2010/main" val="12105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/>
      <p:bldP spid="1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Principle #1 | Get Tangible, Fast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91" y="2245239"/>
            <a:ext cx="4372794" cy="21436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9800" b="7732"/>
          <a:stretch/>
        </p:blipFill>
        <p:spPr>
          <a:xfrm>
            <a:off x="246993" y="2263636"/>
            <a:ext cx="3661870" cy="22387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41092"/>
              </p:ext>
            </p:extLst>
          </p:nvPr>
        </p:nvGraphicFramePr>
        <p:xfrm>
          <a:off x="349469" y="936076"/>
          <a:ext cx="8297916" cy="1050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5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Rough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007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Rapid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007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Right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007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53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Good enough, any materials, no emotional attachment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Iterate many options quickly, efficient and cheap, instant feedback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Be clear on what you want to learn, focus on high risk areas first, build only what’s necessary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Rectangle 51"/>
          <p:cNvSpPr/>
          <p:nvPr/>
        </p:nvSpPr>
        <p:spPr>
          <a:xfrm>
            <a:off x="7018429" y="4687418"/>
            <a:ext cx="17235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dirty="0">
                <a:solidFill>
                  <a:srgbClr val="999999"/>
                </a:solidFill>
                <a:latin typeface="Helvetica" charset="0"/>
              </a:rPr>
              <a:t>© 2017 Olympus America</a:t>
            </a:r>
            <a:endParaRPr lang="en-US" sz="1050" dirty="0"/>
          </a:p>
        </p:txBody>
      </p:sp>
      <p:sp>
        <p:nvSpPr>
          <p:cNvPr id="53" name="Rectangle 52"/>
          <p:cNvSpPr/>
          <p:nvPr/>
        </p:nvSpPr>
        <p:spPr>
          <a:xfrm>
            <a:off x="246993" y="4687418"/>
            <a:ext cx="9877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99999"/>
                </a:solidFill>
                <a:latin typeface="Helvetica" charset="0"/>
              </a:rPr>
              <a:t>© 2017 IDEO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4345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DABADE-83E0-ED46-A714-298D6325F93F}"/>
              </a:ext>
            </a:extLst>
          </p:cNvPr>
          <p:cNvSpPr/>
          <p:nvPr/>
        </p:nvSpPr>
        <p:spPr>
          <a:xfrm>
            <a:off x="0" y="4689230"/>
            <a:ext cx="9144000" cy="4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3853375" y="4824272"/>
            <a:ext cx="704805" cy="3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1600" b="1" i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time</a:t>
            </a: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 rot="16200000">
            <a:off x="-90460" y="2560394"/>
            <a:ext cx="898550" cy="29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1600" b="1" i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# ideas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31446" y="773962"/>
            <a:ext cx="2450592" cy="4063871"/>
            <a:chOff x="831446" y="773962"/>
            <a:chExt cx="2450592" cy="4063871"/>
          </a:xfrm>
        </p:grpSpPr>
        <p:sp>
          <p:nvSpPr>
            <p:cNvPr id="27" name="Rounded Rectangle 26"/>
            <p:cNvSpPr/>
            <p:nvPr/>
          </p:nvSpPr>
          <p:spPr>
            <a:xfrm>
              <a:off x="831446" y="1136037"/>
              <a:ext cx="2450592" cy="3701796"/>
            </a:xfrm>
            <a:prstGeom prst="roundRect">
              <a:avLst>
                <a:gd name="adj" fmla="val 8304"/>
              </a:avLst>
            </a:prstGeom>
            <a:solidFill>
              <a:srgbClr val="007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Rectangle 30"/>
            <p:cNvSpPr>
              <a:spLocks noChangeArrowheads="1"/>
            </p:cNvSpPr>
            <p:nvPr/>
          </p:nvSpPr>
          <p:spPr bwMode="auto">
            <a:xfrm>
              <a:off x="910294" y="773962"/>
              <a:ext cx="1911734" cy="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9pPr>
            </a:lstStyle>
            <a:p>
              <a:pPr>
                <a:spcAft>
                  <a:spcPct val="50000"/>
                </a:spcAft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2000" b="1" dirty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rPr>
                <a:t>Inspire (Lo-Fi)</a:t>
              </a: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949441" y="1242915"/>
              <a:ext cx="2215144" cy="1578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9pPr>
            </a:lstStyle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Embrace failure</a:t>
              </a:r>
              <a:endParaRPr lang="en-US" altLang="en-US" sz="800" b="1" dirty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Build it yourself</a:t>
              </a:r>
              <a:endParaRPr lang="en-US" altLang="en-US" sz="800" b="1" dirty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Prototype to specify</a:t>
              </a:r>
              <a:endParaRPr lang="en-US" altLang="en-US" sz="800" b="1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marL="0" lvl="0" indent="0">
                <a:buClr>
                  <a:prstClr val="black"/>
                </a:buClr>
                <a:buSzPct val="90000"/>
                <a:defRPr/>
              </a:pPr>
              <a:r>
                <a:rPr lang="en-US" altLang="en-US" sz="1600" b="1" dirty="0">
                  <a:solidFill>
                    <a:prstClr val="white"/>
                  </a:solidFill>
                  <a:latin typeface="Calibri" panose="020F0502020204030204"/>
                </a:rPr>
                <a:t>Act to think</a:t>
              </a:r>
            </a:p>
            <a:p>
              <a:pPr marL="0" lvl="0" indent="0">
                <a:buClr>
                  <a:prstClr val="black"/>
                </a:buClr>
                <a:buSzPct val="90000"/>
                <a:defRPr/>
              </a:pPr>
              <a:r>
                <a:rPr lang="en-US" altLang="en-US" sz="1600" b="1" dirty="0">
                  <a:solidFill>
                    <a:prstClr val="white"/>
                  </a:solidFill>
                  <a:latin typeface="Calibri" panose="020F0502020204030204"/>
                </a:rPr>
                <a:t>Draft criteria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endParaRPr lang="en-US" altLang="en-US" sz="1600" b="1" dirty="0">
                <a:solidFill>
                  <a:schemeClr val="bg1"/>
                </a:solidFill>
                <a:latin typeface="+mn-lt"/>
              </a:endParaRP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endParaRPr lang="en-US" alt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440236" y="2039605"/>
            <a:ext cx="2450592" cy="2809142"/>
            <a:chOff x="3440236" y="2039605"/>
            <a:chExt cx="2450592" cy="2809142"/>
          </a:xfrm>
        </p:grpSpPr>
        <p:sp>
          <p:nvSpPr>
            <p:cNvPr id="31" name="Rounded Rectangle 30"/>
            <p:cNvSpPr/>
            <p:nvPr/>
          </p:nvSpPr>
          <p:spPr>
            <a:xfrm>
              <a:off x="3440236" y="2407645"/>
              <a:ext cx="2450592" cy="2441102"/>
            </a:xfrm>
            <a:prstGeom prst="roundRect">
              <a:avLst>
                <a:gd name="adj" fmla="val 8594"/>
              </a:avLst>
            </a:prstGeom>
            <a:solidFill>
              <a:srgbClr val="007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524680" y="2039605"/>
              <a:ext cx="1648847" cy="36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9pPr>
            </a:lstStyle>
            <a:p>
              <a:pPr>
                <a:spcAft>
                  <a:spcPct val="50000"/>
                </a:spcAft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2000" b="1" dirty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rPr>
                <a:t>Evolve</a:t>
              </a: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3586915" y="2516313"/>
              <a:ext cx="2101662" cy="145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9pPr>
            </a:lstStyle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Expect changes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Build it with an expert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Concept is partially </a:t>
              </a:r>
              <a:br>
                <a:rPr lang="en-US" altLang="en-US" sz="1600" b="1" dirty="0">
                  <a:solidFill>
                    <a:schemeClr val="bg1"/>
                  </a:solidFill>
                  <a:latin typeface="+mn-lt"/>
                </a:rPr>
              </a:b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    specified</a:t>
              </a:r>
              <a:endParaRPr lang="en-US" altLang="en-US" sz="800" b="1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marL="0" lvl="0" indent="0">
                <a:buClr>
                  <a:prstClr val="black"/>
                </a:buClr>
                <a:buSzPct val="90000"/>
                <a:defRPr/>
              </a:pPr>
              <a:r>
                <a:rPr lang="en-US" altLang="en-US" sz="1600" b="1" dirty="0">
                  <a:solidFill>
                    <a:prstClr val="white"/>
                  </a:solidFill>
                  <a:latin typeface="Calibri" panose="020F0502020204030204"/>
                </a:rPr>
                <a:t>Isolate variables</a:t>
              </a:r>
            </a:p>
            <a:p>
              <a:pPr marL="0" lvl="0" indent="0">
                <a:buClr>
                  <a:prstClr val="black"/>
                </a:buClr>
                <a:buSzPct val="90000"/>
                <a:defRPr/>
              </a:pPr>
              <a:r>
                <a:rPr lang="en-US" altLang="en-US" sz="1600" b="1" dirty="0">
                  <a:solidFill>
                    <a:prstClr val="white"/>
                  </a:solidFill>
                  <a:latin typeface="Calibri" panose="020F0502020204030204"/>
                </a:rPr>
                <a:t>Refine criteria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endParaRPr lang="en-US" alt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31341" y="3066755"/>
            <a:ext cx="2520849" cy="1784429"/>
            <a:chOff x="6031341" y="3066755"/>
            <a:chExt cx="2520849" cy="1784429"/>
          </a:xfrm>
        </p:grpSpPr>
        <p:sp>
          <p:nvSpPr>
            <p:cNvPr id="35" name="Rounded Rectangle 34"/>
            <p:cNvSpPr/>
            <p:nvPr/>
          </p:nvSpPr>
          <p:spPr>
            <a:xfrm>
              <a:off x="6031341" y="3428754"/>
              <a:ext cx="2450592" cy="1422430"/>
            </a:xfrm>
            <a:prstGeom prst="roundRect">
              <a:avLst>
                <a:gd name="adj" fmla="val 15559"/>
              </a:avLst>
            </a:prstGeom>
            <a:solidFill>
              <a:srgbClr val="007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6105072" y="3066755"/>
              <a:ext cx="2447118" cy="38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9pPr>
            </a:lstStyle>
            <a:p>
              <a:pPr>
                <a:spcAft>
                  <a:spcPct val="50000"/>
                </a:spcAft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2000" b="1" dirty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rPr>
                <a:t>Validate (Hi-Fi)</a:t>
              </a:r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6132880" y="3506731"/>
              <a:ext cx="2117741" cy="131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Interstate-Regular" pitchFamily="2" charset="0"/>
                </a:defRPr>
              </a:lvl9pPr>
            </a:lstStyle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One idea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Manage changes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Experts build it out</a:t>
              </a:r>
            </a:p>
            <a:p>
              <a:pPr marL="0" indent="0">
                <a:buClr>
                  <a:schemeClr val="tx1"/>
                </a:buClr>
                <a:buSzPct val="90000"/>
                <a:buFont typeface="Wingdings" panose="05000000000000000000" pitchFamily="2" charset="2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Concept is specified</a:t>
              </a: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508452" y="780144"/>
            <a:ext cx="0" cy="4083991"/>
          </a:xfrm>
          <a:prstGeom prst="line">
            <a:avLst/>
          </a:prstGeom>
          <a:ln w="19050">
            <a:solidFill>
              <a:srgbClr val="7F7F7F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508452" y="4844353"/>
            <a:ext cx="8420395" cy="14611"/>
          </a:xfrm>
          <a:prstGeom prst="line">
            <a:avLst/>
          </a:prstGeom>
          <a:ln w="19050">
            <a:solidFill>
              <a:srgbClr val="7F7F7F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712809" y="1059543"/>
            <a:ext cx="7930448" cy="3686628"/>
          </a:xfrm>
          <a:custGeom>
            <a:avLst/>
            <a:gdLst>
              <a:gd name="connsiteX0" fmla="*/ 0 w 8953500"/>
              <a:gd name="connsiteY0" fmla="*/ 0 h 3695700"/>
              <a:gd name="connsiteX1" fmla="*/ 4114800 w 8953500"/>
              <a:gd name="connsiteY1" fmla="*/ 2762250 h 3695700"/>
              <a:gd name="connsiteX2" fmla="*/ 8953500 w 8953500"/>
              <a:gd name="connsiteY2" fmla="*/ 369570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0" h="3695700">
                <a:moveTo>
                  <a:pt x="0" y="0"/>
                </a:moveTo>
                <a:cubicBezTo>
                  <a:pt x="1311275" y="1073150"/>
                  <a:pt x="2622550" y="2146300"/>
                  <a:pt x="4114800" y="2762250"/>
                </a:cubicBezTo>
                <a:cubicBezTo>
                  <a:pt x="5607050" y="3378200"/>
                  <a:pt x="7280275" y="3536950"/>
                  <a:pt x="8953500" y="3695700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Principle #3 | Align Technique with Purpose</a:t>
            </a:r>
          </a:p>
        </p:txBody>
      </p:sp>
    </p:spTree>
    <p:extLst>
      <p:ext uri="{BB962C8B-B14F-4D97-AF65-F5344CB8AC3E}">
        <p14:creationId xmlns:p14="http://schemas.microsoft.com/office/powerpoint/2010/main" val="131294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B1D2C5-E08D-2C4A-8235-9BD0B9CB33CF}"/>
              </a:ext>
            </a:extLst>
          </p:cNvPr>
          <p:cNvSpPr/>
          <p:nvPr/>
        </p:nvSpPr>
        <p:spPr>
          <a:xfrm>
            <a:off x="0" y="4689230"/>
            <a:ext cx="9144000" cy="4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Principle #3 | Align Technique with Purpose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740" y="715361"/>
            <a:ext cx="4428139" cy="4428139"/>
          </a:xfrm>
          <a:prstGeom prst="rect">
            <a:avLst/>
          </a:prstGeom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5017210" y="947384"/>
            <a:ext cx="1911734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Inspire (Lo-Fi)</a:t>
            </a: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5017210" y="2034520"/>
            <a:ext cx="1911734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Evolve</a:t>
            </a: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5017210" y="3121656"/>
            <a:ext cx="2227043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Validate (Hi-Fi)</a:t>
            </a:r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5017210" y="4208792"/>
            <a:ext cx="2227043" cy="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699064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6 Ways to Build Prototypes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6570" y="798862"/>
            <a:ext cx="763360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Build a working example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6C6C6C"/>
                </a:solidFill>
                <a:latin typeface="Arial" charset="0"/>
              </a:rPr>
              <a:t>using Legos, KNEX construction kits, Lincoln Logs, or pipe cleaners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Make pretend materials </a:t>
            </a:r>
            <a:r>
              <a:rPr lang="en-US" dirty="0">
                <a:solidFill>
                  <a:srgbClr val="6C6C6C"/>
                </a:solidFill>
                <a:latin typeface="Arial" charset="0"/>
              </a:rPr>
              <a:t>with paper, tape, scissors and markers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Make a giant brochure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6C6C6C"/>
                </a:solidFill>
                <a:latin typeface="Arial" charset="0"/>
              </a:rPr>
              <a:t>using flipchart paper.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Create an interactive scene</a:t>
            </a:r>
            <a:r>
              <a:rPr lang="en-US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6C6C6C"/>
                </a:solidFill>
                <a:latin typeface="Arial" charset="0"/>
              </a:rPr>
              <a:t>with peeps (with signs) or Little People (Fisher Price)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Produce a skit or scene </a:t>
            </a:r>
            <a:r>
              <a:rPr lang="en-US" dirty="0">
                <a:solidFill>
                  <a:srgbClr val="6C6C6C"/>
                </a:solidFill>
                <a:latin typeface="Arial" charset="0"/>
              </a:rPr>
              <a:t>using cardboard materials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Create a Journey Map </a:t>
            </a:r>
            <a:r>
              <a:rPr lang="en-US" dirty="0">
                <a:solidFill>
                  <a:srgbClr val="6C6C6C"/>
                </a:solidFill>
                <a:latin typeface="Arial" charset="0"/>
              </a:rPr>
              <a:t>(on whiteboard or paper) using storyboards to illustrate how the solution would work</a:t>
            </a:r>
            <a:endParaRPr lang="en-US" dirty="0">
              <a:solidFill>
                <a:srgbClr val="6C6C6C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20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What a Prototype is NOT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55" y="888407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Plan to Do Something</a:t>
            </a:r>
          </a:p>
          <a:p>
            <a:r>
              <a:rPr lang="en-US" sz="2000" dirty="0">
                <a:solidFill>
                  <a:srgbClr val="595959"/>
                </a:solidFill>
              </a:rPr>
              <a:t>“Here’s what we’re going to do</a:t>
            </a:r>
            <a:r>
              <a:rPr lang="is-IS" sz="2000" dirty="0">
                <a:solidFill>
                  <a:srgbClr val="595959"/>
                </a:solidFill>
              </a:rPr>
              <a:t>…</a:t>
            </a:r>
            <a:r>
              <a:rPr lang="en-US" sz="2000" dirty="0">
                <a:solidFill>
                  <a:srgbClr val="595959"/>
                </a:solidFill>
              </a:rPr>
              <a:t>”</a:t>
            </a:r>
          </a:p>
          <a:p>
            <a:endParaRPr lang="en-U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Plan to Make Something</a:t>
            </a:r>
            <a:endParaRPr lang="en-US" sz="2000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“We would develop a survey that </a:t>
            </a:r>
            <a:br>
              <a:rPr lang="en-US" sz="2000" dirty="0">
                <a:solidFill>
                  <a:srgbClr val="595959"/>
                </a:solidFill>
              </a:rPr>
            </a:br>
            <a:r>
              <a:rPr lang="en-US" sz="2000" dirty="0">
                <a:solidFill>
                  <a:srgbClr val="595959"/>
                </a:solidFill>
              </a:rPr>
              <a:t>would do X, Y, and Z.”</a:t>
            </a:r>
          </a:p>
          <a:p>
            <a:endParaRPr lang="en-U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 Discussion of Possibilities</a:t>
            </a:r>
            <a:endParaRPr lang="is-I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“The policy platform would be something that…”</a:t>
            </a:r>
          </a:p>
          <a:p>
            <a:endParaRPr lang="en-US" sz="2000" dirty="0">
              <a:solidFill>
                <a:srgbClr val="595959"/>
              </a:solidFill>
            </a:endParaRPr>
          </a:p>
          <a:p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Talking </a:t>
            </a:r>
            <a:r>
              <a:rPr lang="en-US" sz="2000" b="1" u="sng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About</a:t>
            </a:r>
            <a:r>
              <a:rPr lang="en-US" sz="20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 the Thing</a:t>
            </a:r>
            <a:endParaRPr lang="is-IS" sz="2000" b="1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595959"/>
                </a:solidFill>
              </a:rPr>
              <a:t>“Here’s a PowerPoint deck. On this slide, we would have this</a:t>
            </a:r>
            <a:r>
              <a:rPr lang="is-IS" sz="2000" dirty="0">
                <a:solidFill>
                  <a:srgbClr val="595959"/>
                </a:solidFill>
              </a:rPr>
              <a:t>…”</a:t>
            </a:r>
            <a:endParaRPr lang="is-IS" sz="2000" dirty="0">
              <a:solidFill>
                <a:srgbClr val="FF66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2198" y="888407"/>
            <a:ext cx="3446649" cy="2246769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DON’T PLAN IT. </a:t>
            </a:r>
          </a:p>
          <a:p>
            <a:r>
              <a:rPr lang="en-US" sz="2800" dirty="0">
                <a:solidFill>
                  <a:srgbClr val="FF6600"/>
                </a:solidFill>
              </a:rPr>
              <a:t>DON’T DISCUSS IT.</a:t>
            </a:r>
          </a:p>
          <a:p>
            <a:r>
              <a:rPr lang="en-US" sz="2800" dirty="0">
                <a:solidFill>
                  <a:srgbClr val="FF6600"/>
                </a:solidFill>
              </a:rPr>
              <a:t>DON’T TALK ABOUT IT.</a:t>
            </a:r>
          </a:p>
          <a:p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dirty="0">
                <a:solidFill>
                  <a:srgbClr val="FF6600"/>
                </a:solidFill>
              </a:rPr>
              <a:t>MAKE IT.</a:t>
            </a:r>
          </a:p>
        </p:txBody>
      </p:sp>
    </p:spTree>
    <p:extLst>
      <p:ext uri="{BB962C8B-B14F-4D97-AF65-F5344CB8AC3E}">
        <p14:creationId xmlns:p14="http://schemas.microsoft.com/office/powerpoint/2010/main" val="2606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8085" y="1031714"/>
            <a:ext cx="420807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Free tools and materials on our website: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www.cocreativeconsulting.com/tools</a:t>
            </a: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And we’d love to hear from you!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r>
              <a:rPr lang="en-US" sz="1600" b="1" dirty="0" err="1">
                <a:solidFill>
                  <a:srgbClr val="007F97"/>
                </a:solidFill>
                <a:latin typeface="Arial" charset="0"/>
              </a:rPr>
              <a:t>talktous@cocreativeconsulting.com</a:t>
            </a:r>
            <a:endParaRPr lang="en-US" sz="1600" b="1" dirty="0">
              <a:solidFill>
                <a:srgbClr val="007F97"/>
              </a:solidFill>
              <a:latin typeface="Arial" charset="0"/>
            </a:endParaRP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Don’t forget to send us a tweet!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r>
              <a:rPr lang="en-US" sz="1600" b="1" dirty="0">
                <a:solidFill>
                  <a:srgbClr val="007F97"/>
                </a:solidFill>
              </a:rPr>
              <a:t>@WeAreCocreative</a:t>
            </a: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6155" y="1031714"/>
            <a:ext cx="3926396" cy="300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Training courses: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Collaborative Innovation Essentials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(DC, Seattle, &amp; Oakland)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Collaborative Leadership Essentials</a:t>
            </a:r>
            <a:br>
              <a:rPr lang="en-US" sz="1600" b="1" dirty="0">
                <a:solidFill>
                  <a:srgbClr val="007F97"/>
                </a:solidFill>
                <a:latin typeface="Arial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(DC &amp; Oakland)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Leveraging Conflict for Innovation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Design &amp; Systems Thinking for </a:t>
            </a:r>
            <a:br>
              <a:rPr lang="en-US" sz="1600" b="1" dirty="0">
                <a:solidFill>
                  <a:srgbClr val="007F97"/>
                </a:solidFill>
                <a:latin typeface="Arial" charset="0"/>
              </a:rPr>
            </a:b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Transformational Change</a:t>
            </a:r>
          </a:p>
          <a:p>
            <a:pPr marL="214313" indent="-214313">
              <a:spcAft>
                <a:spcPts val="1200"/>
              </a:spcAft>
              <a:buFont typeface="Arial" charset="0"/>
              <a:buChar char="•"/>
            </a:pPr>
            <a:r>
              <a:rPr lang="en-US" sz="1600" b="1" dirty="0">
                <a:solidFill>
                  <a:srgbClr val="007F97"/>
                </a:solidFill>
                <a:latin typeface="Arial" charset="0"/>
              </a:rPr>
              <a:t>Advanced Collaborative Leadership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6600"/>
                </a:solidFill>
                <a:latin typeface="Helvetica"/>
                <a:cs typeface="Helvetica"/>
              </a:rPr>
              <a:t>More learning, tools, and resources</a:t>
            </a:r>
            <a:endParaRPr lang="en-AU" sz="1800" b="1" kern="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957D06-0CD6-C944-98CF-A9A7C5D04B38}"/>
              </a:ext>
            </a:extLst>
          </p:cNvPr>
          <p:cNvSpPr/>
          <p:nvPr/>
        </p:nvSpPr>
        <p:spPr>
          <a:xfrm>
            <a:off x="368085" y="2187104"/>
            <a:ext cx="3798917" cy="2826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4384E1-0AA9-804A-92EB-63869106C8B8}"/>
              </a:ext>
            </a:extLst>
          </p:cNvPr>
          <p:cNvSpPr/>
          <p:nvPr/>
        </p:nvSpPr>
        <p:spPr>
          <a:xfrm>
            <a:off x="390697" y="1380076"/>
            <a:ext cx="3798917" cy="2826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5975-8C4F-CC4B-8AEB-5A5BBECEC9FB}"/>
              </a:ext>
            </a:extLst>
          </p:cNvPr>
          <p:cNvSpPr/>
          <p:nvPr/>
        </p:nvSpPr>
        <p:spPr>
          <a:xfrm>
            <a:off x="368084" y="2994270"/>
            <a:ext cx="3798917" cy="2826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3489" y="1258531"/>
            <a:ext cx="8249325" cy="2343490"/>
          </a:xfrm>
        </p:spPr>
        <p:txBody>
          <a:bodyPr lIns="65306" tIns="32653" rIns="65306" bIns="32653">
            <a:spAutoFit/>
          </a:bodyPr>
          <a:lstStyle/>
          <a:p>
            <a:pPr eaLnBrk="1" hangingPunct="1">
              <a:defRPr/>
            </a:pPr>
            <a:r>
              <a:rPr lang="en-AU" sz="6000" b="1" dirty="0">
                <a:solidFill>
                  <a:schemeClr val="bg1">
                    <a:lumMod val="65000"/>
                  </a:schemeClr>
                </a:solidFill>
              </a:rPr>
              <a:t>Prototyping Essentials: </a:t>
            </a:r>
            <a:br>
              <a:rPr lang="en-AU" sz="6000" b="1" dirty="0">
                <a:solidFill>
                  <a:srgbClr val="FF6600"/>
                </a:solidFill>
              </a:rPr>
            </a:br>
            <a:r>
              <a:rPr lang="en-AU" sz="4400" b="1" dirty="0">
                <a:solidFill>
                  <a:srgbClr val="FF6600"/>
                </a:solidFill>
              </a:rPr>
              <a:t>For Innovation </a:t>
            </a:r>
            <a:br>
              <a:rPr lang="en-AU" sz="4400" b="1" dirty="0">
                <a:solidFill>
                  <a:srgbClr val="FF6600"/>
                </a:solidFill>
              </a:rPr>
            </a:br>
            <a:r>
              <a:rPr lang="en-AU" sz="4400" b="1" dirty="0">
                <a:solidFill>
                  <a:srgbClr val="FF6600"/>
                </a:solidFill>
              </a:rPr>
              <a:t>and Learning</a:t>
            </a:r>
            <a:endParaRPr lang="en-US" sz="6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 bwMode="auto">
          <a:xfrm>
            <a:off x="632940" y="5723777"/>
            <a:ext cx="3711721" cy="2769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2" tIns="45707" rIns="91412" bIns="45707" anchor="b">
            <a:sp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 spc="-14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11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6pPr>
            <a:lvl7pPr marL="91423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7pPr>
            <a:lvl8pPr marL="137135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8pPr>
            <a:lvl9pPr marL="182847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FBE00"/>
                </a:solidFill>
                <a:latin typeface="Arial" charset="0"/>
                <a:cs typeface="Arial" charset="0"/>
              </a:defRPr>
            </a:lvl9pPr>
          </a:lstStyle>
          <a:p>
            <a:pPr algn="l" defTabSz="914290">
              <a:lnSpc>
                <a:spcPct val="150000"/>
              </a:lnSpc>
              <a:defRPr/>
            </a:pPr>
            <a:r>
              <a:rPr lang="en-AU" sz="800" b="0" kern="400" spc="10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cs typeface="Arial" charset="0"/>
              </a:rPr>
              <a:t>www.cocreativeconsulting.com</a:t>
            </a:r>
            <a:endParaRPr lang="en-AU" sz="800" b="0" kern="400" spc="1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1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0327" y="893254"/>
            <a:ext cx="8088283" cy="30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NZ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CoCreative</a:t>
            </a: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 helps people who don’t know each other (and often don’t even like each other) solve complex problems and </a:t>
            </a:r>
            <a:r>
              <a:rPr lang="en-NZ" sz="1800" b="1" dirty="0">
                <a:solidFill>
                  <a:srgbClr val="FF9E38"/>
                </a:solidFill>
                <a:latin typeface="Arial" charset="0"/>
                <a:ea typeface="MS Mincho" charset="0"/>
                <a:cs typeface="MS Mincho" charset="0"/>
              </a:rPr>
              <a:t>create better futures together</a:t>
            </a: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.  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We work across sectors and industries, in </a:t>
            </a:r>
            <a:r>
              <a:rPr lang="en-NZ" sz="1800" b="1" dirty="0">
                <a:solidFill>
                  <a:srgbClr val="FF9E38"/>
                </a:solidFill>
                <a:latin typeface="Arial" charset="0"/>
                <a:ea typeface="MS Mincho" charset="0"/>
                <a:cs typeface="MS Mincho" charset="0"/>
              </a:rPr>
              <a:t>public policy, development, energy, food, </a:t>
            </a:r>
            <a:r>
              <a:rPr lang="en-NZ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education</a:t>
            </a:r>
            <a:r>
              <a:rPr lang="en-NZ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, leveraging deep partnerships to create more thriving and resilient social systems. 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We do this by designing and supporting </a:t>
            </a:r>
            <a:r>
              <a:rPr lang="en-AU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collaborative innovation networks</a:t>
            </a:r>
            <a:r>
              <a:rPr lang="en-AU" sz="1800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 </a:t>
            </a:r>
            <a:r>
              <a:rPr lang="en-AU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and </a:t>
            </a:r>
            <a:r>
              <a:rPr lang="en-AU" sz="1800" b="1" dirty="0">
                <a:solidFill>
                  <a:srgbClr val="FF9621"/>
                </a:solidFill>
                <a:latin typeface="Arial" charset="0"/>
                <a:ea typeface="MS Mincho" charset="0"/>
                <a:cs typeface="MS Mincho" charset="0"/>
              </a:rPr>
              <a:t>collaborative strategy </a:t>
            </a:r>
            <a:r>
              <a:rPr lang="en-AU" sz="1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ea typeface="MS Mincho" charset="0"/>
                <a:cs typeface="MS Mincho" charset="0"/>
              </a:rPr>
              <a:t>for high-impact social ventures.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9010" y="340520"/>
            <a:ext cx="8354291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 b="1" kern="0" dirty="0">
                <a:solidFill>
                  <a:srgbClr val="FF6600"/>
                </a:solidFill>
                <a:latin typeface="Helvetica"/>
                <a:cs typeface="Helvetica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42644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87513" y="15445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07F97"/>
                </a:solidFill>
                <a:ea typeface="Arial" charset="0"/>
                <a:cs typeface="Arial" charset="0"/>
              </a:rPr>
              <a:t>6 </a:t>
            </a:r>
            <a:r>
              <a:rPr 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Reasons to Prototype</a:t>
            </a:r>
            <a:endParaRPr lang="en-US" altLang="en-US" sz="2400" b="1" dirty="0">
              <a:solidFill>
                <a:srgbClr val="007F97"/>
              </a:solidFill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99545" y="815993"/>
            <a:ext cx="8184055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Communication.</a:t>
            </a:r>
            <a:r>
              <a:rPr lang="en-NZ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 </a:t>
            </a:r>
            <a:r>
              <a:rPr lang="en-NZ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Helps ensure that everyone involved is working from the same picture of the problem and solution.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Risk Mitigation.</a:t>
            </a:r>
            <a:r>
              <a:rPr lang="en-NZ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 </a:t>
            </a:r>
            <a:r>
              <a:rPr lang="en-NZ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Helps reduce risk from missed requirements and expectations, and minimizes cost overruns. 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Decision-making.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Helps make decisions faster and more clearly. </a:t>
            </a:r>
            <a:endParaRPr lang="en-NZ" dirty="0">
              <a:solidFill>
                <a:srgbClr val="595959"/>
              </a:solidFill>
              <a:latin typeface="Arial" charset="0"/>
              <a:ea typeface="MS Mincho" charset="0"/>
              <a:cs typeface="MS Mincho" charset="0"/>
            </a:endParaRP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NZ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Learning.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Contributes to grounded, focused learning about the real needs and requirements for the solution.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AU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Testing Feasibility and Desirability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with key stakeholders before investing further.</a:t>
            </a:r>
          </a:p>
          <a:p>
            <a:pPr marL="288925" indent="-288925">
              <a:spcAft>
                <a:spcPts val="1200"/>
              </a:spcAft>
              <a:buFont typeface="+mj-lt"/>
              <a:buAutoNum type="arabicPeriod"/>
            </a:pPr>
            <a:r>
              <a:rPr lang="en-AU" b="1" dirty="0">
                <a:solidFill>
                  <a:srgbClr val="FF6600"/>
                </a:solidFill>
                <a:latin typeface="Arial" charset="0"/>
                <a:ea typeface="MS Mincho" charset="0"/>
                <a:cs typeface="MS Mincho" charset="0"/>
              </a:rPr>
              <a:t>Building Support for Your Solution. </a:t>
            </a:r>
            <a:r>
              <a:rPr lang="en-AU" dirty="0">
                <a:solidFill>
                  <a:srgbClr val="595959"/>
                </a:solidFill>
                <a:latin typeface="Arial" charset="0"/>
                <a:ea typeface="MS Mincho" charset="0"/>
                <a:cs typeface="MS Mincho" charset="0"/>
              </a:rPr>
              <a:t>People tend to support solutions that are real and tangible, not imaginary.</a:t>
            </a:r>
          </a:p>
        </p:txBody>
      </p:sp>
    </p:spTree>
    <p:extLst>
      <p:ext uri="{BB962C8B-B14F-4D97-AF65-F5344CB8AC3E}">
        <p14:creationId xmlns:p14="http://schemas.microsoft.com/office/powerpoint/2010/main" val="146488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F4C654-6EC5-BB49-8E96-9FE3A93E5A4F}"/>
              </a:ext>
            </a:extLst>
          </p:cNvPr>
          <p:cNvSpPr/>
          <p:nvPr/>
        </p:nvSpPr>
        <p:spPr>
          <a:xfrm>
            <a:off x="0" y="4681415"/>
            <a:ext cx="9144000" cy="4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1436851" y="1529258"/>
            <a:ext cx="6406551" cy="362606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947440" y="847394"/>
            <a:ext cx="2134483" cy="1395130"/>
            <a:chOff x="6947440" y="847394"/>
            <a:chExt cx="2134483" cy="1395130"/>
          </a:xfrm>
        </p:grpSpPr>
        <p:sp>
          <p:nvSpPr>
            <p:cNvPr id="4" name="Cloud Callout 3"/>
            <p:cNvSpPr/>
            <p:nvPr/>
          </p:nvSpPr>
          <p:spPr>
            <a:xfrm>
              <a:off x="6947440" y="847394"/>
              <a:ext cx="2134483" cy="139513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61851 w 2128345"/>
                <a:gd name="connsiteY0" fmla="*/ 1365564 h 1206062"/>
                <a:gd name="connsiteX1" fmla="*/ 28349 w 2128345"/>
                <a:gd name="connsiteY1" fmla="*/ 1399066 h 1206062"/>
                <a:gd name="connsiteX2" fmla="*/ -5153 w 2128345"/>
                <a:gd name="connsiteY2" fmla="*/ 1365564 h 1206062"/>
                <a:gd name="connsiteX3" fmla="*/ 28349 w 2128345"/>
                <a:gd name="connsiteY3" fmla="*/ 1332062 h 1206062"/>
                <a:gd name="connsiteX4" fmla="*/ 61851 w 2128345"/>
                <a:gd name="connsiteY4" fmla="*/ 1365564 h 1206062"/>
                <a:gd name="connsiteX0" fmla="*/ 206269 w 2128345"/>
                <a:gd name="connsiteY0" fmla="*/ 1283912 h 1206062"/>
                <a:gd name="connsiteX1" fmla="*/ 139266 w 2128345"/>
                <a:gd name="connsiteY1" fmla="*/ 1350915 h 1206062"/>
                <a:gd name="connsiteX2" fmla="*/ 72263 w 2128345"/>
                <a:gd name="connsiteY2" fmla="*/ 1283912 h 1206062"/>
                <a:gd name="connsiteX3" fmla="*/ 139266 w 2128345"/>
                <a:gd name="connsiteY3" fmla="*/ 1216909 h 1206062"/>
                <a:gd name="connsiteX4" fmla="*/ 206269 w 2128345"/>
                <a:gd name="connsiteY4" fmla="*/ 1283912 h 1206062"/>
                <a:gd name="connsiteX0" fmla="*/ 404645 w 2128345"/>
                <a:gd name="connsiteY0" fmla="*/ 1162538 h 1206062"/>
                <a:gd name="connsiteX1" fmla="*/ 304140 w 2128345"/>
                <a:gd name="connsiteY1" fmla="*/ 1263043 h 1206062"/>
                <a:gd name="connsiteX2" fmla="*/ 203635 w 2128345"/>
                <a:gd name="connsiteY2" fmla="*/ 1162538 h 1206062"/>
                <a:gd name="connsiteX3" fmla="*/ 304140 w 2128345"/>
                <a:gd name="connsiteY3" fmla="*/ 1062033 h 1206062"/>
                <a:gd name="connsiteX4" fmla="*/ 404645 w 2128345"/>
                <a:gd name="connsiteY4" fmla="*/ 1162538 h 1206062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4005 w 43325"/>
                <a:gd name="connsiteY0" fmla="*/ 14229 h 49972"/>
                <a:gd name="connsiteX1" fmla="*/ 5728 w 43325"/>
                <a:gd name="connsiteY1" fmla="*/ 6766 h 49972"/>
                <a:gd name="connsiteX2" fmla="*/ 14110 w 43325"/>
                <a:gd name="connsiteY2" fmla="*/ 5061 h 49972"/>
                <a:gd name="connsiteX3" fmla="*/ 22561 w 43325"/>
                <a:gd name="connsiteY3" fmla="*/ 3291 h 49972"/>
                <a:gd name="connsiteX4" fmla="*/ 25854 w 43325"/>
                <a:gd name="connsiteY4" fmla="*/ 59 h 49972"/>
                <a:gd name="connsiteX5" fmla="*/ 29938 w 43325"/>
                <a:gd name="connsiteY5" fmla="*/ 2340 h 49972"/>
                <a:gd name="connsiteX6" fmla="*/ 35568 w 43325"/>
                <a:gd name="connsiteY6" fmla="*/ 549 h 49972"/>
                <a:gd name="connsiteX7" fmla="*/ 38423 w 43325"/>
                <a:gd name="connsiteY7" fmla="*/ 5435 h 49972"/>
                <a:gd name="connsiteX8" fmla="*/ 42087 w 43325"/>
                <a:gd name="connsiteY8" fmla="*/ 10177 h 49972"/>
                <a:gd name="connsiteX9" fmla="*/ 41923 w 43325"/>
                <a:gd name="connsiteY9" fmla="*/ 15319 h 49972"/>
                <a:gd name="connsiteX10" fmla="*/ 43121 w 43325"/>
                <a:gd name="connsiteY10" fmla="*/ 23181 h 49972"/>
                <a:gd name="connsiteX11" fmla="*/ 37509 w 43325"/>
                <a:gd name="connsiteY11" fmla="*/ 30063 h 49972"/>
                <a:gd name="connsiteX12" fmla="*/ 35500 w 43325"/>
                <a:gd name="connsiteY12" fmla="*/ 35960 h 49972"/>
                <a:gd name="connsiteX13" fmla="*/ 28660 w 43325"/>
                <a:gd name="connsiteY13" fmla="*/ 36674 h 49972"/>
                <a:gd name="connsiteX14" fmla="*/ 23772 w 43325"/>
                <a:gd name="connsiteY14" fmla="*/ 42965 h 49972"/>
                <a:gd name="connsiteX15" fmla="*/ 16585 w 43325"/>
                <a:gd name="connsiteY15" fmla="*/ 39125 h 49972"/>
                <a:gd name="connsiteX16" fmla="*/ 5909 w 43325"/>
                <a:gd name="connsiteY16" fmla="*/ 35331 h 49972"/>
                <a:gd name="connsiteX17" fmla="*/ 1215 w 43325"/>
                <a:gd name="connsiteY17" fmla="*/ 31109 h 49972"/>
                <a:gd name="connsiteX18" fmla="*/ 2218 w 43325"/>
                <a:gd name="connsiteY18" fmla="*/ 25410 h 49972"/>
                <a:gd name="connsiteX19" fmla="*/ 100 w 43325"/>
                <a:gd name="connsiteY19" fmla="*/ 19563 h 49972"/>
                <a:gd name="connsiteX20" fmla="*/ 3968 w 43325"/>
                <a:gd name="connsiteY20" fmla="*/ 14366 h 49972"/>
                <a:gd name="connsiteX21" fmla="*/ 4005 w 43325"/>
                <a:gd name="connsiteY21" fmla="*/ 14229 h 49972"/>
                <a:gd name="connsiteX0" fmla="*/ 67004 w 2134483"/>
                <a:gd name="connsiteY0" fmla="*/ 1361628 h 1395130"/>
                <a:gd name="connsiteX1" fmla="*/ 33502 w 2134483"/>
                <a:gd name="connsiteY1" fmla="*/ 1395130 h 1395130"/>
                <a:gd name="connsiteX2" fmla="*/ 0 w 2134483"/>
                <a:gd name="connsiteY2" fmla="*/ 1361628 h 1395130"/>
                <a:gd name="connsiteX3" fmla="*/ 33502 w 2134483"/>
                <a:gd name="connsiteY3" fmla="*/ 1328126 h 1395130"/>
                <a:gd name="connsiteX4" fmla="*/ 67004 w 2134483"/>
                <a:gd name="connsiteY4" fmla="*/ 1361628 h 1395130"/>
                <a:gd name="connsiteX0" fmla="*/ 211422 w 2134483"/>
                <a:gd name="connsiteY0" fmla="*/ 1279976 h 1395130"/>
                <a:gd name="connsiteX1" fmla="*/ 144419 w 2134483"/>
                <a:gd name="connsiteY1" fmla="*/ 1346979 h 1395130"/>
                <a:gd name="connsiteX2" fmla="*/ 77416 w 2134483"/>
                <a:gd name="connsiteY2" fmla="*/ 1279976 h 1395130"/>
                <a:gd name="connsiteX3" fmla="*/ 144419 w 2134483"/>
                <a:gd name="connsiteY3" fmla="*/ 1212973 h 1395130"/>
                <a:gd name="connsiteX4" fmla="*/ 211422 w 2134483"/>
                <a:gd name="connsiteY4" fmla="*/ 1279976 h 1395130"/>
                <a:gd name="connsiteX0" fmla="*/ 409798 w 2134483"/>
                <a:gd name="connsiteY0" fmla="*/ 1158602 h 1395130"/>
                <a:gd name="connsiteX1" fmla="*/ 309293 w 2134483"/>
                <a:gd name="connsiteY1" fmla="*/ 1259107 h 1395130"/>
                <a:gd name="connsiteX2" fmla="*/ 208788 w 2134483"/>
                <a:gd name="connsiteY2" fmla="*/ 1158602 h 1395130"/>
                <a:gd name="connsiteX3" fmla="*/ 309293 w 2134483"/>
                <a:gd name="connsiteY3" fmla="*/ 1058097 h 1395130"/>
                <a:gd name="connsiteX4" fmla="*/ 409798 w 2134483"/>
                <a:gd name="connsiteY4" fmla="*/ 1158602 h 1395130"/>
                <a:gd name="connsiteX0" fmla="*/ 4798 w 43325"/>
                <a:gd name="connsiteY0" fmla="*/ 26036 h 49972"/>
                <a:gd name="connsiteX1" fmla="*/ 2265 w 43325"/>
                <a:gd name="connsiteY1" fmla="*/ 25239 h 49972"/>
                <a:gd name="connsiteX2" fmla="*/ 7033 w 43325"/>
                <a:gd name="connsiteY2" fmla="*/ 34758 h 49972"/>
                <a:gd name="connsiteX3" fmla="*/ 5925 w 43325"/>
                <a:gd name="connsiteY3" fmla="*/ 35139 h 49972"/>
                <a:gd name="connsiteX4" fmla="*/ 16583 w 43325"/>
                <a:gd name="connsiteY4" fmla="*/ 38949 h 49972"/>
                <a:gd name="connsiteX5" fmla="*/ 15915 w 43325"/>
                <a:gd name="connsiteY5" fmla="*/ 37209 h 49972"/>
                <a:gd name="connsiteX6" fmla="*/ 28932 w 43325"/>
                <a:gd name="connsiteY6" fmla="*/ 34610 h 49972"/>
                <a:gd name="connsiteX7" fmla="*/ 28665 w 43325"/>
                <a:gd name="connsiteY7" fmla="*/ 36519 h 49972"/>
                <a:gd name="connsiteX8" fmla="*/ 41903 w 43325"/>
                <a:gd name="connsiteY8" fmla="*/ 15213 h 49972"/>
                <a:gd name="connsiteX9" fmla="*/ 40455 w 43325"/>
                <a:gd name="connsiteY9" fmla="*/ 17889 h 49972"/>
                <a:gd name="connsiteX10" fmla="*/ 38429 w 43325"/>
                <a:gd name="connsiteY10" fmla="*/ 5285 h 49972"/>
                <a:gd name="connsiteX11" fmla="*/ 38505 w 43325"/>
                <a:gd name="connsiteY11" fmla="*/ 6549 h 49972"/>
                <a:gd name="connsiteX12" fmla="*/ 29183 w 43325"/>
                <a:gd name="connsiteY12" fmla="*/ 3811 h 49972"/>
                <a:gd name="connsiteX13" fmla="*/ 29925 w 43325"/>
                <a:gd name="connsiteY13" fmla="*/ 2199 h 49972"/>
                <a:gd name="connsiteX14" fmla="*/ 22246 w 43325"/>
                <a:gd name="connsiteY14" fmla="*/ 4579 h 49972"/>
                <a:gd name="connsiteX15" fmla="*/ 22605 w 43325"/>
                <a:gd name="connsiteY15" fmla="*/ 3189 h 49972"/>
                <a:gd name="connsiteX16" fmla="*/ 14105 w 43325"/>
                <a:gd name="connsiteY16" fmla="*/ 5051 h 49972"/>
                <a:gd name="connsiteX17" fmla="*/ 15405 w 43325"/>
                <a:gd name="connsiteY17" fmla="*/ 6399 h 49972"/>
                <a:gd name="connsiteX18" fmla="*/ 4232 w 43325"/>
                <a:gd name="connsiteY18" fmla="*/ 15648 h 49972"/>
                <a:gd name="connsiteX19" fmla="*/ 4005 w 43325"/>
                <a:gd name="connsiteY19" fmla="*/ 14229 h 4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25" h="49972">
                  <a:moveTo>
                    <a:pt x="4005" y="14229"/>
                  </a:moveTo>
                  <a:cubicBezTo>
                    <a:pt x="3734" y="11516"/>
                    <a:pt x="4366" y="8780"/>
                    <a:pt x="5728" y="6766"/>
                  </a:cubicBezTo>
                  <a:cubicBezTo>
                    <a:pt x="7880" y="3585"/>
                    <a:pt x="11369" y="2876"/>
                    <a:pt x="14110" y="5061"/>
                  </a:cubicBezTo>
                  <a:cubicBezTo>
                    <a:pt x="15783" y="768"/>
                    <a:pt x="20019" y="-119"/>
                    <a:pt x="22561" y="3291"/>
                  </a:cubicBezTo>
                  <a:cubicBezTo>
                    <a:pt x="23202" y="1542"/>
                    <a:pt x="24433" y="333"/>
                    <a:pt x="25854" y="59"/>
                  </a:cubicBezTo>
                  <a:cubicBezTo>
                    <a:pt x="27418" y="-243"/>
                    <a:pt x="28980" y="629"/>
                    <a:pt x="29938" y="2340"/>
                  </a:cubicBezTo>
                  <a:cubicBezTo>
                    <a:pt x="31320" y="126"/>
                    <a:pt x="33606" y="-601"/>
                    <a:pt x="35568" y="549"/>
                  </a:cubicBezTo>
                  <a:cubicBezTo>
                    <a:pt x="37063" y="1425"/>
                    <a:pt x="38135" y="3259"/>
                    <a:pt x="38423" y="5435"/>
                  </a:cubicBezTo>
                  <a:cubicBezTo>
                    <a:pt x="40151" y="6077"/>
                    <a:pt x="41527" y="7857"/>
                    <a:pt x="42087" y="10177"/>
                  </a:cubicBezTo>
                  <a:cubicBezTo>
                    <a:pt x="42494" y="11861"/>
                    <a:pt x="42436" y="13690"/>
                    <a:pt x="41923" y="15319"/>
                  </a:cubicBezTo>
                  <a:cubicBezTo>
                    <a:pt x="43184" y="17553"/>
                    <a:pt x="43625" y="20449"/>
                    <a:pt x="43121" y="23181"/>
                  </a:cubicBezTo>
                  <a:cubicBezTo>
                    <a:pt x="42451" y="26813"/>
                    <a:pt x="40233" y="29533"/>
                    <a:pt x="37509" y="30063"/>
                  </a:cubicBezTo>
                  <a:cubicBezTo>
                    <a:pt x="37496" y="32330"/>
                    <a:pt x="36763" y="34480"/>
                    <a:pt x="35500" y="35960"/>
                  </a:cubicBezTo>
                  <a:cubicBezTo>
                    <a:pt x="33581" y="38209"/>
                    <a:pt x="30809" y="38498"/>
                    <a:pt x="28660" y="36674"/>
                  </a:cubicBezTo>
                  <a:cubicBezTo>
                    <a:pt x="27965" y="39807"/>
                    <a:pt x="26104" y="42202"/>
                    <a:pt x="23772" y="42965"/>
                  </a:cubicBezTo>
                  <a:cubicBezTo>
                    <a:pt x="21024" y="43864"/>
                    <a:pt x="18156" y="42332"/>
                    <a:pt x="16585" y="39125"/>
                  </a:cubicBezTo>
                  <a:cubicBezTo>
                    <a:pt x="12877" y="42169"/>
                    <a:pt x="8061" y="40458"/>
                    <a:pt x="5909" y="35331"/>
                  </a:cubicBezTo>
                  <a:cubicBezTo>
                    <a:pt x="3795" y="35668"/>
                    <a:pt x="1810" y="33883"/>
                    <a:pt x="1215" y="31109"/>
                  </a:cubicBezTo>
                  <a:cubicBezTo>
                    <a:pt x="784" y="29102"/>
                    <a:pt x="1165" y="26936"/>
                    <a:pt x="2218" y="25410"/>
                  </a:cubicBezTo>
                  <a:cubicBezTo>
                    <a:pt x="724" y="24213"/>
                    <a:pt x="-108" y="21916"/>
                    <a:pt x="100" y="19563"/>
                  </a:cubicBezTo>
                  <a:cubicBezTo>
                    <a:pt x="344" y="16808"/>
                    <a:pt x="1950" y="14650"/>
                    <a:pt x="3968" y="14366"/>
                  </a:cubicBezTo>
                  <a:cubicBezTo>
                    <a:pt x="3980" y="14320"/>
                    <a:pt x="3993" y="14275"/>
                    <a:pt x="4005" y="14229"/>
                  </a:cubicBezTo>
                  <a:close/>
                </a:path>
                <a:path w="2134483" h="1395130">
                  <a:moveTo>
                    <a:pt x="67004" y="1361628"/>
                  </a:moveTo>
                  <a:cubicBezTo>
                    <a:pt x="67004" y="1380131"/>
                    <a:pt x="52005" y="1395130"/>
                    <a:pt x="33502" y="1395130"/>
                  </a:cubicBezTo>
                  <a:cubicBezTo>
                    <a:pt x="14999" y="1395130"/>
                    <a:pt x="0" y="1380131"/>
                    <a:pt x="0" y="1361628"/>
                  </a:cubicBezTo>
                  <a:cubicBezTo>
                    <a:pt x="0" y="1343125"/>
                    <a:pt x="14999" y="1328126"/>
                    <a:pt x="33502" y="1328126"/>
                  </a:cubicBezTo>
                  <a:cubicBezTo>
                    <a:pt x="52005" y="1328126"/>
                    <a:pt x="67004" y="1343125"/>
                    <a:pt x="67004" y="1361628"/>
                  </a:cubicBezTo>
                  <a:close/>
                </a:path>
                <a:path w="2134483" h="1395130">
                  <a:moveTo>
                    <a:pt x="211422" y="1279976"/>
                  </a:moveTo>
                  <a:cubicBezTo>
                    <a:pt x="211422" y="1316981"/>
                    <a:pt x="181424" y="1346979"/>
                    <a:pt x="144419" y="1346979"/>
                  </a:cubicBezTo>
                  <a:cubicBezTo>
                    <a:pt x="107414" y="1346979"/>
                    <a:pt x="77416" y="1316981"/>
                    <a:pt x="77416" y="1279976"/>
                  </a:cubicBezTo>
                  <a:cubicBezTo>
                    <a:pt x="77416" y="1242971"/>
                    <a:pt x="107414" y="1212973"/>
                    <a:pt x="144419" y="1212973"/>
                  </a:cubicBezTo>
                  <a:cubicBezTo>
                    <a:pt x="181424" y="1212973"/>
                    <a:pt x="211422" y="1242971"/>
                    <a:pt x="211422" y="1279976"/>
                  </a:cubicBezTo>
                  <a:close/>
                </a:path>
                <a:path w="2134483" h="1395130">
                  <a:moveTo>
                    <a:pt x="409798" y="1158602"/>
                  </a:moveTo>
                  <a:cubicBezTo>
                    <a:pt x="409798" y="1214109"/>
                    <a:pt x="364800" y="1259107"/>
                    <a:pt x="309293" y="1259107"/>
                  </a:cubicBezTo>
                  <a:cubicBezTo>
                    <a:pt x="253786" y="1259107"/>
                    <a:pt x="208788" y="1214109"/>
                    <a:pt x="208788" y="1158602"/>
                  </a:cubicBezTo>
                  <a:cubicBezTo>
                    <a:pt x="208788" y="1103095"/>
                    <a:pt x="253786" y="1058097"/>
                    <a:pt x="309293" y="1058097"/>
                  </a:cubicBezTo>
                  <a:cubicBezTo>
                    <a:pt x="364800" y="1058097"/>
                    <a:pt x="409798" y="1103095"/>
                    <a:pt x="409798" y="1158602"/>
                  </a:cubicBezTo>
                  <a:close/>
                </a:path>
                <a:path w="43325" h="49972" fill="none" extrusionOk="0">
                  <a:moveTo>
                    <a:pt x="4798" y="26036"/>
                  </a:moveTo>
                  <a:cubicBezTo>
                    <a:pt x="3914" y="26130"/>
                    <a:pt x="3030" y="25852"/>
                    <a:pt x="2265" y="25239"/>
                  </a:cubicBezTo>
                  <a:moveTo>
                    <a:pt x="7033" y="34758"/>
                  </a:moveTo>
                  <a:cubicBezTo>
                    <a:pt x="6678" y="34951"/>
                    <a:pt x="6305" y="35079"/>
                    <a:pt x="5925" y="35139"/>
                  </a:cubicBezTo>
                  <a:moveTo>
                    <a:pt x="16583" y="38949"/>
                  </a:moveTo>
                  <a:cubicBezTo>
                    <a:pt x="16316" y="38403"/>
                    <a:pt x="16092" y="37820"/>
                    <a:pt x="15915" y="37209"/>
                  </a:cubicBezTo>
                  <a:moveTo>
                    <a:pt x="28932" y="34610"/>
                  </a:moveTo>
                  <a:cubicBezTo>
                    <a:pt x="28893" y="35257"/>
                    <a:pt x="28803" y="35897"/>
                    <a:pt x="28665" y="36519"/>
                  </a:cubicBezTo>
                  <a:moveTo>
                    <a:pt x="41903" y="15213"/>
                  </a:moveTo>
                  <a:cubicBezTo>
                    <a:pt x="41578" y="16245"/>
                    <a:pt x="41083" y="17161"/>
                    <a:pt x="40455" y="17889"/>
                  </a:cubicBezTo>
                  <a:moveTo>
                    <a:pt x="38429" y="5285"/>
                  </a:moveTo>
                  <a:cubicBezTo>
                    <a:pt x="38484" y="5702"/>
                    <a:pt x="38510" y="6125"/>
                    <a:pt x="38505" y="6549"/>
                  </a:cubicBezTo>
                  <a:moveTo>
                    <a:pt x="29183" y="3811"/>
                  </a:moveTo>
                  <a:cubicBezTo>
                    <a:pt x="29372" y="3228"/>
                    <a:pt x="29621" y="2685"/>
                    <a:pt x="29925" y="2199"/>
                  </a:cubicBezTo>
                  <a:moveTo>
                    <a:pt x="22246" y="4579"/>
                  </a:moveTo>
                  <a:cubicBezTo>
                    <a:pt x="22323" y="4097"/>
                    <a:pt x="22444" y="3630"/>
                    <a:pt x="22605" y="3189"/>
                  </a:cubicBezTo>
                  <a:moveTo>
                    <a:pt x="14105" y="5051"/>
                  </a:moveTo>
                  <a:cubicBezTo>
                    <a:pt x="14577" y="5427"/>
                    <a:pt x="15013" y="5880"/>
                    <a:pt x="15405" y="6399"/>
                  </a:cubicBezTo>
                  <a:moveTo>
                    <a:pt x="4232" y="15648"/>
                  </a:moveTo>
                  <a:cubicBezTo>
                    <a:pt x="4129" y="15184"/>
                    <a:pt x="4053" y="14710"/>
                    <a:pt x="4005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75848">
              <a:off x="7161906" y="1058699"/>
              <a:ext cx="1765489" cy="61792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796024" y="242401"/>
            <a:ext cx="1529255" cy="1087820"/>
            <a:chOff x="5796024" y="242401"/>
            <a:chExt cx="1529255" cy="1087820"/>
          </a:xfrm>
        </p:grpSpPr>
        <p:sp>
          <p:nvSpPr>
            <p:cNvPr id="12" name="Cloud Callout 11"/>
            <p:cNvSpPr/>
            <p:nvPr/>
          </p:nvSpPr>
          <p:spPr>
            <a:xfrm>
              <a:off x="5796024" y="242401"/>
              <a:ext cx="1529255" cy="1087820"/>
            </a:xfrm>
            <a:prstGeom prst="cloudCallout">
              <a:avLst>
                <a:gd name="adj1" fmla="val -29596"/>
                <a:gd name="adj2" fmla="val 95834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8829" y="496978"/>
              <a:ext cx="1024759" cy="5123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202997" y="161600"/>
            <a:ext cx="1529255" cy="1087820"/>
            <a:chOff x="4202997" y="161600"/>
            <a:chExt cx="1529255" cy="1087820"/>
          </a:xfrm>
        </p:grpSpPr>
        <p:sp>
          <p:nvSpPr>
            <p:cNvPr id="14" name="Cloud Callout 13"/>
            <p:cNvSpPr/>
            <p:nvPr/>
          </p:nvSpPr>
          <p:spPr>
            <a:xfrm>
              <a:off x="4202997" y="161600"/>
              <a:ext cx="1529255" cy="1087820"/>
            </a:xfrm>
            <a:prstGeom prst="cloudCallout">
              <a:avLst>
                <a:gd name="adj1" fmla="val -4854"/>
                <a:gd name="adj2" fmla="val 91487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11445" t="18084" r="9216" b="11418"/>
            <a:stretch/>
          </p:blipFill>
          <p:spPr>
            <a:xfrm>
              <a:off x="4501177" y="339603"/>
              <a:ext cx="977463" cy="63150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633734" y="339603"/>
            <a:ext cx="1529255" cy="1087820"/>
            <a:chOff x="2633734" y="339603"/>
            <a:chExt cx="1529255" cy="1087820"/>
          </a:xfrm>
        </p:grpSpPr>
        <p:sp>
          <p:nvSpPr>
            <p:cNvPr id="16" name="Cloud Callout 15"/>
            <p:cNvSpPr/>
            <p:nvPr/>
          </p:nvSpPr>
          <p:spPr>
            <a:xfrm>
              <a:off x="2633734" y="339603"/>
              <a:ext cx="1529255" cy="1087820"/>
            </a:xfrm>
            <a:prstGeom prst="cloudCallout">
              <a:avLst>
                <a:gd name="adj1" fmla="val 44115"/>
                <a:gd name="adj2" fmla="val 71922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4413"/>
            <a:stretch/>
          </p:blipFill>
          <p:spPr>
            <a:xfrm>
              <a:off x="3007254" y="493318"/>
              <a:ext cx="800536" cy="70156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01267" y="236486"/>
            <a:ext cx="1916719" cy="1166648"/>
            <a:chOff x="101267" y="236486"/>
            <a:chExt cx="1916719" cy="1166648"/>
          </a:xfrm>
        </p:grpSpPr>
        <p:sp>
          <p:nvSpPr>
            <p:cNvPr id="19" name="Cloud Callout 18"/>
            <p:cNvSpPr/>
            <p:nvPr/>
          </p:nvSpPr>
          <p:spPr>
            <a:xfrm>
              <a:off x="101267" y="236486"/>
              <a:ext cx="1916719" cy="1166648"/>
            </a:xfrm>
            <a:prstGeom prst="cloudCallout">
              <a:avLst>
                <a:gd name="adj1" fmla="val 37020"/>
                <a:gd name="adj2" fmla="val 79550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797" y="453459"/>
              <a:ext cx="1107874" cy="6580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994874" y="1529258"/>
            <a:ext cx="798181" cy="567778"/>
            <a:chOff x="2994874" y="1529258"/>
            <a:chExt cx="798181" cy="567778"/>
          </a:xfrm>
        </p:grpSpPr>
        <p:sp>
          <p:nvSpPr>
            <p:cNvPr id="20" name="Cloud Callout 19"/>
            <p:cNvSpPr/>
            <p:nvPr/>
          </p:nvSpPr>
          <p:spPr>
            <a:xfrm>
              <a:off x="2994874" y="1529258"/>
              <a:ext cx="798181" cy="567778"/>
            </a:xfrm>
            <a:prstGeom prst="cloudCallout">
              <a:avLst>
                <a:gd name="adj1" fmla="val 49525"/>
                <a:gd name="adj2" fmla="val 69565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6895" y="1556849"/>
              <a:ext cx="394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99395" y="1002427"/>
            <a:ext cx="798181" cy="567778"/>
            <a:chOff x="1799395" y="1002427"/>
            <a:chExt cx="798181" cy="567778"/>
          </a:xfrm>
        </p:grpSpPr>
        <p:sp>
          <p:nvSpPr>
            <p:cNvPr id="25" name="Cloud Callout 24"/>
            <p:cNvSpPr/>
            <p:nvPr/>
          </p:nvSpPr>
          <p:spPr>
            <a:xfrm>
              <a:off x="1799395" y="1002427"/>
              <a:ext cx="798181" cy="567778"/>
            </a:xfrm>
            <a:prstGeom prst="cloudCallout">
              <a:avLst>
                <a:gd name="adj1" fmla="val 49526"/>
                <a:gd name="adj2" fmla="val 100108"/>
              </a:avLst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48779" y="1024706"/>
              <a:ext cx="394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!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78884" y="1533739"/>
            <a:ext cx="799216" cy="858318"/>
            <a:chOff x="5078884" y="1533739"/>
            <a:chExt cx="799216" cy="858318"/>
          </a:xfrm>
        </p:grpSpPr>
        <p:sp>
          <p:nvSpPr>
            <p:cNvPr id="27" name="Cloud Callout 26"/>
            <p:cNvSpPr/>
            <p:nvPr/>
          </p:nvSpPr>
          <p:spPr>
            <a:xfrm>
              <a:off x="5078884" y="1533739"/>
              <a:ext cx="799216" cy="8583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337199 w 798181"/>
                <a:gd name="connsiteY0" fmla="*/ 844399 h 567778"/>
                <a:gd name="connsiteX1" fmla="*/ 321427 w 798181"/>
                <a:gd name="connsiteY1" fmla="*/ 860171 h 567778"/>
                <a:gd name="connsiteX2" fmla="*/ 305655 w 798181"/>
                <a:gd name="connsiteY2" fmla="*/ 844399 h 567778"/>
                <a:gd name="connsiteX3" fmla="*/ 321427 w 798181"/>
                <a:gd name="connsiteY3" fmla="*/ 828627 h 567778"/>
                <a:gd name="connsiteX4" fmla="*/ 337199 w 798181"/>
                <a:gd name="connsiteY4" fmla="*/ 844399 h 567778"/>
                <a:gd name="connsiteX0" fmla="*/ 364367 w 798181"/>
                <a:gd name="connsiteY0" fmla="*/ 762151 h 567778"/>
                <a:gd name="connsiteX1" fmla="*/ 332824 w 798181"/>
                <a:gd name="connsiteY1" fmla="*/ 793694 h 567778"/>
                <a:gd name="connsiteX2" fmla="*/ 301281 w 798181"/>
                <a:gd name="connsiteY2" fmla="*/ 762151 h 567778"/>
                <a:gd name="connsiteX3" fmla="*/ 332824 w 798181"/>
                <a:gd name="connsiteY3" fmla="*/ 730608 h 567778"/>
                <a:gd name="connsiteX4" fmla="*/ 364367 w 798181"/>
                <a:gd name="connsiteY4" fmla="*/ 762151 h 567778"/>
                <a:gd name="connsiteX0" fmla="*/ 395864 w 798181"/>
                <a:gd name="connsiteY0" fmla="*/ 648658 h 567778"/>
                <a:gd name="connsiteX1" fmla="*/ 348549 w 798181"/>
                <a:gd name="connsiteY1" fmla="*/ 695973 h 567778"/>
                <a:gd name="connsiteX2" fmla="*/ 301234 w 798181"/>
                <a:gd name="connsiteY2" fmla="*/ 648658 h 567778"/>
                <a:gd name="connsiteX3" fmla="*/ 348549 w 798181"/>
                <a:gd name="connsiteY3" fmla="*/ 601343 h 567778"/>
                <a:gd name="connsiteX4" fmla="*/ 395864 w 798181"/>
                <a:gd name="connsiteY4" fmla="*/ 648658 h 567778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65306"/>
                <a:gd name="connsiteX1" fmla="*/ 5659 w 43256"/>
                <a:gd name="connsiteY1" fmla="*/ 6766 h 65306"/>
                <a:gd name="connsiteX2" fmla="*/ 14041 w 43256"/>
                <a:gd name="connsiteY2" fmla="*/ 5061 h 65306"/>
                <a:gd name="connsiteX3" fmla="*/ 22492 w 43256"/>
                <a:gd name="connsiteY3" fmla="*/ 3291 h 65306"/>
                <a:gd name="connsiteX4" fmla="*/ 25785 w 43256"/>
                <a:gd name="connsiteY4" fmla="*/ 59 h 65306"/>
                <a:gd name="connsiteX5" fmla="*/ 29869 w 43256"/>
                <a:gd name="connsiteY5" fmla="*/ 2340 h 65306"/>
                <a:gd name="connsiteX6" fmla="*/ 35499 w 43256"/>
                <a:gd name="connsiteY6" fmla="*/ 549 h 65306"/>
                <a:gd name="connsiteX7" fmla="*/ 38354 w 43256"/>
                <a:gd name="connsiteY7" fmla="*/ 5435 h 65306"/>
                <a:gd name="connsiteX8" fmla="*/ 42018 w 43256"/>
                <a:gd name="connsiteY8" fmla="*/ 10177 h 65306"/>
                <a:gd name="connsiteX9" fmla="*/ 41854 w 43256"/>
                <a:gd name="connsiteY9" fmla="*/ 15319 h 65306"/>
                <a:gd name="connsiteX10" fmla="*/ 43052 w 43256"/>
                <a:gd name="connsiteY10" fmla="*/ 23181 h 65306"/>
                <a:gd name="connsiteX11" fmla="*/ 37440 w 43256"/>
                <a:gd name="connsiteY11" fmla="*/ 30063 h 65306"/>
                <a:gd name="connsiteX12" fmla="*/ 35431 w 43256"/>
                <a:gd name="connsiteY12" fmla="*/ 35960 h 65306"/>
                <a:gd name="connsiteX13" fmla="*/ 28591 w 43256"/>
                <a:gd name="connsiteY13" fmla="*/ 36674 h 65306"/>
                <a:gd name="connsiteX14" fmla="*/ 23703 w 43256"/>
                <a:gd name="connsiteY14" fmla="*/ 42965 h 65306"/>
                <a:gd name="connsiteX15" fmla="*/ 16516 w 43256"/>
                <a:gd name="connsiteY15" fmla="*/ 39125 h 65306"/>
                <a:gd name="connsiteX16" fmla="*/ 5840 w 43256"/>
                <a:gd name="connsiteY16" fmla="*/ 35331 h 65306"/>
                <a:gd name="connsiteX17" fmla="*/ 1146 w 43256"/>
                <a:gd name="connsiteY17" fmla="*/ 31109 h 65306"/>
                <a:gd name="connsiteX18" fmla="*/ 2149 w 43256"/>
                <a:gd name="connsiteY18" fmla="*/ 25410 h 65306"/>
                <a:gd name="connsiteX19" fmla="*/ 31 w 43256"/>
                <a:gd name="connsiteY19" fmla="*/ 19563 h 65306"/>
                <a:gd name="connsiteX20" fmla="*/ 3899 w 43256"/>
                <a:gd name="connsiteY20" fmla="*/ 14366 h 65306"/>
                <a:gd name="connsiteX21" fmla="*/ 3936 w 43256"/>
                <a:gd name="connsiteY21" fmla="*/ 14229 h 65306"/>
                <a:gd name="connsiteX0" fmla="*/ 337864 w 799216"/>
                <a:gd name="connsiteY0" fmla="*/ 842546 h 858318"/>
                <a:gd name="connsiteX1" fmla="*/ 322092 w 799216"/>
                <a:gd name="connsiteY1" fmla="*/ 858318 h 858318"/>
                <a:gd name="connsiteX2" fmla="*/ 306320 w 799216"/>
                <a:gd name="connsiteY2" fmla="*/ 842546 h 858318"/>
                <a:gd name="connsiteX3" fmla="*/ 322092 w 799216"/>
                <a:gd name="connsiteY3" fmla="*/ 826774 h 858318"/>
                <a:gd name="connsiteX4" fmla="*/ 337864 w 799216"/>
                <a:gd name="connsiteY4" fmla="*/ 842546 h 858318"/>
                <a:gd name="connsiteX0" fmla="*/ 365032 w 799216"/>
                <a:gd name="connsiteY0" fmla="*/ 760298 h 858318"/>
                <a:gd name="connsiteX1" fmla="*/ 333489 w 799216"/>
                <a:gd name="connsiteY1" fmla="*/ 791841 h 858318"/>
                <a:gd name="connsiteX2" fmla="*/ 301946 w 799216"/>
                <a:gd name="connsiteY2" fmla="*/ 760298 h 858318"/>
                <a:gd name="connsiteX3" fmla="*/ 333489 w 799216"/>
                <a:gd name="connsiteY3" fmla="*/ 728755 h 858318"/>
                <a:gd name="connsiteX4" fmla="*/ 365032 w 799216"/>
                <a:gd name="connsiteY4" fmla="*/ 760298 h 858318"/>
                <a:gd name="connsiteX0" fmla="*/ 396529 w 799216"/>
                <a:gd name="connsiteY0" fmla="*/ 646805 h 858318"/>
                <a:gd name="connsiteX1" fmla="*/ 349214 w 799216"/>
                <a:gd name="connsiteY1" fmla="*/ 694120 h 858318"/>
                <a:gd name="connsiteX2" fmla="*/ 301899 w 799216"/>
                <a:gd name="connsiteY2" fmla="*/ 646805 h 858318"/>
                <a:gd name="connsiteX3" fmla="*/ 349214 w 799216"/>
                <a:gd name="connsiteY3" fmla="*/ 599490 h 858318"/>
                <a:gd name="connsiteX4" fmla="*/ 396529 w 799216"/>
                <a:gd name="connsiteY4" fmla="*/ 646805 h 858318"/>
                <a:gd name="connsiteX0" fmla="*/ 4729 w 43256"/>
                <a:gd name="connsiteY0" fmla="*/ 26036 h 65306"/>
                <a:gd name="connsiteX1" fmla="*/ 2196 w 43256"/>
                <a:gd name="connsiteY1" fmla="*/ 25239 h 65306"/>
                <a:gd name="connsiteX2" fmla="*/ 6964 w 43256"/>
                <a:gd name="connsiteY2" fmla="*/ 34758 h 65306"/>
                <a:gd name="connsiteX3" fmla="*/ 5856 w 43256"/>
                <a:gd name="connsiteY3" fmla="*/ 35139 h 65306"/>
                <a:gd name="connsiteX4" fmla="*/ 16514 w 43256"/>
                <a:gd name="connsiteY4" fmla="*/ 38949 h 65306"/>
                <a:gd name="connsiteX5" fmla="*/ 15846 w 43256"/>
                <a:gd name="connsiteY5" fmla="*/ 37209 h 65306"/>
                <a:gd name="connsiteX6" fmla="*/ 28863 w 43256"/>
                <a:gd name="connsiteY6" fmla="*/ 34610 h 65306"/>
                <a:gd name="connsiteX7" fmla="*/ 28596 w 43256"/>
                <a:gd name="connsiteY7" fmla="*/ 36519 h 65306"/>
                <a:gd name="connsiteX8" fmla="*/ 41834 w 43256"/>
                <a:gd name="connsiteY8" fmla="*/ 15213 h 65306"/>
                <a:gd name="connsiteX9" fmla="*/ 40386 w 43256"/>
                <a:gd name="connsiteY9" fmla="*/ 17889 h 65306"/>
                <a:gd name="connsiteX10" fmla="*/ 38360 w 43256"/>
                <a:gd name="connsiteY10" fmla="*/ 5285 h 65306"/>
                <a:gd name="connsiteX11" fmla="*/ 38436 w 43256"/>
                <a:gd name="connsiteY11" fmla="*/ 6549 h 65306"/>
                <a:gd name="connsiteX12" fmla="*/ 29114 w 43256"/>
                <a:gd name="connsiteY12" fmla="*/ 3811 h 65306"/>
                <a:gd name="connsiteX13" fmla="*/ 29856 w 43256"/>
                <a:gd name="connsiteY13" fmla="*/ 2199 h 65306"/>
                <a:gd name="connsiteX14" fmla="*/ 22177 w 43256"/>
                <a:gd name="connsiteY14" fmla="*/ 4579 h 65306"/>
                <a:gd name="connsiteX15" fmla="*/ 22536 w 43256"/>
                <a:gd name="connsiteY15" fmla="*/ 3189 h 65306"/>
                <a:gd name="connsiteX16" fmla="*/ 14036 w 43256"/>
                <a:gd name="connsiteY16" fmla="*/ 5051 h 65306"/>
                <a:gd name="connsiteX17" fmla="*/ 15336 w 43256"/>
                <a:gd name="connsiteY17" fmla="*/ 6399 h 65306"/>
                <a:gd name="connsiteX18" fmla="*/ 4163 w 43256"/>
                <a:gd name="connsiteY18" fmla="*/ 15648 h 65306"/>
                <a:gd name="connsiteX19" fmla="*/ 3936 w 43256"/>
                <a:gd name="connsiteY19" fmla="*/ 14229 h 6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65306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799216" h="858318">
                  <a:moveTo>
                    <a:pt x="337864" y="842546"/>
                  </a:moveTo>
                  <a:cubicBezTo>
                    <a:pt x="337864" y="851257"/>
                    <a:pt x="330803" y="858318"/>
                    <a:pt x="322092" y="858318"/>
                  </a:cubicBezTo>
                  <a:cubicBezTo>
                    <a:pt x="313381" y="858318"/>
                    <a:pt x="306320" y="851257"/>
                    <a:pt x="306320" y="842546"/>
                  </a:cubicBezTo>
                  <a:cubicBezTo>
                    <a:pt x="306320" y="833835"/>
                    <a:pt x="313381" y="826774"/>
                    <a:pt x="322092" y="826774"/>
                  </a:cubicBezTo>
                  <a:cubicBezTo>
                    <a:pt x="330803" y="826774"/>
                    <a:pt x="337864" y="833835"/>
                    <a:pt x="337864" y="842546"/>
                  </a:cubicBezTo>
                  <a:close/>
                </a:path>
                <a:path w="799216" h="858318">
                  <a:moveTo>
                    <a:pt x="365032" y="760298"/>
                  </a:moveTo>
                  <a:cubicBezTo>
                    <a:pt x="365032" y="777719"/>
                    <a:pt x="350910" y="791841"/>
                    <a:pt x="333489" y="791841"/>
                  </a:cubicBezTo>
                  <a:cubicBezTo>
                    <a:pt x="316068" y="791841"/>
                    <a:pt x="301946" y="777719"/>
                    <a:pt x="301946" y="760298"/>
                  </a:cubicBezTo>
                  <a:cubicBezTo>
                    <a:pt x="301946" y="742877"/>
                    <a:pt x="316068" y="728755"/>
                    <a:pt x="333489" y="728755"/>
                  </a:cubicBezTo>
                  <a:cubicBezTo>
                    <a:pt x="350910" y="728755"/>
                    <a:pt x="365032" y="742877"/>
                    <a:pt x="365032" y="760298"/>
                  </a:cubicBezTo>
                  <a:close/>
                </a:path>
                <a:path w="799216" h="858318">
                  <a:moveTo>
                    <a:pt x="396529" y="646805"/>
                  </a:moveTo>
                  <a:cubicBezTo>
                    <a:pt x="396529" y="672936"/>
                    <a:pt x="375345" y="694120"/>
                    <a:pt x="349214" y="694120"/>
                  </a:cubicBezTo>
                  <a:cubicBezTo>
                    <a:pt x="323083" y="694120"/>
                    <a:pt x="301899" y="672936"/>
                    <a:pt x="301899" y="646805"/>
                  </a:cubicBezTo>
                  <a:cubicBezTo>
                    <a:pt x="301899" y="620674"/>
                    <a:pt x="323083" y="599490"/>
                    <a:pt x="349214" y="599490"/>
                  </a:cubicBezTo>
                  <a:cubicBezTo>
                    <a:pt x="375345" y="599490"/>
                    <a:pt x="396529" y="620674"/>
                    <a:pt x="396529" y="646805"/>
                  </a:cubicBezTo>
                  <a:close/>
                </a:path>
                <a:path w="43256" h="65306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2" t="14844" r="11114" b="71443"/>
            <a:stretch/>
          </p:blipFill>
          <p:spPr>
            <a:xfrm flipH="1">
              <a:off x="5268381" y="1636831"/>
              <a:ext cx="420516" cy="352632"/>
            </a:xfrm>
            <a:prstGeom prst="rect">
              <a:avLst/>
            </a:prstGeom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0" y="3996297"/>
            <a:ext cx="2633735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Communication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A43F87-D51B-8E47-95CB-CB9739DCE165}"/>
              </a:ext>
            </a:extLst>
          </p:cNvPr>
          <p:cNvSpPr/>
          <p:nvPr/>
        </p:nvSpPr>
        <p:spPr>
          <a:xfrm>
            <a:off x="0" y="4689230"/>
            <a:ext cx="9144000" cy="4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75" y="0"/>
            <a:ext cx="6877640" cy="5158230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327975" y="128109"/>
            <a:ext cx="1911734" cy="256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How to prototype BMX tricks, without getting hurt (too badly).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023458"/>
            <a:ext cx="2633735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Risk Mitigation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4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E5501-028A-BA4B-AE26-BB842C32BE30}"/>
              </a:ext>
            </a:extLst>
          </p:cNvPr>
          <p:cNvSpPr/>
          <p:nvPr/>
        </p:nvSpPr>
        <p:spPr>
          <a:xfrm>
            <a:off x="0" y="4689230"/>
            <a:ext cx="9144000" cy="4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9" y="0"/>
            <a:ext cx="6507784" cy="5143501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062477" y="115443"/>
            <a:ext cx="1989056" cy="25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In 2012, 10,000 parents and teenagers met across 3 cities to prototype a policy platform to support their success.</a:t>
            </a: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7062477" y="3032388"/>
            <a:ext cx="1989056" cy="102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process took 90 minutes.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058292"/>
            <a:ext cx="2752254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Decision-making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9218D0-1058-FC41-91D4-AFC5E3D2BE55}"/>
              </a:ext>
            </a:extLst>
          </p:cNvPr>
          <p:cNvSpPr/>
          <p:nvPr/>
        </p:nvSpPr>
        <p:spPr>
          <a:xfrm>
            <a:off x="0" y="4689230"/>
            <a:ext cx="9144000" cy="4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" y="1058024"/>
            <a:ext cx="9145219" cy="3448509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54804" y="286093"/>
            <a:ext cx="8507003" cy="86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Interstate-Regular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nterstate-Regular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nterstate-Regul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nterstate-Regular" pitchFamily="2" charset="0"/>
              </a:defRPr>
            </a:lvl9pPr>
          </a:lstStyle>
          <a:p>
            <a:pPr marL="6350" indent="-6350">
              <a:spcAft>
                <a:spcPct val="500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20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Prototyping helps us learn (and fail) fast so we don’t waste time and money in understanding </a:t>
            </a:r>
            <a:r>
              <a:rPr lang="en-US" altLang="en-US" sz="2000" b="1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what people really need.</a:t>
            </a:r>
            <a:endParaRPr lang="en-US" altLang="en-US" sz="2000" b="1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219" y="4205365"/>
            <a:ext cx="2633735" cy="461665"/>
          </a:xfrm>
          <a:prstGeom prst="rect">
            <a:avLst/>
          </a:prstGeom>
          <a:solidFill>
            <a:schemeClr val="accent2"/>
          </a:solidFill>
          <a:ln w="3175" cmpd="sng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Learning</a:t>
            </a:r>
            <a:endParaRPr lang="en-US" altLang="en-US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3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>
            <a:extLst>
              <a:ext uri="{FF2B5EF4-FFF2-40B4-BE49-F238E27FC236}">
                <a16:creationId xmlns:a16="http://schemas.microsoft.com/office/drawing/2014/main" id="{3F7EF2FB-1AD0-A94B-958D-DD49A04A1BE1}"/>
              </a:ext>
            </a:extLst>
          </p:cNvPr>
          <p:cNvSpPr/>
          <p:nvPr/>
        </p:nvSpPr>
        <p:spPr>
          <a:xfrm>
            <a:off x="5438816" y="2096116"/>
            <a:ext cx="390525" cy="295923"/>
          </a:xfrm>
          <a:prstGeom prst="downArrow">
            <a:avLst/>
          </a:prstGeom>
          <a:solidFill>
            <a:srgbClr val="FF66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C95975F-9285-5C42-B77A-8829D8345276}"/>
              </a:ext>
            </a:extLst>
          </p:cNvPr>
          <p:cNvSpPr/>
          <p:nvPr/>
        </p:nvSpPr>
        <p:spPr>
          <a:xfrm>
            <a:off x="5715041" y="3162916"/>
            <a:ext cx="390525" cy="295923"/>
          </a:xfrm>
          <a:prstGeom prst="downArrow">
            <a:avLst/>
          </a:prstGeom>
          <a:solidFill>
            <a:srgbClr val="FF66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1094503B-0EC0-BC47-81B4-C23C16B43062}"/>
              </a:ext>
            </a:extLst>
          </p:cNvPr>
          <p:cNvSpPr/>
          <p:nvPr/>
        </p:nvSpPr>
        <p:spPr>
          <a:xfrm rot="5400000">
            <a:off x="4273236" y="3476768"/>
            <a:ext cx="390525" cy="708195"/>
          </a:xfrm>
          <a:prstGeom prst="downArrow">
            <a:avLst/>
          </a:prstGeom>
          <a:solidFill>
            <a:srgbClr val="FF66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97AB1D73-E343-5746-A518-90160CF018AE}"/>
              </a:ext>
            </a:extLst>
          </p:cNvPr>
          <p:cNvSpPr/>
          <p:nvPr/>
        </p:nvSpPr>
        <p:spPr>
          <a:xfrm rot="10800000">
            <a:off x="2866432" y="2351590"/>
            <a:ext cx="390525" cy="999369"/>
          </a:xfrm>
          <a:prstGeom prst="downArrow">
            <a:avLst/>
          </a:prstGeom>
          <a:solidFill>
            <a:srgbClr val="FF66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15716F3-63A5-B144-8AC0-FBE6F6F01AE6}"/>
              </a:ext>
            </a:extLst>
          </p:cNvPr>
          <p:cNvSpPr/>
          <p:nvPr/>
        </p:nvSpPr>
        <p:spPr>
          <a:xfrm rot="16200000">
            <a:off x="4180848" y="1557371"/>
            <a:ext cx="390525" cy="728746"/>
          </a:xfrm>
          <a:prstGeom prst="downArrow">
            <a:avLst/>
          </a:prstGeom>
          <a:solidFill>
            <a:srgbClr val="FF66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227385" y="2831292"/>
            <a:ext cx="4922277" cy="0"/>
          </a:xfrm>
          <a:prstGeom prst="line">
            <a:avLst/>
          </a:prstGeom>
          <a:ln w="38100">
            <a:solidFill>
              <a:srgbClr val="007F9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8748" y="264276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LEARN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3949" y="264276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608786" y="949047"/>
            <a:ext cx="0" cy="3673366"/>
          </a:xfrm>
          <a:prstGeom prst="line">
            <a:avLst/>
          </a:prstGeom>
          <a:ln w="38100">
            <a:solidFill>
              <a:srgbClr val="007F97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85331" y="627986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ABSTRACT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0588" y="4574142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CONCRETE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54398" y="1478755"/>
            <a:ext cx="1760004" cy="872836"/>
          </a:xfrm>
          <a:prstGeom prst="roundRect">
            <a:avLst/>
          </a:prstGeom>
          <a:solidFill>
            <a:srgbClr val="BFB5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Defining the problem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54397" y="3263850"/>
            <a:ext cx="1760005" cy="872836"/>
          </a:xfrm>
          <a:prstGeom prst="roundRect">
            <a:avLst/>
          </a:prstGeom>
          <a:solidFill>
            <a:srgbClr val="BFB5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Understanding </a:t>
            </a:r>
            <a:r>
              <a:rPr lang="en-US"/>
              <a:t>&amp; Observing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740483" y="1319318"/>
            <a:ext cx="1760004" cy="872836"/>
          </a:xfrm>
          <a:prstGeom prst="roundRect">
            <a:avLst/>
          </a:prstGeom>
          <a:solidFill>
            <a:srgbClr val="BFB5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Generating Ideas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94811" y="2391014"/>
            <a:ext cx="1760004" cy="872836"/>
          </a:xfrm>
          <a:prstGeom prst="roundRect">
            <a:avLst/>
          </a:prstGeom>
          <a:solidFill>
            <a:srgbClr val="BFB5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Prototyping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40483" y="3470124"/>
            <a:ext cx="1760004" cy="872836"/>
          </a:xfrm>
          <a:prstGeom prst="roundRect">
            <a:avLst/>
          </a:prstGeom>
          <a:solidFill>
            <a:srgbClr val="BFB5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Testing Prototypes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11843" y="164378"/>
            <a:ext cx="8741334" cy="461665"/>
          </a:xfrm>
          <a:prstGeom prst="rect">
            <a:avLst/>
          </a:prstGeom>
          <a:solidFill>
            <a:srgbClr val="FFFFFF">
              <a:alpha val="70000"/>
            </a:srgbClr>
          </a:solidFill>
          <a:ln w="3175" cmpd="sng">
            <a:solidFill>
              <a:srgbClr val="A6A6A6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F97"/>
                </a:solidFill>
                <a:ea typeface="Arial" charset="0"/>
                <a:cs typeface="Arial" charset="0"/>
              </a:rPr>
              <a:t>The Prototyping Cycle</a:t>
            </a:r>
          </a:p>
        </p:txBody>
      </p:sp>
    </p:spTree>
    <p:extLst>
      <p:ext uri="{BB962C8B-B14F-4D97-AF65-F5344CB8AC3E}">
        <p14:creationId xmlns:p14="http://schemas.microsoft.com/office/powerpoint/2010/main" val="2638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20816</TotalTime>
  <Words>592</Words>
  <Application>Microsoft Macintosh PowerPoint</Application>
  <PresentationFormat>On-screen Show (16:9)</PresentationFormat>
  <Paragraphs>121</Paragraphs>
  <Slides>16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MS Mincho</vt:lpstr>
      <vt:lpstr>MS PGothic</vt:lpstr>
      <vt:lpstr>Arial</vt:lpstr>
      <vt:lpstr>Calibri</vt:lpstr>
      <vt:lpstr>Calibri Light</vt:lpstr>
      <vt:lpstr>Helvetica</vt:lpstr>
      <vt:lpstr>Wingdings</vt:lpstr>
      <vt:lpstr>Struttura predefinita</vt:lpstr>
      <vt:lpstr>Custom Design</vt:lpstr>
      <vt:lpstr>1_Custom Design</vt:lpstr>
      <vt:lpstr>PowerPoint Presentation</vt:lpstr>
      <vt:lpstr>Prototyping Essentials:  For Innovation  and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ThinkPlace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Jim Scully</dc:creator>
  <cp:keywords/>
  <dc:description/>
  <cp:lastModifiedBy>Russ Gaskin</cp:lastModifiedBy>
  <cp:revision>592</cp:revision>
  <cp:lastPrinted>2013-02-24T21:55:42Z</cp:lastPrinted>
  <dcterms:created xsi:type="dcterms:W3CDTF">2013-02-06T00:35:33Z</dcterms:created>
  <dcterms:modified xsi:type="dcterms:W3CDTF">2018-10-26T15:17:29Z</dcterms:modified>
  <cp:category/>
</cp:coreProperties>
</file>