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57" r:id="rId2"/>
    <p:sldMasterId id="2147483769" r:id="rId3"/>
  </p:sldMasterIdLst>
  <p:notesMasterIdLst>
    <p:notesMasterId r:id="rId15"/>
  </p:notesMasterIdLst>
  <p:handoutMasterIdLst>
    <p:handoutMasterId r:id="rId16"/>
  </p:handoutMasterIdLst>
  <p:sldIdLst>
    <p:sldId id="467" r:id="rId4"/>
    <p:sldId id="729" r:id="rId5"/>
    <p:sldId id="718" r:id="rId6"/>
    <p:sldId id="719" r:id="rId7"/>
    <p:sldId id="724" r:id="rId8"/>
    <p:sldId id="717" r:id="rId9"/>
    <p:sldId id="721" r:id="rId10"/>
    <p:sldId id="727" r:id="rId11"/>
    <p:sldId id="726" r:id="rId12"/>
    <p:sldId id="728" r:id="rId13"/>
    <p:sldId id="73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6" userDrawn="1">
          <p15:clr>
            <a:srgbClr val="A4A3A4"/>
          </p15:clr>
        </p15:guide>
        <p15:guide id="2" pos="56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007F97"/>
    <a:srgbClr val="FFFFFF"/>
    <a:srgbClr val="7D0000"/>
    <a:srgbClr val="FF6600"/>
    <a:srgbClr val="FFC000"/>
    <a:srgbClr val="BFB500"/>
    <a:srgbClr val="595959"/>
    <a:srgbClr val="7F7F7F"/>
    <a:srgbClr val="D8A30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 autoAdjust="0"/>
    <p:restoredTop sz="99783" autoAdjust="0"/>
  </p:normalViewPr>
  <p:slideViewPr>
    <p:cSldViewPr snapToGrid="0" snapToObjects="1">
      <p:cViewPr varScale="1">
        <p:scale>
          <a:sx n="163" d="100"/>
          <a:sy n="163" d="100"/>
        </p:scale>
        <p:origin x="200" y="184"/>
      </p:cViewPr>
      <p:guideLst>
        <p:guide orient="horz" pos="636"/>
        <p:guide pos="56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922A-0DB6-C644-B8C0-C28ECA505B6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0995F-DD35-944A-8DB9-4D5491F29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45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1C102-C0DB-B04D-8B4D-A262908F1174}" type="datetimeFigureOut">
              <a:rPr lang="en-US" smtClean="0"/>
              <a:t>6/30/18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4FE52-1613-BB4E-A0A5-D6A848FD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4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C1A5C-83D5-2348-A772-611A9F29B6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3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2344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1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06812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78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845" y="1059657"/>
            <a:ext cx="7315224" cy="1569660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4800" spc="-14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-635069" y="43157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67005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D581F82-9238-4E45-AC4B-B4896ADA6BDA}" type="datetimeFigureOut">
              <a:rPr lang="en-US" smtClean="0"/>
              <a:t>6/30/18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58970CC-5C76-ED4D-BADF-951079776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B9C25F-20B7-D246-9D96-370397EE73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" y="4809481"/>
            <a:ext cx="1398983" cy="304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9BE29-A5B5-CD4E-904E-E24A75F7E8F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03" y="4868973"/>
            <a:ext cx="601808" cy="213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4B5E0-CF35-0F46-9A11-6AC306C7DAF3}"/>
              </a:ext>
            </a:extLst>
          </p:cNvPr>
          <p:cNvSpPr txBox="1"/>
          <p:nvPr userDrawn="1"/>
        </p:nvSpPr>
        <p:spPr>
          <a:xfrm>
            <a:off x="1364818" y="4842982"/>
            <a:ext cx="38271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● 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www.CoCreativeConsulting.com</a:t>
            </a: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● @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WeAreCocreative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  <p:sldLayoutId id="2147483740" r:id="rId4"/>
    <p:sldLayoutId id="214748378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E519A0-035A-A042-9DC7-40F3D063E1A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" y="4809481"/>
            <a:ext cx="1398983" cy="304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C333C5-5369-EC42-8699-57244ACA36E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03" y="4868973"/>
            <a:ext cx="601808" cy="213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33D407-931B-4A44-B9E3-A15C76B67715}"/>
              </a:ext>
            </a:extLst>
          </p:cNvPr>
          <p:cNvSpPr txBox="1"/>
          <p:nvPr userDrawn="1"/>
        </p:nvSpPr>
        <p:spPr>
          <a:xfrm>
            <a:off x="1364818" y="4842982"/>
            <a:ext cx="38271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● 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www.CoCreativeConsulting.com</a:t>
            </a: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● @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WeAreCocreative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5F2935-6409-2044-8C61-ACB5FE4448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" y="4809481"/>
            <a:ext cx="1398983" cy="304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6B7FAF-7D96-BC44-8667-B42CEEAF84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03" y="4868973"/>
            <a:ext cx="601808" cy="213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FF5BD4-5EC5-EF4F-BCB8-D6E04C4F0F96}"/>
              </a:ext>
            </a:extLst>
          </p:cNvPr>
          <p:cNvSpPr txBox="1"/>
          <p:nvPr userDrawn="1"/>
        </p:nvSpPr>
        <p:spPr>
          <a:xfrm>
            <a:off x="1364818" y="4842982"/>
            <a:ext cx="38271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● 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www.CoCreativeConsulting.com</a:t>
            </a:r>
            <a:r>
              <a:rPr lang="en-US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● @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WeAreCocreative</a:t>
            </a:r>
            <a:endParaRPr lang="en-US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2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3489" y="1258531"/>
            <a:ext cx="8249325" cy="2343490"/>
          </a:xfrm>
        </p:spPr>
        <p:txBody>
          <a:bodyPr lIns="65306" tIns="32653" rIns="65306" bIns="32653">
            <a:spAutoFit/>
          </a:bodyPr>
          <a:lstStyle/>
          <a:p>
            <a:pPr eaLnBrk="1" hangingPunct="1">
              <a:defRPr/>
            </a:pPr>
            <a:r>
              <a:rPr lang="en-AU" sz="6000" b="1" dirty="0">
                <a:solidFill>
                  <a:schemeClr val="bg1">
                    <a:lumMod val="65000"/>
                  </a:schemeClr>
                </a:solidFill>
              </a:rPr>
              <a:t>Empathy Interviews: </a:t>
            </a:r>
            <a:br>
              <a:rPr lang="en-AU" sz="6000" b="1" dirty="0">
                <a:solidFill>
                  <a:srgbClr val="FF6600"/>
                </a:solidFill>
              </a:rPr>
            </a:br>
            <a:r>
              <a:rPr lang="en-AU" sz="4400" b="1" dirty="0">
                <a:solidFill>
                  <a:srgbClr val="FF6600"/>
                </a:solidFill>
              </a:rPr>
              <a:t>Developing Insight for </a:t>
            </a:r>
            <a:br>
              <a:rPr lang="en-AU" sz="4400" b="1" dirty="0">
                <a:solidFill>
                  <a:srgbClr val="FF6600"/>
                </a:solidFill>
              </a:rPr>
            </a:br>
            <a:r>
              <a:rPr lang="en-AU" sz="4400" b="1" dirty="0">
                <a:solidFill>
                  <a:srgbClr val="FF6600"/>
                </a:solidFill>
              </a:rPr>
              <a:t>Genuine Collaboration</a:t>
            </a:r>
            <a:endParaRPr lang="en-US" sz="6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Title 3"/>
          <p:cNvSpPr txBox="1">
            <a:spLocks/>
          </p:cNvSpPr>
          <p:nvPr/>
        </p:nvSpPr>
        <p:spPr bwMode="auto">
          <a:xfrm>
            <a:off x="632940" y="5723777"/>
            <a:ext cx="3711721" cy="2769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2" tIns="45707" rIns="91412" bIns="45707" anchor="b"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 spc="-14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11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FBE00"/>
                </a:solidFill>
                <a:latin typeface="Arial" charset="0"/>
                <a:cs typeface="Arial" charset="0"/>
              </a:defRPr>
            </a:lvl6pPr>
            <a:lvl7pPr marL="91423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FBE00"/>
                </a:solidFill>
                <a:latin typeface="Arial" charset="0"/>
                <a:cs typeface="Arial" charset="0"/>
              </a:defRPr>
            </a:lvl7pPr>
            <a:lvl8pPr marL="137135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FBE00"/>
                </a:solidFill>
                <a:latin typeface="Arial" charset="0"/>
                <a:cs typeface="Arial" charset="0"/>
              </a:defRPr>
            </a:lvl8pPr>
            <a:lvl9pPr marL="182847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BFBE00"/>
                </a:solidFill>
                <a:latin typeface="Arial" charset="0"/>
                <a:cs typeface="Arial" charset="0"/>
              </a:defRPr>
            </a:lvl9pPr>
          </a:lstStyle>
          <a:p>
            <a:pPr algn="l" defTabSz="914290">
              <a:lnSpc>
                <a:spcPct val="150000"/>
              </a:lnSpc>
              <a:defRPr/>
            </a:pPr>
            <a:r>
              <a:rPr lang="en-AU" sz="800" b="0" kern="400" spc="10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Arial" charset="0"/>
              </a:rPr>
              <a:t>www.cocreativeconsulting.com</a:t>
            </a:r>
            <a:endParaRPr lang="en-AU" sz="800" b="0" kern="400" spc="1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1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95A8BE-5542-9543-928F-280D7E958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" t="8325" r="1337" b="2110"/>
          <a:stretch/>
        </p:blipFill>
        <p:spPr>
          <a:xfrm>
            <a:off x="0" y="0"/>
            <a:ext cx="9007584" cy="51434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0672" y="1"/>
            <a:ext cx="3402014" cy="51434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0" indent="-3968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>
                <a:tab pos="50800" algn="l"/>
              </a:tabLst>
              <a:defRPr/>
            </a:pPr>
            <a:endParaRPr lang="en-US" sz="2000" dirty="0">
              <a:solidFill>
                <a:srgbClr val="FFFFFF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Engaging Safely </a:t>
            </a:r>
            <a:r>
              <a:rPr lang="en-US" sz="2400" b="1">
                <a:solidFill>
                  <a:srgbClr val="007F97"/>
                </a:solidFill>
                <a:ea typeface="Arial" charset="0"/>
                <a:cs typeface="Arial" charset="0"/>
              </a:rPr>
              <a:t>&amp; Sensitively</a:t>
            </a:r>
            <a:endParaRPr lang="en-US" altLang="en-US" sz="2400" b="1" dirty="0">
              <a:solidFill>
                <a:srgbClr val="007F97"/>
              </a:solidFill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0672" y="509287"/>
            <a:ext cx="3402014" cy="46110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396875">
              <a:spcAft>
                <a:spcPts val="600"/>
              </a:spcAft>
              <a:buFont typeface="+mj-lt"/>
              <a:buAutoNum type="arabicPeriod"/>
              <a:tabLst>
                <a:tab pos="5080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 charset="0"/>
                <a:cs typeface="Arial"/>
              </a:rPr>
              <a:t>Maintain privacy (e.g. use pseudonyms)</a:t>
            </a: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  <a:tabLst>
                <a:tab pos="5080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Arrange childcare if needed </a:t>
            </a: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  <a:tabLst>
                <a:tab pos="5080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Determine compensation </a:t>
            </a:r>
            <a:b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(but don’t assume)</a:t>
            </a: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  <a:tabLst>
                <a:tab pos="5080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 charset="0"/>
                <a:cs typeface="Arial"/>
              </a:rPr>
              <a:t>Meet in a neutral, safe space (e.g. the person’s home if you and the person both feel safe and comfortable there)</a:t>
            </a:r>
          </a:p>
        </p:txBody>
      </p:sp>
    </p:spTree>
    <p:extLst>
      <p:ext uri="{BB962C8B-B14F-4D97-AF65-F5344CB8AC3E}">
        <p14:creationId xmlns:p14="http://schemas.microsoft.com/office/powerpoint/2010/main" val="132237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8085" y="1031714"/>
            <a:ext cx="420807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Free tools and materials on our website: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www.cocreativeconsulting.com/tools</a:t>
            </a: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And we’d love to hear from you!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r>
              <a:rPr lang="en-US" sz="1600" b="1" dirty="0" err="1">
                <a:solidFill>
                  <a:srgbClr val="007F97"/>
                </a:solidFill>
                <a:latin typeface="Arial" charset="0"/>
              </a:rPr>
              <a:t>talktous@cocreativeconsulting.com</a:t>
            </a:r>
            <a:endParaRPr lang="en-US" sz="1600" b="1" dirty="0">
              <a:solidFill>
                <a:srgbClr val="007F97"/>
              </a:solidFill>
              <a:latin typeface="Arial" charset="0"/>
            </a:endParaRP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Don’t forget to send us a tweet!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r>
              <a:rPr lang="en-US" sz="1600" b="1" dirty="0">
                <a:solidFill>
                  <a:srgbClr val="007F97"/>
                </a:solidFill>
              </a:rPr>
              <a:t>@WeAreCocreative</a:t>
            </a: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6155" y="1031714"/>
            <a:ext cx="3926396" cy="300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Training courses: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 marL="214313" indent="-214313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Collaborative Innovation Essentials </a:t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(DC, Seattle, &amp; Oakland)</a:t>
            </a:r>
          </a:p>
          <a:p>
            <a:pPr marL="214313" indent="-214313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Collaborative Leadership Essentials</a:t>
            </a:r>
            <a:br>
              <a:rPr lang="en-US" sz="1600" b="1" dirty="0">
                <a:solidFill>
                  <a:srgbClr val="007F97"/>
                </a:solidFill>
                <a:latin typeface="Arial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(DC &amp; Oakland)</a:t>
            </a:r>
          </a:p>
          <a:p>
            <a:pPr marL="214313" indent="-214313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Leveraging Conflict for Innovation</a:t>
            </a:r>
          </a:p>
          <a:p>
            <a:pPr marL="214313" indent="-214313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Design &amp; Systems Thinking for </a:t>
            </a:r>
            <a:br>
              <a:rPr lang="en-US" sz="1600" b="1" dirty="0">
                <a:solidFill>
                  <a:srgbClr val="007F97"/>
                </a:solidFill>
                <a:latin typeface="Arial" charset="0"/>
              </a:rPr>
            </a:b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Transformational Change</a:t>
            </a:r>
          </a:p>
          <a:p>
            <a:pPr marL="214313" indent="-214313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solidFill>
                  <a:srgbClr val="007F97"/>
                </a:solidFill>
                <a:latin typeface="Arial" charset="0"/>
              </a:rPr>
              <a:t>Advanced Collaborative Leadership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9010" y="340520"/>
            <a:ext cx="8354291" cy="369332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6600"/>
                </a:solidFill>
                <a:latin typeface="Helvetica"/>
                <a:cs typeface="Helvetica"/>
              </a:rPr>
              <a:t>More learning, tools, and resources</a:t>
            </a:r>
            <a:endParaRPr lang="en-AU" sz="1800" b="1" kern="0" dirty="0">
              <a:solidFill>
                <a:srgbClr val="FF6600"/>
              </a:solidFill>
              <a:latin typeface="Helvetica"/>
              <a:cs typeface="Helvetic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957D06-0CD6-C944-98CF-A9A7C5D04B38}"/>
              </a:ext>
            </a:extLst>
          </p:cNvPr>
          <p:cNvSpPr/>
          <p:nvPr/>
        </p:nvSpPr>
        <p:spPr>
          <a:xfrm>
            <a:off x="368085" y="2187104"/>
            <a:ext cx="3798917" cy="2826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384E1-0AA9-804A-92EB-63869106C8B8}"/>
              </a:ext>
            </a:extLst>
          </p:cNvPr>
          <p:cNvSpPr/>
          <p:nvPr/>
        </p:nvSpPr>
        <p:spPr>
          <a:xfrm>
            <a:off x="390697" y="1380076"/>
            <a:ext cx="3798917" cy="2826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85975-8C4F-CC4B-8AEB-5A5BBECEC9FB}"/>
              </a:ext>
            </a:extLst>
          </p:cNvPr>
          <p:cNvSpPr/>
          <p:nvPr/>
        </p:nvSpPr>
        <p:spPr>
          <a:xfrm>
            <a:off x="368084" y="2994270"/>
            <a:ext cx="3798917" cy="2826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0327" y="893254"/>
            <a:ext cx="8088283" cy="30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NZ" sz="1800" b="1" dirty="0">
                <a:solidFill>
                  <a:srgbClr val="FF9621"/>
                </a:solidFill>
                <a:latin typeface="Arial" charset="0"/>
                <a:ea typeface="MS Mincho" charset="0"/>
                <a:cs typeface="MS Mincho" charset="0"/>
              </a:rPr>
              <a:t>CoCreative</a:t>
            </a:r>
            <a:r>
              <a:rPr lang="en-NZ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 helps people who don’t know each other (and often don’t even like each other) solve complex problems and </a:t>
            </a:r>
            <a:r>
              <a:rPr lang="en-NZ" sz="1800" b="1" dirty="0">
                <a:solidFill>
                  <a:srgbClr val="FF9E38"/>
                </a:solidFill>
                <a:latin typeface="Arial" charset="0"/>
                <a:ea typeface="MS Mincho" charset="0"/>
                <a:cs typeface="MS Mincho" charset="0"/>
              </a:rPr>
              <a:t>create better futures together</a:t>
            </a:r>
            <a:r>
              <a:rPr lang="en-NZ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.  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en-NZ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We work across sectors and industries, in </a:t>
            </a:r>
            <a:r>
              <a:rPr lang="en-NZ" sz="1800" b="1" dirty="0">
                <a:solidFill>
                  <a:srgbClr val="FF9E38"/>
                </a:solidFill>
                <a:latin typeface="Arial" charset="0"/>
                <a:ea typeface="MS Mincho" charset="0"/>
                <a:cs typeface="MS Mincho" charset="0"/>
              </a:rPr>
              <a:t>public policy, development, energy, food, </a:t>
            </a:r>
            <a:r>
              <a:rPr lang="en-NZ" sz="1800" b="1" dirty="0">
                <a:solidFill>
                  <a:srgbClr val="FF9621"/>
                </a:solidFill>
                <a:latin typeface="Arial" charset="0"/>
                <a:ea typeface="MS Mincho" charset="0"/>
                <a:cs typeface="MS Mincho" charset="0"/>
              </a:rPr>
              <a:t>education</a:t>
            </a:r>
            <a:r>
              <a:rPr lang="en-NZ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, leveraging deep partnerships to create more thriving and resilient social systems. 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AU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We do this by designing and supporting </a:t>
            </a:r>
            <a:r>
              <a:rPr lang="en-AU" sz="1800" b="1" dirty="0">
                <a:solidFill>
                  <a:srgbClr val="FF9621"/>
                </a:solidFill>
                <a:latin typeface="Arial" charset="0"/>
                <a:ea typeface="MS Mincho" charset="0"/>
                <a:cs typeface="MS Mincho" charset="0"/>
              </a:rPr>
              <a:t>collaborative innovation networks</a:t>
            </a:r>
            <a:r>
              <a:rPr lang="en-AU" sz="1800" dirty="0">
                <a:solidFill>
                  <a:srgbClr val="FF9621"/>
                </a:solidFill>
                <a:latin typeface="Arial" charset="0"/>
                <a:ea typeface="MS Mincho" charset="0"/>
                <a:cs typeface="MS Mincho" charset="0"/>
              </a:rPr>
              <a:t> </a:t>
            </a:r>
            <a:r>
              <a:rPr lang="en-AU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and </a:t>
            </a:r>
            <a:r>
              <a:rPr lang="en-AU" sz="1800" b="1" dirty="0">
                <a:solidFill>
                  <a:srgbClr val="FF9621"/>
                </a:solidFill>
                <a:latin typeface="Arial" charset="0"/>
                <a:ea typeface="MS Mincho" charset="0"/>
                <a:cs typeface="MS Mincho" charset="0"/>
              </a:rPr>
              <a:t>collaborative strategy </a:t>
            </a:r>
            <a:r>
              <a:rPr lang="en-AU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MS Mincho" charset="0"/>
                <a:cs typeface="MS Mincho" charset="0"/>
              </a:rPr>
              <a:t>for high-impact social ventures.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9010" y="340520"/>
            <a:ext cx="8354291" cy="369332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800" b="1" kern="0" dirty="0">
                <a:solidFill>
                  <a:srgbClr val="FF6600"/>
                </a:solidFill>
                <a:latin typeface="Helvetica"/>
                <a:cs typeface="Helvetica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166199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Four Reasons to do Empathy Interviews</a:t>
            </a:r>
            <a:endParaRPr lang="en-US" altLang="en-US" sz="2400" b="1" dirty="0">
              <a:solidFill>
                <a:srgbClr val="007F97"/>
              </a:solidFill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9545" y="768183"/>
            <a:ext cx="818405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8925" indent="-288925">
              <a:spcAft>
                <a:spcPts val="1200"/>
              </a:spcAft>
              <a:buFont typeface="+mj-lt"/>
              <a:buAutoNum type="arabicPeriod"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Insight</a:t>
            </a:r>
            <a:br>
              <a:rPr lang="en-NZ" sz="2000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</a:br>
            <a:r>
              <a:rPr lang="en-NZ" sz="2000" dirty="0">
                <a:solidFill>
                  <a:srgbClr val="595959"/>
                </a:solidFill>
                <a:latin typeface="Arial" charset="0"/>
                <a:ea typeface="MS Mincho" charset="0"/>
                <a:cs typeface="MS Mincho" charset="0"/>
              </a:rPr>
              <a:t>Get a more accurate view of the real needs, values, and aspirations of your stakeholders.</a:t>
            </a:r>
          </a:p>
          <a:p>
            <a:pPr marL="288925" indent="-288925">
              <a:spcAft>
                <a:spcPts val="1200"/>
              </a:spcAft>
              <a:buFont typeface="+mj-lt"/>
              <a:buAutoNum type="arabicPeriod"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Perspective</a:t>
            </a:r>
            <a:r>
              <a:rPr lang="en-NZ" sz="2000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 </a:t>
            </a:r>
            <a:br>
              <a:rPr lang="en-NZ" sz="2000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</a:br>
            <a:r>
              <a:rPr lang="en-NZ" sz="2000" dirty="0">
                <a:solidFill>
                  <a:srgbClr val="595959"/>
                </a:solidFill>
                <a:latin typeface="Arial" charset="0"/>
                <a:ea typeface="MS Mincho" charset="0"/>
                <a:cs typeface="MS Mincho" charset="0"/>
              </a:rPr>
              <a:t>Get out of your own head and experiences and gain new perspectives on both the problem and potential solutions. </a:t>
            </a:r>
          </a:p>
          <a:p>
            <a:pPr marL="288925" indent="-288925">
              <a:spcAft>
                <a:spcPts val="1200"/>
              </a:spcAft>
              <a:buFont typeface="+mj-lt"/>
              <a:buAutoNum type="arabicPeriod"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Grounding</a:t>
            </a:r>
            <a:b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</a:br>
            <a:r>
              <a:rPr lang="en-AU" sz="2000" dirty="0">
                <a:solidFill>
                  <a:srgbClr val="595959"/>
                </a:solidFill>
                <a:latin typeface="Arial" charset="0"/>
                <a:ea typeface="MS Mincho" charset="0"/>
                <a:cs typeface="MS Mincho" charset="0"/>
              </a:rPr>
              <a:t>Ground your analysis and solution design in real human needs, not (just) theories and data. </a:t>
            </a:r>
            <a:endParaRPr lang="en-NZ" sz="2000" dirty="0">
              <a:solidFill>
                <a:srgbClr val="595959"/>
              </a:solidFill>
              <a:latin typeface="Arial" charset="0"/>
              <a:ea typeface="MS Mincho" charset="0"/>
              <a:cs typeface="MS Mincho" charset="0"/>
            </a:endParaRPr>
          </a:p>
          <a:p>
            <a:pPr marL="288925" indent="-288925">
              <a:spcAft>
                <a:spcPts val="1200"/>
              </a:spcAft>
              <a:buFont typeface="+mj-lt"/>
              <a:buAutoNum type="arabicPeriod"/>
            </a:pPr>
            <a: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  <a:t>Trust</a:t>
            </a:r>
            <a:br>
              <a:rPr lang="en-NZ" sz="2000" b="1" dirty="0">
                <a:solidFill>
                  <a:srgbClr val="FF6600"/>
                </a:solidFill>
                <a:latin typeface="Arial" charset="0"/>
                <a:ea typeface="MS Mincho" charset="0"/>
                <a:cs typeface="MS Mincho" charset="0"/>
              </a:rPr>
            </a:br>
            <a:r>
              <a:rPr lang="en-AU" sz="2000" dirty="0">
                <a:solidFill>
                  <a:srgbClr val="595959"/>
                </a:solidFill>
                <a:latin typeface="Arial" charset="0"/>
                <a:ea typeface="MS Mincho" charset="0"/>
                <a:cs typeface="MS Mincho" charset="0"/>
              </a:rPr>
              <a:t>Build trust through genuine inquiry and listening.</a:t>
            </a:r>
            <a:endParaRPr lang="en-NZ" sz="2000" dirty="0">
              <a:solidFill>
                <a:srgbClr val="595959"/>
              </a:solidFill>
              <a:latin typeface="Arial" charset="0"/>
              <a:ea typeface="MS Mincho" charset="0"/>
              <a:cs typeface="MS 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8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0"/>
            <a:ext cx="7744753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84675"/>
            <a:ext cx="2337683" cy="46166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59025" y="284675"/>
            <a:ext cx="2178658" cy="461665"/>
          </a:xfrm>
          <a:prstGeom prst="rect">
            <a:avLst/>
          </a:prstGeom>
          <a:noFill/>
          <a:ln w="3175" cmpd="sng"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bg1"/>
                </a:solidFill>
                <a:ea typeface="Arial" charset="0"/>
                <a:cs typeface="Arial" charset="0"/>
              </a:rPr>
              <a:t>A New Role?</a:t>
            </a:r>
            <a:endParaRPr lang="en-US" altLang="en-US" sz="24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0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067249"/>
              </p:ext>
            </p:extLst>
          </p:nvPr>
        </p:nvGraphicFramePr>
        <p:xfrm>
          <a:off x="350182" y="946342"/>
          <a:ext cx="8415996" cy="250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999">
                  <a:extLst>
                    <a:ext uri="{9D8B030D-6E8A-4147-A177-3AD203B41FA5}">
                      <a16:colId xmlns:a16="http://schemas.microsoft.com/office/drawing/2014/main" val="1098852034"/>
                    </a:ext>
                  </a:extLst>
                </a:gridCol>
                <a:gridCol w="2103999">
                  <a:extLst>
                    <a:ext uri="{9D8B030D-6E8A-4147-A177-3AD203B41FA5}">
                      <a16:colId xmlns:a16="http://schemas.microsoft.com/office/drawing/2014/main" val="1198981283"/>
                    </a:ext>
                  </a:extLst>
                </a:gridCol>
                <a:gridCol w="2103999">
                  <a:extLst>
                    <a:ext uri="{9D8B030D-6E8A-4147-A177-3AD203B41FA5}">
                      <a16:colId xmlns:a16="http://schemas.microsoft.com/office/drawing/2014/main" val="1827307522"/>
                    </a:ext>
                  </a:extLst>
                </a:gridCol>
              </a:tblGrid>
              <a:tr h="352227">
                <a:tc>
                  <a:txBody>
                    <a:bodyPr/>
                    <a:lstStyle/>
                    <a:p>
                      <a:r>
                        <a:rPr lang="en-US" sz="1700" dirty="0"/>
                        <a:t>Pretend Listening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Selective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/>
                        <a:t>Listening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Attentive Listening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Empathetic Listening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166">
                <a:tc>
                  <a:txBody>
                    <a:bodyPr/>
                    <a:lstStyle/>
                    <a:p>
                      <a:r>
                        <a:rPr lang="en-US" dirty="0"/>
                        <a:t>Acting</a:t>
                      </a:r>
                      <a:r>
                        <a:rPr lang="en-US" baseline="0" dirty="0"/>
                        <a:t> like you’re listening (but you’re actually distracted)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Listening as long as you</a:t>
                      </a:r>
                      <a:r>
                        <a:rPr lang="en-US" baseline="0" dirty="0"/>
                        <a:t> like what you’re hearing.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Really listening, but judging, deciding,</a:t>
                      </a:r>
                      <a:r>
                        <a:rPr lang="en-US" baseline="0" dirty="0"/>
                        <a:t> and advising.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Listening to understand.  Curious and non-judgmental.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70395"/>
                  </a:ext>
                </a:extLst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7F97"/>
                </a:solidFill>
                <a:ea typeface="Arial" charset="0"/>
                <a:cs typeface="Arial" charset="0"/>
              </a:rPr>
              <a:t>Four Types </a:t>
            </a:r>
            <a:r>
              <a:rPr 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of Listening</a:t>
            </a:r>
            <a:endParaRPr lang="en-US" altLang="en-US" sz="2400" b="1" dirty="0">
              <a:solidFill>
                <a:srgbClr val="007F97"/>
              </a:solidFill>
              <a:ea typeface="Arial" charset="0"/>
              <a:cs typeface="Arial" charset="0"/>
            </a:endParaRP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49A997EE-B400-9E4E-8607-D0D8C7E759E1}"/>
              </a:ext>
            </a:extLst>
          </p:cNvPr>
          <p:cNvSpPr/>
          <p:nvPr/>
        </p:nvSpPr>
        <p:spPr>
          <a:xfrm rot="16200000">
            <a:off x="3386292" y="465520"/>
            <a:ext cx="241460" cy="6281483"/>
          </a:xfrm>
          <a:prstGeom prst="leftBracket">
            <a:avLst/>
          </a:prstGeom>
          <a:ln w="19050">
            <a:solidFill>
              <a:srgbClr val="007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84FE8-649E-6344-8FE6-379099D715B6}"/>
              </a:ext>
            </a:extLst>
          </p:cNvPr>
          <p:cNvSpPr/>
          <p:nvPr/>
        </p:nvSpPr>
        <p:spPr>
          <a:xfrm>
            <a:off x="350182" y="3735225"/>
            <a:ext cx="20882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srgbClr val="000000"/>
                </a:solidFill>
                <a:latin typeface="Lucida Sans Unicode" panose="020B0602030504020204" pitchFamily="34" charset="0"/>
              </a:rPr>
              <a:t>Listening inside your own </a:t>
            </a:r>
          </a:p>
          <a:p>
            <a:pPr algn="just"/>
            <a:r>
              <a:rPr lang="en-US" sz="1100" dirty="0">
                <a:solidFill>
                  <a:srgbClr val="000000"/>
                </a:solidFill>
                <a:latin typeface="Lucida Sans Unicode" panose="020B0602030504020204" pitchFamily="34" charset="0"/>
              </a:rPr>
              <a:t>frame of reference. 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087D0963-193A-134A-BCDA-024903B2A3A7}"/>
              </a:ext>
            </a:extLst>
          </p:cNvPr>
          <p:cNvSpPr/>
          <p:nvPr/>
        </p:nvSpPr>
        <p:spPr>
          <a:xfrm rot="16200000">
            <a:off x="7608147" y="2568959"/>
            <a:ext cx="241461" cy="2074604"/>
          </a:xfrm>
          <a:prstGeom prst="leftBracket">
            <a:avLst/>
          </a:prstGeom>
          <a:ln w="19050">
            <a:solidFill>
              <a:srgbClr val="007F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339724-2566-5044-9F20-9FC8DE5E4471}"/>
              </a:ext>
            </a:extLst>
          </p:cNvPr>
          <p:cNvSpPr/>
          <p:nvPr/>
        </p:nvSpPr>
        <p:spPr>
          <a:xfrm>
            <a:off x="6691575" y="3726992"/>
            <a:ext cx="23400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srgbClr val="000000"/>
                </a:solidFill>
                <a:latin typeface="Lucida Sans Unicode" panose="020B0602030504020204" pitchFamily="34" charset="0"/>
              </a:rPr>
              <a:t>Listening inside the other’s </a:t>
            </a:r>
          </a:p>
          <a:p>
            <a:pPr algn="just"/>
            <a:r>
              <a:rPr lang="en-US" sz="1100" dirty="0">
                <a:solidFill>
                  <a:srgbClr val="000000"/>
                </a:solidFill>
                <a:latin typeface="Lucida Sans Unicode" panose="020B0602030504020204" pitchFamily="34" charset="0"/>
              </a:rPr>
              <a:t>frame of reference.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2044A2-5292-7C45-AF94-D77AC02C2459}"/>
              </a:ext>
            </a:extLst>
          </p:cNvPr>
          <p:cNvSpPr/>
          <p:nvPr/>
        </p:nvSpPr>
        <p:spPr>
          <a:xfrm>
            <a:off x="340575" y="4236693"/>
            <a:ext cx="40110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Adapted from Stephen R. Cover, </a:t>
            </a: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 Habits of Highly Effective People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A9A49D-3C1D-AC46-98D7-B9C91664C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182"/>
          <a:stretch/>
        </p:blipFill>
        <p:spPr>
          <a:xfrm>
            <a:off x="2662434" y="1994310"/>
            <a:ext cx="1689175" cy="1162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46459F-00B3-254C-A886-74082B963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588"/>
          <a:stretch/>
        </p:blipFill>
        <p:spPr>
          <a:xfrm>
            <a:off x="4802478" y="1996907"/>
            <a:ext cx="1691640" cy="11572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4A0812-6567-FF42-AD66-8C8B2473AE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054"/>
          <a:stretch/>
        </p:blipFill>
        <p:spPr>
          <a:xfrm>
            <a:off x="548056" y="1972143"/>
            <a:ext cx="1691640" cy="1183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331E85-9058-CB4A-80E8-A8F62D9FE4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194"/>
          <a:stretch/>
        </p:blipFill>
        <p:spPr>
          <a:xfrm>
            <a:off x="6883057" y="1964862"/>
            <a:ext cx="1691640" cy="11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nterview-for-empathy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1714" r="17837" b="59477"/>
          <a:stretch/>
        </p:blipFill>
        <p:spPr>
          <a:xfrm>
            <a:off x="498478" y="702245"/>
            <a:ext cx="8472407" cy="4307417"/>
          </a:xfrm>
          <a:prstGeom prst="rect">
            <a:avLst/>
          </a:prstGeom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211843" y="164378"/>
            <a:ext cx="8741334" cy="461665"/>
          </a:xfrm>
          <a:prstGeom prst="rect">
            <a:avLst/>
          </a:prstGeom>
          <a:solidFill>
            <a:srgbClr val="FFFFFF">
              <a:alpha val="70000"/>
            </a:srgbClr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The Flow of a Conversation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42930" y="4577089"/>
            <a:ext cx="69040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Stanford 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d.school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Visual adapted from Michael Barry, Point Forward </a:t>
            </a:r>
          </a:p>
        </p:txBody>
      </p:sp>
    </p:spTree>
    <p:extLst>
      <p:ext uri="{BB962C8B-B14F-4D97-AF65-F5344CB8AC3E}">
        <p14:creationId xmlns:p14="http://schemas.microsoft.com/office/powerpoint/2010/main" val="26384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"/>
            <a:ext cx="9144001" cy="51808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6400" indent="-295275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"/>
            <a:ext cx="9144001" cy="51808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06400" indent="-295275">
              <a:spcAft>
                <a:spcPts val="600"/>
              </a:spcAft>
              <a:buFont typeface="+mj-lt"/>
              <a:buAutoNum type="arabicPeriod"/>
            </a:pPr>
            <a:endParaRPr lang="en-US" sz="2000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“Say more...” 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Never say “usually” or “normally” </a:t>
            </a:r>
            <a:b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when asking a question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Encourage stories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Don’t suggest answers to </a:t>
            </a:r>
            <a:b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</a:b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your questions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Don’t be afraid of silence 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Don’t ask binary questions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Ask questions neutrally</a:t>
            </a:r>
          </a:p>
          <a:p>
            <a:pPr marL="466725" indent="-3556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Ask about feelings</a:t>
            </a:r>
          </a:p>
        </p:txBody>
      </p:sp>
      <p:pic>
        <p:nvPicPr>
          <p:cNvPr id="11" name="Picture 10" descr="AdobeStock_8794031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7" t="3984" r="-2" b="23889"/>
          <a:stretch/>
        </p:blipFill>
        <p:spPr>
          <a:xfrm>
            <a:off x="4937762" y="-1155"/>
            <a:ext cx="4202108" cy="51846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The Interviewer: Asking Questions</a:t>
            </a:r>
            <a:endParaRPr lang="en-US" altLang="en-US" sz="2400" b="1" dirty="0">
              <a:solidFill>
                <a:srgbClr val="007F97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5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985" y="1097443"/>
            <a:ext cx="2213414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3419432" cy="51434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0" indent="-3968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>
                <a:tab pos="50800" algn="l"/>
              </a:tabLst>
              <a:defRPr/>
            </a:pPr>
            <a:endParaRPr lang="en-US" sz="2000" dirty="0">
              <a:solidFill>
                <a:srgbClr val="FFFFFF"/>
              </a:solidFill>
              <a:latin typeface="Arial"/>
              <a:ea typeface="Arial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0" t="25800" r="23315" b="1433"/>
          <a:stretch/>
        </p:blipFill>
        <p:spPr>
          <a:xfrm>
            <a:off x="3419432" y="1"/>
            <a:ext cx="5723055" cy="5143499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The Interviewer: Key Practices</a:t>
            </a:r>
            <a:endParaRPr lang="en-US" altLang="en-US" sz="2400" b="1" dirty="0">
              <a:solidFill>
                <a:srgbClr val="007F97"/>
              </a:solidFill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3402014" cy="51434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lvl="0" indent="-396875">
              <a:spcAft>
                <a:spcPts val="600"/>
              </a:spcAft>
              <a:buFont typeface="+mj-lt"/>
              <a:buAutoNum type="arabicPeriod"/>
              <a:tabLst>
                <a:tab pos="5080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Lines of inquiry, not </a:t>
            </a:r>
            <a:b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giant question lists</a:t>
            </a: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  <a:tabLst>
                <a:tab pos="5080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 charset="0"/>
                <a:cs typeface="Arial"/>
              </a:rPr>
              <a:t>Open questions</a:t>
            </a: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  <a:tabLst>
                <a:tab pos="5080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 charset="0"/>
                <a:cs typeface="Arial"/>
              </a:rPr>
              <a:t>Use silence and neutral encouragement</a:t>
            </a: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  <a:tabLst>
                <a:tab pos="5080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 charset="0"/>
                <a:cs typeface="Arial"/>
              </a:rPr>
              <a:t>Focus on their needs, </a:t>
            </a:r>
            <a:br>
              <a:rPr lang="en-US" sz="2000" dirty="0">
                <a:solidFill>
                  <a:srgbClr val="FFFFFF"/>
                </a:solidFill>
                <a:latin typeface="Arial"/>
                <a:ea typeface="Arial" charset="0"/>
                <a:cs typeface="Arial"/>
              </a:rPr>
            </a:br>
            <a:r>
              <a:rPr lang="en-US" sz="2000" b="1" dirty="0">
                <a:solidFill>
                  <a:srgbClr val="FFFFFF"/>
                </a:solidFill>
                <a:latin typeface="Arial"/>
                <a:ea typeface="Arial" charset="0"/>
                <a:cs typeface="Arial"/>
              </a:rPr>
              <a:t>not solutions</a:t>
            </a: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  <a:tabLst>
                <a:tab pos="5080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 charset="0"/>
                <a:cs typeface="Arial"/>
              </a:rPr>
              <a:t>Avoid leading questions or gestures</a:t>
            </a:r>
          </a:p>
        </p:txBody>
      </p:sp>
    </p:spTree>
    <p:extLst>
      <p:ext uri="{BB962C8B-B14F-4D97-AF65-F5344CB8AC3E}">
        <p14:creationId xmlns:p14="http://schemas.microsoft.com/office/powerpoint/2010/main" val="10424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5985" y="1097443"/>
            <a:ext cx="2213414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dobeStock_8794031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 t="3984" r="28522" b="41921"/>
          <a:stretch/>
        </p:blipFill>
        <p:spPr>
          <a:xfrm>
            <a:off x="0" y="-1"/>
            <a:ext cx="6211956" cy="51435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90572" y="0"/>
            <a:ext cx="355342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457200" lvl="0" indent="-396875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Pay attention to nonverbal cues</a:t>
            </a: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Look for inconsistencies</a:t>
            </a:r>
          </a:p>
          <a:p>
            <a:pPr marL="457200" indent="-396875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Hunt for the powerful quote</a:t>
            </a:r>
            <a:endParaRPr lang="en-US" sz="2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Make sure you’re prepared to capture notes </a:t>
            </a:r>
          </a:p>
          <a:p>
            <a:pPr marL="457200" lvl="0" indent="-396875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Pay attention to your own feelings (e.g. surprise)</a:t>
            </a:r>
          </a:p>
          <a:p>
            <a:pPr marL="457200" lvl="0" indent="-396875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Be aware of your own cues</a:t>
            </a:r>
            <a:b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7513" y="154458"/>
            <a:ext cx="8741334" cy="461665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A6A6A6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rgbClr val="007F97"/>
                </a:solidFill>
                <a:ea typeface="Arial" charset="0"/>
                <a:cs typeface="Arial" charset="0"/>
              </a:rPr>
              <a:t>The Notetaker: Observing</a:t>
            </a:r>
            <a:endParaRPr lang="en-US" altLang="en-US" sz="2400" b="1" dirty="0">
              <a:solidFill>
                <a:srgbClr val="007F97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24258</TotalTime>
  <Words>289</Words>
  <Application>Microsoft Macintosh PowerPoint</Application>
  <PresentationFormat>On-screen Show (16:9)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MS Mincho</vt:lpstr>
      <vt:lpstr>MS PGothic</vt:lpstr>
      <vt:lpstr>Arial</vt:lpstr>
      <vt:lpstr>Calibri</vt:lpstr>
      <vt:lpstr>Calibri Light</vt:lpstr>
      <vt:lpstr>Helvetica</vt:lpstr>
      <vt:lpstr>Lucida Sans Unicode</vt:lpstr>
      <vt:lpstr>Struttura predefinita</vt:lpstr>
      <vt:lpstr>Custom Design</vt:lpstr>
      <vt:lpstr>1_Custom Design</vt:lpstr>
      <vt:lpstr>Empathy Interviews:  Developing Insight for  Genuine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ThinkPlace</Company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Jim Scully</dc:creator>
  <cp:keywords/>
  <dc:description/>
  <cp:lastModifiedBy>Russ Gaskin</cp:lastModifiedBy>
  <cp:revision>614</cp:revision>
  <cp:lastPrinted>2013-02-24T21:55:42Z</cp:lastPrinted>
  <dcterms:created xsi:type="dcterms:W3CDTF">2013-02-06T00:35:33Z</dcterms:created>
  <dcterms:modified xsi:type="dcterms:W3CDTF">2018-06-30T16:20:36Z</dcterms:modified>
  <cp:category/>
</cp:coreProperties>
</file>