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57" r:id="rId2"/>
    <p:sldMasterId id="2147483769" r:id="rId3"/>
  </p:sldMasterIdLst>
  <p:notesMasterIdLst>
    <p:notesMasterId r:id="rId15"/>
  </p:notesMasterIdLst>
  <p:handoutMasterIdLst>
    <p:handoutMasterId r:id="rId16"/>
  </p:handoutMasterIdLst>
  <p:sldIdLst>
    <p:sldId id="467" r:id="rId4"/>
    <p:sldId id="740" r:id="rId5"/>
    <p:sldId id="739" r:id="rId6"/>
    <p:sldId id="719" r:id="rId7"/>
    <p:sldId id="718" r:id="rId8"/>
    <p:sldId id="721" r:id="rId9"/>
    <p:sldId id="730" r:id="rId10"/>
    <p:sldId id="732" r:id="rId11"/>
    <p:sldId id="733" r:id="rId12"/>
    <p:sldId id="729" r:id="rId13"/>
    <p:sldId id="74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6" userDrawn="1">
          <p15:clr>
            <a:srgbClr val="A4A3A4"/>
          </p15:clr>
        </p15:guide>
        <p15:guide id="2" pos="56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clrMru>
    <a:srgbClr val="FF6600"/>
    <a:srgbClr val="FFC000"/>
    <a:srgbClr val="BFB500"/>
    <a:srgbClr val="007F97"/>
    <a:srgbClr val="595959"/>
    <a:srgbClr val="7F7F7F"/>
    <a:srgbClr val="D8A304"/>
    <a:srgbClr val="FFCC66"/>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7" autoAdjust="0"/>
    <p:restoredTop sz="99783" autoAdjust="0"/>
  </p:normalViewPr>
  <p:slideViewPr>
    <p:cSldViewPr snapToGrid="0" snapToObjects="1">
      <p:cViewPr varScale="1">
        <p:scale>
          <a:sx n="162" d="100"/>
          <a:sy n="162" d="100"/>
        </p:scale>
        <p:origin x="200" y="208"/>
      </p:cViewPr>
      <p:guideLst>
        <p:guide orient="horz" pos="636"/>
        <p:guide pos="5617"/>
      </p:guideLst>
    </p:cSldViewPr>
  </p:slideViewPr>
  <p:notesTextViewPr>
    <p:cViewPr>
      <p:scale>
        <a:sx n="100" d="100"/>
        <a:sy n="100" d="100"/>
      </p:scale>
      <p:origin x="0" y="0"/>
    </p:cViewPr>
  </p:notesTextViewPr>
  <p:sorterViewPr>
    <p:cViewPr>
      <p:scale>
        <a:sx n="66" d="100"/>
        <a:sy n="66" d="100"/>
      </p:scale>
      <p:origin x="0" y="1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87922A-0DB6-C644-B8C0-C28ECA505B6A}" type="datetimeFigureOut">
              <a:rPr lang="en-US" smtClean="0"/>
              <a:t>6/30/18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90995F-DD35-944A-8DB9-4D5491F2962E}" type="slidenum">
              <a:rPr lang="en-US" smtClean="0"/>
              <a:t>‹#›</a:t>
            </a:fld>
            <a:endParaRPr lang="en-US"/>
          </a:p>
        </p:txBody>
      </p:sp>
    </p:spTree>
    <p:extLst>
      <p:ext uri="{BB962C8B-B14F-4D97-AF65-F5344CB8AC3E}">
        <p14:creationId xmlns:p14="http://schemas.microsoft.com/office/powerpoint/2010/main" val="318324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1C102-C0DB-B04D-8B4D-A262908F1174}" type="datetimeFigureOut">
              <a:rPr lang="en-US" smtClean="0"/>
              <a:t>6/30/18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FE52-1613-BB4E-A0A5-D6A848FDE604}" type="slidenum">
              <a:rPr lang="en-US" smtClean="0"/>
              <a:t>‹#›</a:t>
            </a:fld>
            <a:endParaRPr lang="en-US"/>
          </a:p>
        </p:txBody>
      </p:sp>
    </p:spTree>
    <p:extLst>
      <p:ext uri="{BB962C8B-B14F-4D97-AF65-F5344CB8AC3E}">
        <p14:creationId xmlns:p14="http://schemas.microsoft.com/office/powerpoint/2010/main" val="3984143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11</a:t>
            </a:fld>
            <a:endParaRPr lang="en-US"/>
          </a:p>
        </p:txBody>
      </p:sp>
    </p:spTree>
    <p:extLst>
      <p:ext uri="{BB962C8B-B14F-4D97-AF65-F5344CB8AC3E}">
        <p14:creationId xmlns:p14="http://schemas.microsoft.com/office/powerpoint/2010/main" val="308083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200155"/>
            <a:ext cx="8229600" cy="339447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2344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41" y="1260872"/>
            <a:ext cx="3868737"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1" y="1878806"/>
            <a:ext cx="3868737"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0570"/>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1" y="1543051"/>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70"/>
            <a:ext cx="4629150" cy="3655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1" y="1543051"/>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5"/>
            <a:ext cx="57626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306812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81F82-9238-4E45-AC4B-B4896ADA6BDA}" type="datetimeFigureOut">
              <a:rPr lang="en-US" smtClean="0"/>
              <a:t>6/30/18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81F82-9238-4E45-AC4B-B4896ADA6BDA}" type="datetimeFigureOut">
              <a:rPr lang="en-US" smtClean="0"/>
              <a:t>6/30/18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81F82-9238-4E45-AC4B-B4896ADA6BDA}" type="datetimeFigureOut">
              <a:rPr lang="en-US" smtClean="0"/>
              <a:t>6/30/18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78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4845" y="1059657"/>
            <a:ext cx="7315224" cy="1569660"/>
          </a:xfrm>
          <a:prstGeom prst="rect">
            <a:avLst/>
          </a:prstGeom>
        </p:spPr>
        <p:txBody>
          <a:bodyPr>
            <a:spAutoFit/>
          </a:bodyPr>
          <a:lstStyle>
            <a:lvl1pPr algn="r">
              <a:defRPr sz="4800" spc="-141" baseline="0">
                <a:solidFill>
                  <a:schemeClr val="bg1"/>
                </a:solidFill>
              </a:defRPr>
            </a:lvl1pPr>
          </a:lstStyle>
          <a:p>
            <a:r>
              <a:rPr lang="en-US"/>
              <a:t>Click to edit Master title style</a:t>
            </a:r>
            <a:endParaRPr lang="en-AU" dirty="0"/>
          </a:p>
        </p:txBody>
      </p:sp>
      <p:sp>
        <p:nvSpPr>
          <p:cNvPr id="51" name="TextBox 50"/>
          <p:cNvSpPr txBox="1"/>
          <p:nvPr userDrawn="1"/>
        </p:nvSpPr>
        <p:spPr>
          <a:xfrm>
            <a:off x="-635069" y="4315703"/>
            <a:ext cx="184731" cy="369332"/>
          </a:xfrm>
          <a:prstGeom prst="rect">
            <a:avLst/>
          </a:prstGeom>
          <a:noFill/>
        </p:spPr>
        <p:txBody>
          <a:bodyPr wrap="none" rtlCol="0">
            <a:spAutoFit/>
          </a:bodyPr>
          <a:lstStyle/>
          <a:p>
            <a:endParaRPr lang="en-NZ" sz="1800" dirty="0"/>
          </a:p>
        </p:txBody>
      </p:sp>
    </p:spTree>
    <p:extLst>
      <p:ext uri="{BB962C8B-B14F-4D97-AF65-F5344CB8AC3E}">
        <p14:creationId xmlns:p14="http://schemas.microsoft.com/office/powerpoint/2010/main" val="367005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36089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6/30/18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E19F-DC00-E04E-AE51-635DE0C66C3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5" name="Picture 4">
            <a:extLst>
              <a:ext uri="{FF2B5EF4-FFF2-40B4-BE49-F238E27FC236}">
                <a16:creationId xmlns:a16="http://schemas.microsoft.com/office/drawing/2014/main" id="{F7F873E7-417A-9A4E-A6CF-EC9DD9CEA1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6" name="TextBox 5">
            <a:extLst>
              <a:ext uri="{FF2B5EF4-FFF2-40B4-BE49-F238E27FC236}">
                <a16:creationId xmlns:a16="http://schemas.microsoft.com/office/drawing/2014/main" id="{7656B6AC-AB4D-4D4D-9748-B059CACDDA23}"/>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1299455"/>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740" r:id="rId4"/>
    <p:sldLayoutId id="2147483781" r:id="rId5"/>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8ECFFF-2D57-A147-8162-6DFB9D9AEDB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3" name="Picture 2">
            <a:extLst>
              <a:ext uri="{FF2B5EF4-FFF2-40B4-BE49-F238E27FC236}">
                <a16:creationId xmlns:a16="http://schemas.microsoft.com/office/drawing/2014/main" id="{C7814872-9823-8541-8022-0CA28D6A700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4" name="TextBox 3">
            <a:extLst>
              <a:ext uri="{FF2B5EF4-FFF2-40B4-BE49-F238E27FC236}">
                <a16:creationId xmlns:a16="http://schemas.microsoft.com/office/drawing/2014/main" id="{C4C28833-81B2-BE44-80F1-56B61A96A720}"/>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6/30/18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CAD195EB-D8EE-3847-B697-610986C3722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8" name="Picture 7">
            <a:extLst>
              <a:ext uri="{FF2B5EF4-FFF2-40B4-BE49-F238E27FC236}">
                <a16:creationId xmlns:a16="http://schemas.microsoft.com/office/drawing/2014/main" id="{78678B1A-CA3D-B446-9387-E7820B43628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9" name="TextBox 8">
            <a:extLst>
              <a:ext uri="{FF2B5EF4-FFF2-40B4-BE49-F238E27FC236}">
                <a16:creationId xmlns:a16="http://schemas.microsoft.com/office/drawing/2014/main" id="{63279790-BC36-2441-9BE9-4B42AF959DE8}"/>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113234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3489" y="1258531"/>
            <a:ext cx="8249325" cy="2343490"/>
          </a:xfrm>
        </p:spPr>
        <p:txBody>
          <a:bodyPr lIns="65306" tIns="32653" rIns="65306" bIns="32653">
            <a:spAutoFit/>
          </a:bodyPr>
          <a:lstStyle/>
          <a:p>
            <a:pPr eaLnBrk="1" hangingPunct="1">
              <a:defRPr/>
            </a:pPr>
            <a:r>
              <a:rPr lang="en-AU" sz="6000" b="1" dirty="0">
                <a:solidFill>
                  <a:schemeClr val="bg1">
                    <a:lumMod val="65000"/>
                  </a:schemeClr>
                </a:solidFill>
              </a:rPr>
              <a:t>Ideation Essentials: </a:t>
            </a:r>
            <a:br>
              <a:rPr lang="en-AU" sz="6000" b="1" dirty="0">
                <a:solidFill>
                  <a:srgbClr val="FF6600"/>
                </a:solidFill>
              </a:rPr>
            </a:br>
            <a:r>
              <a:rPr lang="en-AU" sz="4400" b="1" dirty="0">
                <a:solidFill>
                  <a:srgbClr val="FF6600"/>
                </a:solidFill>
              </a:rPr>
              <a:t>Brainstorming for</a:t>
            </a:r>
            <a:br>
              <a:rPr lang="en-AU" sz="4400" b="1" dirty="0">
                <a:solidFill>
                  <a:srgbClr val="FF6600"/>
                </a:solidFill>
              </a:rPr>
            </a:br>
            <a:r>
              <a:rPr lang="en-AU" sz="4400" b="1" dirty="0">
                <a:solidFill>
                  <a:srgbClr val="FF6600"/>
                </a:solidFill>
              </a:rPr>
              <a:t>Transformative Ideas</a:t>
            </a:r>
            <a:endParaRPr lang="en-US" sz="6000" b="1" dirty="0">
              <a:solidFill>
                <a:schemeClr val="bg1">
                  <a:lumMod val="65000"/>
                </a:schemeClr>
              </a:solidFill>
            </a:endParaRPr>
          </a:p>
        </p:txBody>
      </p:sp>
      <p:sp>
        <p:nvSpPr>
          <p:cNvPr id="49" name="Title 3"/>
          <p:cNvSpPr txBox="1">
            <a:spLocks/>
          </p:cNvSpPr>
          <p:nvPr/>
        </p:nvSpPr>
        <p:spPr bwMode="auto">
          <a:xfrm>
            <a:off x="632940" y="5723777"/>
            <a:ext cx="3711721" cy="276973"/>
          </a:xfrm>
          <a:prstGeom prst="rect">
            <a:avLst/>
          </a:prstGeom>
          <a:noFill/>
          <a:ln>
            <a:noFill/>
          </a:ln>
          <a:extLst/>
        </p:spPr>
        <p:txBody>
          <a:bodyPr wrap="square" lIns="91412" tIns="45707" rIns="91412" bIns="45707" anchor="b">
            <a:spAutoFit/>
          </a:bodyPr>
          <a:lstStyle>
            <a:lvl1pPr algn="r" rtl="0" eaLnBrk="1" fontAlgn="base" hangingPunct="1">
              <a:spcBef>
                <a:spcPct val="0"/>
              </a:spcBef>
              <a:spcAft>
                <a:spcPct val="0"/>
              </a:spcAft>
              <a:defRPr sz="4800" b="1" kern="1200" spc="-140" baseline="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accent1"/>
                </a:solidFill>
                <a:latin typeface="Arial" charset="0"/>
                <a:cs typeface="Arial" charset="0"/>
              </a:defRPr>
            </a:lvl2pPr>
            <a:lvl3pPr algn="l" rtl="0" eaLnBrk="1" fontAlgn="base" hangingPunct="1">
              <a:spcBef>
                <a:spcPct val="0"/>
              </a:spcBef>
              <a:spcAft>
                <a:spcPct val="0"/>
              </a:spcAft>
              <a:defRPr sz="2000" b="1">
                <a:solidFill>
                  <a:schemeClr val="accent1"/>
                </a:solidFill>
                <a:latin typeface="Arial" charset="0"/>
                <a:cs typeface="Arial" charset="0"/>
              </a:defRPr>
            </a:lvl3pPr>
            <a:lvl4pPr algn="l" rtl="0" eaLnBrk="1" fontAlgn="base" hangingPunct="1">
              <a:spcBef>
                <a:spcPct val="0"/>
              </a:spcBef>
              <a:spcAft>
                <a:spcPct val="0"/>
              </a:spcAft>
              <a:defRPr sz="2000" b="1">
                <a:solidFill>
                  <a:schemeClr val="accent1"/>
                </a:solidFill>
                <a:latin typeface="Arial" charset="0"/>
                <a:cs typeface="Arial" charset="0"/>
              </a:defRPr>
            </a:lvl4pPr>
            <a:lvl5pPr algn="l" rtl="0" eaLnBrk="1" fontAlgn="base" hangingPunct="1">
              <a:spcBef>
                <a:spcPct val="0"/>
              </a:spcBef>
              <a:spcAft>
                <a:spcPct val="0"/>
              </a:spcAft>
              <a:defRPr sz="2000" b="1">
                <a:solidFill>
                  <a:schemeClr val="accent1"/>
                </a:solidFill>
                <a:latin typeface="Arial" charset="0"/>
                <a:cs typeface="Arial" charset="0"/>
              </a:defRPr>
            </a:lvl5pPr>
            <a:lvl6pPr marL="457117" algn="l" rtl="0" eaLnBrk="1" fontAlgn="base" hangingPunct="1">
              <a:spcBef>
                <a:spcPct val="0"/>
              </a:spcBef>
              <a:spcAft>
                <a:spcPct val="0"/>
              </a:spcAft>
              <a:defRPr sz="2400" b="1">
                <a:solidFill>
                  <a:srgbClr val="BFBE00"/>
                </a:solidFill>
                <a:latin typeface="Arial" charset="0"/>
                <a:cs typeface="Arial" charset="0"/>
              </a:defRPr>
            </a:lvl6pPr>
            <a:lvl7pPr marL="914235" algn="l" rtl="0" eaLnBrk="1" fontAlgn="base" hangingPunct="1">
              <a:spcBef>
                <a:spcPct val="0"/>
              </a:spcBef>
              <a:spcAft>
                <a:spcPct val="0"/>
              </a:spcAft>
              <a:defRPr sz="2400" b="1">
                <a:solidFill>
                  <a:srgbClr val="BFBE00"/>
                </a:solidFill>
                <a:latin typeface="Arial" charset="0"/>
                <a:cs typeface="Arial" charset="0"/>
              </a:defRPr>
            </a:lvl7pPr>
            <a:lvl8pPr marL="1371353" algn="l" rtl="0" eaLnBrk="1" fontAlgn="base" hangingPunct="1">
              <a:spcBef>
                <a:spcPct val="0"/>
              </a:spcBef>
              <a:spcAft>
                <a:spcPct val="0"/>
              </a:spcAft>
              <a:defRPr sz="2400" b="1">
                <a:solidFill>
                  <a:srgbClr val="BFBE00"/>
                </a:solidFill>
                <a:latin typeface="Arial" charset="0"/>
                <a:cs typeface="Arial" charset="0"/>
              </a:defRPr>
            </a:lvl8pPr>
            <a:lvl9pPr marL="1828470" algn="l" rtl="0" eaLnBrk="1" fontAlgn="base" hangingPunct="1">
              <a:spcBef>
                <a:spcPct val="0"/>
              </a:spcBef>
              <a:spcAft>
                <a:spcPct val="0"/>
              </a:spcAft>
              <a:defRPr sz="2400" b="1">
                <a:solidFill>
                  <a:srgbClr val="BFBE00"/>
                </a:solidFill>
                <a:latin typeface="Arial" charset="0"/>
                <a:cs typeface="Arial" charset="0"/>
              </a:defRPr>
            </a:lvl9pPr>
          </a:lstStyle>
          <a:p>
            <a:pPr algn="l" defTabSz="914290">
              <a:lnSpc>
                <a:spcPct val="150000"/>
              </a:lnSpc>
              <a:defRPr/>
            </a:pPr>
            <a:r>
              <a:rPr lang="en-AU" sz="800" b="0" kern="400" spc="100">
                <a:solidFill>
                  <a:prstClr val="black">
                    <a:lumMod val="75000"/>
                    <a:lumOff val="25000"/>
                  </a:prstClr>
                </a:solidFill>
                <a:latin typeface="Arial" charset="0"/>
                <a:cs typeface="Arial" charset="0"/>
              </a:rPr>
              <a:t>www.cocreativeconsulting.com</a:t>
            </a:r>
            <a:endParaRPr lang="en-AU" sz="800" b="0" kern="400" spc="100" dirty="0">
              <a:solidFill>
                <a:prstClr val="black">
                  <a:lumMod val="75000"/>
                  <a:lumOff val="25000"/>
                </a:prstClr>
              </a:solidFill>
              <a:latin typeface="Arial" charset="0"/>
              <a:cs typeface="Arial" charset="0"/>
            </a:endParaRPr>
          </a:p>
        </p:txBody>
      </p:sp>
    </p:spTree>
    <p:extLst>
      <p:ext uri="{BB962C8B-B14F-4D97-AF65-F5344CB8AC3E}">
        <p14:creationId xmlns:p14="http://schemas.microsoft.com/office/powerpoint/2010/main" val="115041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9080" y="665107"/>
            <a:ext cx="8458200" cy="4154984"/>
          </a:xfrm>
          <a:prstGeom prst="rect">
            <a:avLst/>
          </a:prstGeom>
          <a:noFill/>
        </p:spPr>
        <p:txBody>
          <a:bodyPr wrap="square" rtlCol="0">
            <a:spAutoFit/>
          </a:bodyPr>
          <a:lstStyle/>
          <a:p>
            <a:r>
              <a:rPr lang="en-US" sz="2000" b="1" dirty="0">
                <a:solidFill>
                  <a:srgbClr val="FF6600"/>
                </a:solidFill>
                <a:latin typeface="Arial" charset="0"/>
                <a:ea typeface="Arial" charset="0"/>
                <a:cs typeface="Arial" charset="0"/>
              </a:rPr>
              <a:t>Appoint a facilitator/timekeeper</a:t>
            </a:r>
          </a:p>
          <a:p>
            <a:r>
              <a:rPr lang="en-US" sz="1600" dirty="0">
                <a:solidFill>
                  <a:schemeClr val="tx1">
                    <a:lumMod val="65000"/>
                    <a:lumOff val="35000"/>
                  </a:schemeClr>
                </a:solidFill>
                <a:latin typeface="Arial" charset="0"/>
                <a:ea typeface="Arial" charset="0"/>
                <a:cs typeface="Arial" charset="0"/>
              </a:rPr>
              <a:t>Clearly define roles. Agree on one person in the group to lead the brainstorming, and keep the group on time.</a:t>
            </a:r>
          </a:p>
          <a:p>
            <a:endParaRPr lang="en-US" sz="1200" dirty="0">
              <a:solidFill>
                <a:schemeClr val="tx1">
                  <a:lumMod val="65000"/>
                  <a:lumOff val="35000"/>
                </a:schemeClr>
              </a:solidFill>
              <a:latin typeface="Arial" charset="0"/>
              <a:ea typeface="Arial" charset="0"/>
              <a:cs typeface="Arial" charset="0"/>
            </a:endParaRPr>
          </a:p>
          <a:p>
            <a:r>
              <a:rPr lang="en-US" sz="2000" b="1" dirty="0">
                <a:solidFill>
                  <a:srgbClr val="FF6600"/>
                </a:solidFill>
                <a:latin typeface="Arial" charset="0"/>
                <a:ea typeface="Arial" charset="0"/>
                <a:cs typeface="Arial" charset="0"/>
              </a:rPr>
              <a:t>Use Quiet Time</a:t>
            </a:r>
            <a:endParaRPr lang="en-US" sz="2000" dirty="0">
              <a:solidFill>
                <a:schemeClr val="tx1">
                  <a:lumMod val="65000"/>
                  <a:lumOff val="35000"/>
                </a:schemeClr>
              </a:solidFill>
              <a:latin typeface="Arial" charset="0"/>
              <a:ea typeface="Arial" charset="0"/>
              <a:cs typeface="Arial" charset="0"/>
            </a:endParaRPr>
          </a:p>
          <a:p>
            <a:r>
              <a:rPr lang="en-US" sz="1600" dirty="0">
                <a:solidFill>
                  <a:schemeClr val="tx1">
                    <a:lumMod val="65000"/>
                    <a:lumOff val="35000"/>
                  </a:schemeClr>
                </a:solidFill>
                <a:latin typeface="Arial" charset="0"/>
                <a:ea typeface="Arial" charset="0"/>
                <a:cs typeface="Arial" charset="0"/>
              </a:rPr>
              <a:t>No matter what technique you use, it’s helpful to offer participants 2 minutes of quiet time to generate ideas on their own, and then share them as a group and generate more.</a:t>
            </a:r>
          </a:p>
          <a:p>
            <a:endParaRPr lang="en-US" sz="1200" dirty="0"/>
          </a:p>
          <a:p>
            <a:r>
              <a:rPr lang="en-US" sz="2000" b="1" dirty="0">
                <a:solidFill>
                  <a:srgbClr val="FF6600"/>
                </a:solidFill>
                <a:latin typeface="Arial" charset="0"/>
                <a:ea typeface="Arial" charset="0"/>
                <a:cs typeface="Arial" charset="0"/>
              </a:rPr>
              <a:t>Stand up &amp; move fast</a:t>
            </a:r>
            <a:endParaRPr lang="en-US" sz="2000" dirty="0">
              <a:solidFill>
                <a:srgbClr val="FF6600"/>
              </a:solidFill>
              <a:latin typeface="Arial" charset="0"/>
              <a:ea typeface="Arial" charset="0"/>
              <a:cs typeface="Arial" charset="0"/>
            </a:endParaRPr>
          </a:p>
          <a:p>
            <a:r>
              <a:rPr lang="en-US" sz="1600" dirty="0">
                <a:solidFill>
                  <a:srgbClr val="595959"/>
                </a:solidFill>
                <a:latin typeface="Arial" charset="0"/>
                <a:ea typeface="Arial" charset="0"/>
                <a:cs typeface="Arial" charset="0"/>
              </a:rPr>
              <a:t>Have the group stand up around a flipchart on an easel or against the wall. Standing up keeps the energy flowing, helps people think on their toes and move fast to yield powerful results in the least amount of time.</a:t>
            </a:r>
          </a:p>
          <a:p>
            <a:endParaRPr lang="en-US" sz="1200" b="1" dirty="0">
              <a:solidFill>
                <a:srgbClr val="FF6600"/>
              </a:solidFill>
              <a:latin typeface="Arial" charset="0"/>
              <a:ea typeface="Arial" charset="0"/>
              <a:cs typeface="Arial" charset="0"/>
            </a:endParaRPr>
          </a:p>
          <a:p>
            <a:r>
              <a:rPr lang="en-US" sz="2000" b="1" dirty="0">
                <a:solidFill>
                  <a:srgbClr val="FF6600"/>
                </a:solidFill>
                <a:latin typeface="Arial" charset="0"/>
                <a:ea typeface="Arial" charset="0"/>
                <a:cs typeface="Arial" charset="0"/>
              </a:rPr>
              <a:t>Follow the ‘yes, and’ principle</a:t>
            </a:r>
          </a:p>
          <a:p>
            <a:r>
              <a:rPr lang="en-US" sz="1600" dirty="0">
                <a:solidFill>
                  <a:schemeClr val="tx1">
                    <a:lumMod val="65000"/>
                    <a:lumOff val="35000"/>
                  </a:schemeClr>
                </a:solidFill>
                <a:latin typeface="Arial" charset="0"/>
                <a:ea typeface="Arial" charset="0"/>
                <a:cs typeface="Arial" charset="0"/>
              </a:rPr>
              <a:t>Have groups respond with ‘yes, and’ instead of ‘yes, but’. The surest way to get to better ideas is through </a:t>
            </a:r>
            <a:r>
              <a:rPr lang="en-US" sz="1600" dirty="0" err="1">
                <a:solidFill>
                  <a:schemeClr val="tx1">
                    <a:lumMod val="65000"/>
                    <a:lumOff val="35000"/>
                  </a:schemeClr>
                </a:solidFill>
                <a:latin typeface="Arial" charset="0"/>
                <a:ea typeface="Arial" charset="0"/>
                <a:cs typeface="Arial" charset="0"/>
              </a:rPr>
              <a:t>improv</a:t>
            </a:r>
            <a:r>
              <a:rPr lang="en-US" sz="1600" dirty="0">
                <a:solidFill>
                  <a:schemeClr val="tx1">
                    <a:lumMod val="65000"/>
                    <a:lumOff val="35000"/>
                  </a:schemeClr>
                </a:solidFill>
                <a:latin typeface="Arial" charset="0"/>
                <a:ea typeface="Arial" charset="0"/>
                <a:cs typeface="Arial" charset="0"/>
              </a:rPr>
              <a:t>—by taking a promising concept and building on it. </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altLang="en-US" sz="2400" b="1" dirty="0">
                <a:solidFill>
                  <a:srgbClr val="007F97"/>
                </a:solidFill>
                <a:ea typeface="Arial" charset="0"/>
                <a:cs typeface="Arial" charset="0"/>
              </a:rPr>
              <a:t>4 Tips for Better Brainstorming</a:t>
            </a:r>
          </a:p>
        </p:txBody>
      </p:sp>
    </p:spTree>
    <p:extLst>
      <p:ext uri="{BB962C8B-B14F-4D97-AF65-F5344CB8AC3E}">
        <p14:creationId xmlns:p14="http://schemas.microsoft.com/office/powerpoint/2010/main" val="16530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8085" y="1031714"/>
            <a:ext cx="4208070" cy="2539157"/>
          </a:xfrm>
          <a:prstGeom prst="rect">
            <a:avLst/>
          </a:prstGeom>
        </p:spPr>
        <p:txBody>
          <a:bodyPr wrap="square">
            <a:spAutoFit/>
          </a:bodyPr>
          <a:lstStyle/>
          <a:p>
            <a:pPr>
              <a:spcAft>
                <a:spcPts val="600"/>
              </a:spcAft>
            </a:pPr>
            <a:r>
              <a:rPr lang="en-US" sz="1600" i="1" dirty="0">
                <a:solidFill>
                  <a:schemeClr val="tx1">
                    <a:lumMod val="65000"/>
                    <a:lumOff val="35000"/>
                  </a:schemeClr>
                </a:solidFill>
                <a:latin typeface="Arial" charset="0"/>
              </a:rPr>
              <a:t>Free tools and materials on our website:</a:t>
            </a:r>
            <a:endParaRPr lang="en-US" sz="1600" b="1" i="1" dirty="0">
              <a:solidFill>
                <a:schemeClr val="tx1">
                  <a:lumMod val="65000"/>
                  <a:lumOff val="35000"/>
                </a:schemeClr>
              </a:solidFill>
              <a:latin typeface="Arial" charset="0"/>
            </a:endParaRPr>
          </a:p>
          <a:p>
            <a:r>
              <a:rPr lang="en-US" sz="1600" b="1" dirty="0">
                <a:solidFill>
                  <a:srgbClr val="007F97"/>
                </a:solidFill>
                <a:latin typeface="Arial" charset="0"/>
              </a:rPr>
              <a:t>www.cocreativeconsulting.com/tools</a:t>
            </a: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And we’d love to hear from you!</a:t>
            </a:r>
            <a:endParaRPr lang="en-US" sz="1600" b="1" i="1" dirty="0">
              <a:solidFill>
                <a:schemeClr val="tx1">
                  <a:lumMod val="65000"/>
                  <a:lumOff val="35000"/>
                </a:schemeClr>
              </a:solidFill>
              <a:latin typeface="Arial" charset="0"/>
            </a:endParaRPr>
          </a:p>
          <a:p>
            <a:r>
              <a:rPr lang="en-US" sz="1600" b="1" dirty="0" err="1">
                <a:solidFill>
                  <a:srgbClr val="007F97"/>
                </a:solidFill>
                <a:latin typeface="Arial" charset="0"/>
              </a:rPr>
              <a:t>talktous@cocreativeconsulting.com</a:t>
            </a:r>
            <a:endParaRPr lang="en-US" sz="1600" b="1" dirty="0">
              <a:solidFill>
                <a:srgbClr val="007F97"/>
              </a:solidFill>
              <a:latin typeface="Arial" charset="0"/>
            </a:endParaRP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Don’t forget to send us a tweet!</a:t>
            </a:r>
            <a:endParaRPr lang="en-US" sz="1600" b="1" i="1" dirty="0">
              <a:solidFill>
                <a:schemeClr val="tx1">
                  <a:lumMod val="65000"/>
                  <a:lumOff val="35000"/>
                </a:schemeClr>
              </a:solidFill>
              <a:latin typeface="Arial" charset="0"/>
            </a:endParaRPr>
          </a:p>
          <a:p>
            <a:r>
              <a:rPr lang="en-US" sz="1600" b="1" dirty="0">
                <a:solidFill>
                  <a:srgbClr val="007F97"/>
                </a:solidFill>
              </a:rPr>
              <a:t>@WeAreCocreative</a:t>
            </a:r>
          </a:p>
          <a:p>
            <a:endParaRPr lang="en-US" sz="1600" b="1" dirty="0">
              <a:solidFill>
                <a:schemeClr val="tx1">
                  <a:lumMod val="65000"/>
                  <a:lumOff val="35000"/>
                </a:schemeClr>
              </a:solidFill>
              <a:latin typeface="Arial" charset="0"/>
            </a:endParaRPr>
          </a:p>
        </p:txBody>
      </p:sp>
      <p:sp>
        <p:nvSpPr>
          <p:cNvPr id="4" name="Rectangle 3"/>
          <p:cNvSpPr/>
          <p:nvPr/>
        </p:nvSpPr>
        <p:spPr>
          <a:xfrm>
            <a:off x="4576155" y="1031714"/>
            <a:ext cx="3926396" cy="3000821"/>
          </a:xfrm>
          <a:prstGeom prst="rect">
            <a:avLst/>
          </a:prstGeom>
        </p:spPr>
        <p:txBody>
          <a:bodyPr wrap="none">
            <a:spAutoFit/>
          </a:bodyPr>
          <a:lstStyle/>
          <a:p>
            <a:pPr>
              <a:spcAft>
                <a:spcPts val="600"/>
              </a:spcAft>
            </a:pPr>
            <a:r>
              <a:rPr lang="en-US" sz="1600" i="1" dirty="0">
                <a:solidFill>
                  <a:schemeClr val="tx1">
                    <a:lumMod val="65000"/>
                    <a:lumOff val="35000"/>
                  </a:schemeClr>
                </a:solidFill>
                <a:latin typeface="Arial" charset="0"/>
              </a:rPr>
              <a:t>Training courses:</a:t>
            </a:r>
            <a:endParaRPr lang="en-US" sz="1600" dirty="0">
              <a:solidFill>
                <a:schemeClr val="tx1">
                  <a:lumMod val="65000"/>
                  <a:lumOff val="35000"/>
                </a:schemeClr>
              </a:solidFill>
              <a:latin typeface="Arial" charset="0"/>
            </a:endParaRPr>
          </a:p>
          <a:p>
            <a:pPr marL="214313" indent="-214313">
              <a:spcAft>
                <a:spcPts val="1200"/>
              </a:spcAft>
              <a:buFont typeface="Arial" charset="0"/>
              <a:buChar char="•"/>
            </a:pPr>
            <a:r>
              <a:rPr lang="en-US" sz="1600" b="1" dirty="0">
                <a:solidFill>
                  <a:srgbClr val="007F97"/>
                </a:solidFill>
                <a:latin typeface="Arial" charset="0"/>
              </a:rPr>
              <a:t>Collaborative Innovation Essentials </a:t>
            </a:r>
            <a:br>
              <a:rPr lang="en-US" sz="1600" b="1" dirty="0">
                <a:solidFill>
                  <a:schemeClr val="tx1">
                    <a:lumMod val="65000"/>
                    <a:lumOff val="35000"/>
                  </a:schemeClr>
                </a:solidFill>
                <a:latin typeface="Arial" charset="0"/>
              </a:rPr>
            </a:br>
            <a:r>
              <a:rPr lang="en-US" sz="1600" dirty="0">
                <a:solidFill>
                  <a:schemeClr val="tx1">
                    <a:lumMod val="65000"/>
                    <a:lumOff val="35000"/>
                  </a:schemeClr>
                </a:solidFill>
                <a:latin typeface="Arial" charset="0"/>
              </a:rPr>
              <a:t>(DC, Seattle, &amp; Oakland)</a:t>
            </a:r>
          </a:p>
          <a:p>
            <a:pPr marL="214313" indent="-214313">
              <a:spcAft>
                <a:spcPts val="1200"/>
              </a:spcAft>
              <a:buFont typeface="Arial" charset="0"/>
              <a:buChar char="•"/>
            </a:pPr>
            <a:r>
              <a:rPr lang="en-US" sz="1600" b="1" dirty="0">
                <a:solidFill>
                  <a:srgbClr val="007F97"/>
                </a:solidFill>
                <a:latin typeface="Arial" charset="0"/>
              </a:rPr>
              <a:t>Collaborative Leadership Essentials</a:t>
            </a:r>
            <a:br>
              <a:rPr lang="en-US" sz="1600" b="1" dirty="0">
                <a:solidFill>
                  <a:srgbClr val="007F97"/>
                </a:solidFill>
                <a:latin typeface="Arial" charset="0"/>
              </a:rPr>
            </a:br>
            <a:r>
              <a:rPr lang="en-US" sz="1600" dirty="0">
                <a:solidFill>
                  <a:schemeClr val="tx1">
                    <a:lumMod val="65000"/>
                    <a:lumOff val="35000"/>
                  </a:schemeClr>
                </a:solidFill>
                <a:latin typeface="Arial" charset="0"/>
              </a:rPr>
              <a:t>(DC &amp; Oakland)</a:t>
            </a:r>
          </a:p>
          <a:p>
            <a:pPr marL="214313" indent="-214313">
              <a:spcAft>
                <a:spcPts val="1200"/>
              </a:spcAft>
              <a:buFont typeface="Arial" charset="0"/>
              <a:buChar char="•"/>
            </a:pPr>
            <a:r>
              <a:rPr lang="en-US" sz="1600" b="1" dirty="0">
                <a:solidFill>
                  <a:srgbClr val="007F97"/>
                </a:solidFill>
                <a:latin typeface="Arial" charset="0"/>
              </a:rPr>
              <a:t>Leveraging Conflict for Innovation</a:t>
            </a:r>
          </a:p>
          <a:p>
            <a:pPr marL="214313" indent="-214313">
              <a:spcAft>
                <a:spcPts val="1200"/>
              </a:spcAft>
              <a:buFont typeface="Arial" charset="0"/>
              <a:buChar char="•"/>
            </a:pPr>
            <a:r>
              <a:rPr lang="en-US" sz="1600" b="1" dirty="0">
                <a:solidFill>
                  <a:srgbClr val="007F97"/>
                </a:solidFill>
                <a:latin typeface="Arial" charset="0"/>
              </a:rPr>
              <a:t>Design &amp; Systems Thinking for </a:t>
            </a:r>
            <a:br>
              <a:rPr lang="en-US" sz="1600" b="1" dirty="0">
                <a:solidFill>
                  <a:srgbClr val="007F97"/>
                </a:solidFill>
                <a:latin typeface="Arial" charset="0"/>
              </a:rPr>
            </a:br>
            <a:r>
              <a:rPr lang="en-US" sz="1600" b="1" dirty="0">
                <a:solidFill>
                  <a:srgbClr val="007F97"/>
                </a:solidFill>
                <a:latin typeface="Arial" charset="0"/>
              </a:rPr>
              <a:t>Transformational Change</a:t>
            </a:r>
          </a:p>
          <a:p>
            <a:pPr marL="214313" indent="-214313">
              <a:spcAft>
                <a:spcPts val="1200"/>
              </a:spcAft>
              <a:buFont typeface="Arial" charset="0"/>
              <a:buChar char="•"/>
            </a:pPr>
            <a:r>
              <a:rPr lang="en-US" sz="1600" b="1" dirty="0">
                <a:solidFill>
                  <a:srgbClr val="007F97"/>
                </a:solidFill>
                <a:latin typeface="Arial" charset="0"/>
              </a:rPr>
              <a:t>Advanced Collaborative Leadership</a:t>
            </a:r>
          </a:p>
        </p:txBody>
      </p:sp>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US" sz="1800" b="1" kern="0" dirty="0">
                <a:solidFill>
                  <a:srgbClr val="FF6600"/>
                </a:solidFill>
                <a:latin typeface="Helvetica"/>
                <a:cs typeface="Helvetica"/>
              </a:rPr>
              <a:t>More learning, tools, and resources</a:t>
            </a:r>
            <a:endParaRPr lang="en-AU" sz="1800" b="1" kern="0" dirty="0">
              <a:solidFill>
                <a:srgbClr val="FF6600"/>
              </a:solidFill>
              <a:latin typeface="Helvetica"/>
              <a:cs typeface="Helvetica"/>
            </a:endParaRPr>
          </a:p>
        </p:txBody>
      </p:sp>
      <p:sp>
        <p:nvSpPr>
          <p:cNvPr id="3" name="Rectangle 2">
            <a:extLst>
              <a:ext uri="{FF2B5EF4-FFF2-40B4-BE49-F238E27FC236}">
                <a16:creationId xmlns:a16="http://schemas.microsoft.com/office/drawing/2014/main" id="{5F957D06-0CD6-C944-98CF-A9A7C5D04B38}"/>
              </a:ext>
            </a:extLst>
          </p:cNvPr>
          <p:cNvSpPr/>
          <p:nvPr/>
        </p:nvSpPr>
        <p:spPr>
          <a:xfrm>
            <a:off x="368085" y="2187104"/>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4384E1-0AA9-804A-92EB-63869106C8B8}"/>
              </a:ext>
            </a:extLst>
          </p:cNvPr>
          <p:cNvSpPr/>
          <p:nvPr/>
        </p:nvSpPr>
        <p:spPr>
          <a:xfrm>
            <a:off x="390697" y="1380076"/>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385975-8C4F-CC4B-8AEB-5A5BBECEC9FB}"/>
              </a:ext>
            </a:extLst>
          </p:cNvPr>
          <p:cNvSpPr/>
          <p:nvPr/>
        </p:nvSpPr>
        <p:spPr>
          <a:xfrm>
            <a:off x="368084" y="2994270"/>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28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0327" y="893254"/>
            <a:ext cx="8088283" cy="30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spcAft>
                <a:spcPts val="1800"/>
              </a:spcAft>
            </a:pPr>
            <a:r>
              <a:rPr lang="en-NZ" sz="1800" b="1" dirty="0">
                <a:solidFill>
                  <a:srgbClr val="FF9621"/>
                </a:solidFill>
                <a:latin typeface="Arial" charset="0"/>
                <a:ea typeface="MS Mincho" charset="0"/>
                <a:cs typeface="MS Mincho" charset="0"/>
              </a:rPr>
              <a:t>CoCreative</a:t>
            </a:r>
            <a:r>
              <a:rPr lang="en-NZ" sz="1800" dirty="0">
                <a:solidFill>
                  <a:srgbClr val="000000">
                    <a:lumMod val="50000"/>
                    <a:lumOff val="50000"/>
                  </a:srgbClr>
                </a:solidFill>
                <a:latin typeface="Arial" charset="0"/>
                <a:ea typeface="MS Mincho" charset="0"/>
                <a:cs typeface="MS Mincho" charset="0"/>
              </a:rPr>
              <a:t> helps people who don’t know each other (and often don’t even like each other) solve complex problems and </a:t>
            </a:r>
            <a:r>
              <a:rPr lang="en-NZ" sz="1800" b="1" dirty="0">
                <a:solidFill>
                  <a:srgbClr val="FF9E38"/>
                </a:solidFill>
                <a:latin typeface="Arial" charset="0"/>
                <a:ea typeface="MS Mincho" charset="0"/>
                <a:cs typeface="MS Mincho" charset="0"/>
              </a:rPr>
              <a:t>create better futures together</a:t>
            </a:r>
            <a:r>
              <a:rPr lang="en-NZ" sz="1800" dirty="0">
                <a:solidFill>
                  <a:srgbClr val="000000">
                    <a:lumMod val="50000"/>
                    <a:lumOff val="50000"/>
                  </a:srgbClr>
                </a:solidFill>
                <a:latin typeface="Arial" charset="0"/>
                <a:ea typeface="MS Mincho" charset="0"/>
                <a:cs typeface="MS Mincho" charset="0"/>
              </a:rPr>
              <a:t>.  </a:t>
            </a:r>
          </a:p>
          <a:p>
            <a:pPr>
              <a:lnSpc>
                <a:spcPct val="130000"/>
              </a:lnSpc>
              <a:spcAft>
                <a:spcPts val="1800"/>
              </a:spcAft>
            </a:pPr>
            <a:r>
              <a:rPr lang="en-NZ" sz="1800" dirty="0">
                <a:solidFill>
                  <a:srgbClr val="000000">
                    <a:lumMod val="50000"/>
                    <a:lumOff val="50000"/>
                  </a:srgbClr>
                </a:solidFill>
                <a:latin typeface="Arial" charset="0"/>
                <a:ea typeface="MS Mincho" charset="0"/>
                <a:cs typeface="MS Mincho" charset="0"/>
              </a:rPr>
              <a:t>We work across sectors and industries, in </a:t>
            </a:r>
            <a:r>
              <a:rPr lang="en-NZ" sz="1800" b="1" dirty="0">
                <a:solidFill>
                  <a:srgbClr val="FF9E38"/>
                </a:solidFill>
                <a:latin typeface="Arial" charset="0"/>
                <a:ea typeface="MS Mincho" charset="0"/>
                <a:cs typeface="MS Mincho" charset="0"/>
              </a:rPr>
              <a:t>public policy, development, energy, food, </a:t>
            </a:r>
            <a:r>
              <a:rPr lang="en-NZ" sz="1800" b="1" dirty="0">
                <a:solidFill>
                  <a:srgbClr val="FF9621"/>
                </a:solidFill>
                <a:latin typeface="Arial" charset="0"/>
                <a:ea typeface="MS Mincho" charset="0"/>
                <a:cs typeface="MS Mincho" charset="0"/>
              </a:rPr>
              <a:t>education</a:t>
            </a:r>
            <a:r>
              <a:rPr lang="en-NZ" sz="1800" dirty="0">
                <a:solidFill>
                  <a:srgbClr val="000000">
                    <a:lumMod val="50000"/>
                    <a:lumOff val="50000"/>
                  </a:srgbClr>
                </a:solidFill>
                <a:latin typeface="Arial" charset="0"/>
                <a:ea typeface="MS Mincho" charset="0"/>
                <a:cs typeface="MS Mincho" charset="0"/>
              </a:rPr>
              <a:t>, leveraging deep partnerships to create more thriving and resilient social systems. </a:t>
            </a:r>
          </a:p>
          <a:p>
            <a:pPr>
              <a:lnSpc>
                <a:spcPct val="130000"/>
              </a:lnSpc>
              <a:spcAft>
                <a:spcPts val="600"/>
              </a:spcAft>
            </a:pPr>
            <a:r>
              <a:rPr lang="en-AU" sz="1800" dirty="0">
                <a:solidFill>
                  <a:srgbClr val="000000">
                    <a:lumMod val="50000"/>
                    <a:lumOff val="50000"/>
                  </a:srgbClr>
                </a:solidFill>
                <a:latin typeface="Arial" charset="0"/>
                <a:ea typeface="MS Mincho" charset="0"/>
                <a:cs typeface="MS Mincho" charset="0"/>
              </a:rPr>
              <a:t>We do this by designing and supporting </a:t>
            </a:r>
            <a:r>
              <a:rPr lang="en-AU" sz="1800" b="1" dirty="0">
                <a:solidFill>
                  <a:srgbClr val="FF9621"/>
                </a:solidFill>
                <a:latin typeface="Arial" charset="0"/>
                <a:ea typeface="MS Mincho" charset="0"/>
                <a:cs typeface="MS Mincho" charset="0"/>
              </a:rPr>
              <a:t>collaborative innovation networks</a:t>
            </a:r>
            <a:r>
              <a:rPr lang="en-AU" sz="1800" dirty="0">
                <a:solidFill>
                  <a:srgbClr val="FF9621"/>
                </a:solidFill>
                <a:latin typeface="Arial" charset="0"/>
                <a:ea typeface="MS Mincho" charset="0"/>
                <a:cs typeface="MS Mincho" charset="0"/>
              </a:rPr>
              <a:t> </a:t>
            </a:r>
            <a:r>
              <a:rPr lang="en-AU" sz="1800" dirty="0">
                <a:solidFill>
                  <a:srgbClr val="000000">
                    <a:lumMod val="50000"/>
                    <a:lumOff val="50000"/>
                  </a:srgbClr>
                </a:solidFill>
                <a:latin typeface="Arial" charset="0"/>
                <a:ea typeface="MS Mincho" charset="0"/>
                <a:cs typeface="MS Mincho" charset="0"/>
              </a:rPr>
              <a:t>and </a:t>
            </a:r>
            <a:r>
              <a:rPr lang="en-AU" sz="1800" b="1" dirty="0">
                <a:solidFill>
                  <a:srgbClr val="FF9621"/>
                </a:solidFill>
                <a:latin typeface="Arial" charset="0"/>
                <a:ea typeface="MS Mincho" charset="0"/>
                <a:cs typeface="MS Mincho" charset="0"/>
              </a:rPr>
              <a:t>collaborative strategy </a:t>
            </a:r>
            <a:r>
              <a:rPr lang="en-AU" sz="1800" dirty="0">
                <a:solidFill>
                  <a:srgbClr val="000000">
                    <a:lumMod val="50000"/>
                    <a:lumOff val="50000"/>
                  </a:srgbClr>
                </a:solidFill>
                <a:latin typeface="Arial" charset="0"/>
                <a:ea typeface="MS Mincho" charset="0"/>
                <a:cs typeface="MS Mincho" charset="0"/>
              </a:rPr>
              <a:t>for high-impact social ventures.</a:t>
            </a:r>
          </a:p>
        </p:txBody>
      </p:sp>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Who we are</a:t>
            </a:r>
          </a:p>
        </p:txBody>
      </p:sp>
    </p:spTree>
    <p:extLst>
      <p:ext uri="{BB962C8B-B14F-4D97-AF65-F5344CB8AC3E}">
        <p14:creationId xmlns:p14="http://schemas.microsoft.com/office/powerpoint/2010/main" val="261620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Four Reasons to Brainstorm Well</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763647"/>
            <a:ext cx="818405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8925" indent="-288925">
              <a:spcAft>
                <a:spcPts val="1200"/>
              </a:spcAft>
              <a:buFont typeface="+mj-lt"/>
              <a:buAutoNum type="arabicPeriod"/>
            </a:pPr>
            <a:r>
              <a:rPr lang="en-US" sz="2000" b="1" dirty="0">
                <a:solidFill>
                  <a:srgbClr val="FF6600"/>
                </a:solidFill>
                <a:latin typeface="Arial" charset="0"/>
                <a:ea typeface="MS Mincho" charset="0"/>
                <a:cs typeface="MS Mincho" charset="0"/>
              </a:rPr>
              <a:t>More Ideas</a:t>
            </a:r>
            <a:br>
              <a:rPr lang="en-US" sz="2000" dirty="0">
                <a:solidFill>
                  <a:srgbClr val="FF6600"/>
                </a:solidFill>
                <a:latin typeface="Arial" charset="0"/>
                <a:ea typeface="MS Mincho" charset="0"/>
                <a:cs typeface="MS Mincho" charset="0"/>
              </a:rPr>
            </a:br>
            <a:r>
              <a:rPr lang="en-US" sz="2000" dirty="0">
                <a:solidFill>
                  <a:srgbClr val="595959"/>
                </a:solidFill>
                <a:latin typeface="Arial" charset="0"/>
                <a:ea typeface="MS Mincho" charset="0"/>
                <a:cs typeface="MS Mincho" charset="0"/>
              </a:rPr>
              <a:t>The more good ideas we can draw from, the more likely we’ll move beyond favored solutions.</a:t>
            </a:r>
          </a:p>
          <a:p>
            <a:pPr marL="288925" indent="-288925">
              <a:spcAft>
                <a:spcPts val="1200"/>
              </a:spcAft>
              <a:buFont typeface="+mj-lt"/>
              <a:buAutoNum type="arabicPeriod"/>
            </a:pPr>
            <a:r>
              <a:rPr lang="en-US" sz="2000" b="1" dirty="0">
                <a:solidFill>
                  <a:srgbClr val="FF6600"/>
                </a:solidFill>
                <a:latin typeface="Arial" charset="0"/>
                <a:ea typeface="MS Mincho" charset="0"/>
                <a:cs typeface="MS Mincho" charset="0"/>
              </a:rPr>
              <a:t>Better Ideas</a:t>
            </a:r>
            <a:r>
              <a:rPr lang="en-US" sz="2000" dirty="0">
                <a:solidFill>
                  <a:srgbClr val="FF6600"/>
                </a:solidFill>
                <a:latin typeface="Arial" charset="0"/>
                <a:ea typeface="MS Mincho" charset="0"/>
                <a:cs typeface="MS Mincho" charset="0"/>
              </a:rPr>
              <a:t> </a:t>
            </a:r>
            <a:br>
              <a:rPr lang="en-US" sz="2000" dirty="0">
                <a:solidFill>
                  <a:srgbClr val="FF6600"/>
                </a:solidFill>
                <a:latin typeface="Arial" charset="0"/>
                <a:ea typeface="MS Mincho" charset="0"/>
                <a:cs typeface="MS Mincho" charset="0"/>
              </a:rPr>
            </a:br>
            <a:r>
              <a:rPr lang="en-US" sz="2000" dirty="0">
                <a:solidFill>
                  <a:srgbClr val="595959"/>
                </a:solidFill>
                <a:latin typeface="Arial" charset="0"/>
                <a:ea typeface="MS Mincho" charset="0"/>
                <a:cs typeface="MS Mincho" charset="0"/>
              </a:rPr>
              <a:t>Effective brainstorming generates ideas that are more specific, impactful, and compelling.</a:t>
            </a:r>
          </a:p>
          <a:p>
            <a:pPr marL="288925" indent="-288925">
              <a:spcAft>
                <a:spcPts val="1200"/>
              </a:spcAft>
              <a:buFont typeface="+mj-lt"/>
              <a:buAutoNum type="arabicPeriod"/>
            </a:pPr>
            <a:r>
              <a:rPr lang="en-US" sz="2000" b="1" dirty="0">
                <a:solidFill>
                  <a:srgbClr val="FF6600"/>
                </a:solidFill>
                <a:latin typeface="Arial" charset="0"/>
                <a:ea typeface="MS Mincho" charset="0"/>
                <a:cs typeface="MS Mincho" charset="0"/>
              </a:rPr>
              <a:t>Opens Up Thinking</a:t>
            </a:r>
            <a:br>
              <a:rPr lang="en-US" sz="2000" b="1" dirty="0">
                <a:solidFill>
                  <a:srgbClr val="FF6600"/>
                </a:solidFill>
                <a:latin typeface="Arial" charset="0"/>
                <a:ea typeface="MS Mincho" charset="0"/>
                <a:cs typeface="MS Mincho" charset="0"/>
              </a:rPr>
            </a:br>
            <a:r>
              <a:rPr lang="en-US" sz="2000" dirty="0">
                <a:solidFill>
                  <a:srgbClr val="595959"/>
                </a:solidFill>
                <a:latin typeface="Arial" charset="0"/>
                <a:ea typeface="MS Mincho" charset="0"/>
                <a:cs typeface="MS Mincho" charset="0"/>
              </a:rPr>
              <a:t>Helps us consider the problem and potential solutions in new ways. </a:t>
            </a:r>
          </a:p>
          <a:p>
            <a:pPr marL="288925" indent="-288925">
              <a:spcAft>
                <a:spcPts val="1200"/>
              </a:spcAft>
              <a:buFont typeface="+mj-lt"/>
              <a:buAutoNum type="arabicPeriod"/>
            </a:pPr>
            <a:r>
              <a:rPr lang="en-US" sz="2000" b="1" dirty="0">
                <a:solidFill>
                  <a:srgbClr val="FF6600"/>
                </a:solidFill>
                <a:latin typeface="Arial" charset="0"/>
                <a:ea typeface="MS Mincho" charset="0"/>
                <a:cs typeface="MS Mincho" charset="0"/>
              </a:rPr>
              <a:t>Expands Energy</a:t>
            </a:r>
            <a:br>
              <a:rPr lang="en-US" sz="2000" b="1" dirty="0">
                <a:solidFill>
                  <a:srgbClr val="FF6600"/>
                </a:solidFill>
                <a:latin typeface="Arial" charset="0"/>
                <a:ea typeface="MS Mincho" charset="0"/>
                <a:cs typeface="MS Mincho" charset="0"/>
              </a:rPr>
            </a:br>
            <a:r>
              <a:rPr lang="en-US" sz="2000" dirty="0">
                <a:solidFill>
                  <a:srgbClr val="595959"/>
                </a:solidFill>
                <a:latin typeface="Arial" charset="0"/>
                <a:ea typeface="MS Mincho" charset="0"/>
                <a:cs typeface="MS Mincho" charset="0"/>
              </a:rPr>
              <a:t>Generates energy from creative engagement and builds energy for the work ahead.</a:t>
            </a:r>
          </a:p>
        </p:txBody>
      </p:sp>
    </p:spTree>
    <p:extLst>
      <p:ext uri="{BB962C8B-B14F-4D97-AF65-F5344CB8AC3E}">
        <p14:creationId xmlns:p14="http://schemas.microsoft.com/office/powerpoint/2010/main" val="189589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FE1D8C-5D12-1147-B3A5-FCD6AC7A3C27}"/>
              </a:ext>
            </a:extLst>
          </p:cNvPr>
          <p:cNvSpPr/>
          <p:nvPr/>
        </p:nvSpPr>
        <p:spPr>
          <a:xfrm>
            <a:off x="0" y="4589502"/>
            <a:ext cx="9144001" cy="53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819" y="8853"/>
            <a:ext cx="6400800" cy="5118745"/>
          </a:xfrm>
          <a:prstGeom prst="rect">
            <a:avLst/>
          </a:prstGeom>
        </p:spPr>
      </p:pic>
      <p:sp>
        <p:nvSpPr>
          <p:cNvPr id="29" name="Rectangle 2"/>
          <p:cNvSpPr txBox="1">
            <a:spLocks noChangeArrowheads="1"/>
          </p:cNvSpPr>
          <p:nvPr/>
        </p:nvSpPr>
        <p:spPr bwMode="auto">
          <a:xfrm>
            <a:off x="0" y="3757758"/>
            <a:ext cx="1789043" cy="461665"/>
          </a:xfrm>
          <a:prstGeom prst="rect">
            <a:avLst/>
          </a:prstGeom>
          <a:solidFill>
            <a:schemeClr val="accent2"/>
          </a:solidFill>
          <a:ln w="3175" cmpd="sng">
            <a:no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spcBef>
                <a:spcPct val="0"/>
              </a:spcBef>
              <a:buFontTx/>
              <a:buNone/>
            </a:pPr>
            <a:r>
              <a:rPr lang="en-US" sz="2400" b="1">
                <a:solidFill>
                  <a:schemeClr val="bg1"/>
                </a:solidFill>
                <a:ea typeface="Arial" charset="0"/>
                <a:cs typeface="Arial" charset="0"/>
              </a:rPr>
              <a:t>A Bad Idea</a:t>
            </a:r>
            <a:endParaRPr lang="en-US" altLang="en-US" sz="2400" b="1" dirty="0">
              <a:solidFill>
                <a:schemeClr val="bg1"/>
              </a:solidFill>
              <a:ea typeface="Arial" charset="0"/>
              <a:cs typeface="Arial" charset="0"/>
            </a:endParaRPr>
          </a:p>
        </p:txBody>
      </p:sp>
      <p:sp>
        <p:nvSpPr>
          <p:cNvPr id="4" name="Rectangle 3"/>
          <p:cNvSpPr/>
          <p:nvPr/>
        </p:nvSpPr>
        <p:spPr>
          <a:xfrm>
            <a:off x="7386763" y="4589502"/>
            <a:ext cx="1757238" cy="553998"/>
          </a:xfrm>
          <a:prstGeom prst="rect">
            <a:avLst/>
          </a:prstGeom>
        </p:spPr>
        <p:txBody>
          <a:bodyPr wrap="square">
            <a:spAutoFit/>
          </a:bodyPr>
          <a:lstStyle/>
          <a:p>
            <a:pPr algn="r"/>
            <a:r>
              <a:rPr lang="en-US" sz="1000" dirty="0">
                <a:solidFill>
                  <a:schemeClr val="tx1">
                    <a:lumMod val="50000"/>
                    <a:lumOff val="50000"/>
                  </a:schemeClr>
                </a:solidFill>
              </a:rPr>
              <a:t>Bruce Eric Kaplan </a:t>
            </a:r>
            <a:br>
              <a:rPr lang="en-US" sz="1000" dirty="0">
                <a:solidFill>
                  <a:schemeClr val="tx1">
                    <a:lumMod val="50000"/>
                    <a:lumOff val="50000"/>
                  </a:schemeClr>
                </a:solidFill>
              </a:rPr>
            </a:br>
            <a:r>
              <a:rPr lang="en-US" sz="1000" dirty="0">
                <a:solidFill>
                  <a:schemeClr val="tx1">
                    <a:lumMod val="50000"/>
                    <a:lumOff val="50000"/>
                  </a:schemeClr>
                </a:solidFill>
              </a:rPr>
              <a:t>The New Yorker Collection</a:t>
            </a:r>
            <a:br>
              <a:rPr lang="en-US" sz="1000" dirty="0">
                <a:solidFill>
                  <a:schemeClr val="tx1">
                    <a:lumMod val="50000"/>
                    <a:lumOff val="50000"/>
                  </a:schemeClr>
                </a:solidFill>
              </a:rPr>
            </a:br>
            <a:r>
              <a:rPr lang="en-US" sz="1000" dirty="0">
                <a:solidFill>
                  <a:schemeClr val="tx1">
                    <a:lumMod val="50000"/>
                    <a:lumOff val="50000"/>
                  </a:schemeClr>
                </a:solidFill>
              </a:rPr>
              <a:t>The Cartoon Bank</a:t>
            </a:r>
          </a:p>
        </p:txBody>
      </p:sp>
    </p:spTree>
    <p:extLst>
      <p:ext uri="{BB962C8B-B14F-4D97-AF65-F5344CB8AC3E}">
        <p14:creationId xmlns:p14="http://schemas.microsoft.com/office/powerpoint/2010/main" val="37405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altLang="en-US" sz="2400" b="1" dirty="0">
                <a:solidFill>
                  <a:srgbClr val="007F97"/>
                </a:solidFill>
                <a:ea typeface="Arial" charset="0"/>
                <a:cs typeface="Arial" charset="0"/>
              </a:rPr>
              <a:t>4 Barriers to Good Brainstorming</a:t>
            </a:r>
          </a:p>
        </p:txBody>
      </p:sp>
      <p:sp>
        <p:nvSpPr>
          <p:cNvPr id="27" name="Rectangle 26"/>
          <p:cNvSpPr>
            <a:spLocks noChangeArrowheads="1"/>
          </p:cNvSpPr>
          <p:nvPr/>
        </p:nvSpPr>
        <p:spPr bwMode="auto">
          <a:xfrm>
            <a:off x="299545" y="869783"/>
            <a:ext cx="8518452"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Rabbit Holes</a:t>
            </a:r>
            <a:br>
              <a:rPr lang="en-NZ" sz="2000" dirty="0">
                <a:solidFill>
                  <a:srgbClr val="FF6600"/>
                </a:solidFill>
                <a:latin typeface="Arial" charset="0"/>
                <a:ea typeface="MS Mincho" charset="0"/>
                <a:cs typeface="MS Mincho" charset="0"/>
              </a:rPr>
            </a:br>
            <a:r>
              <a:rPr lang="en-NZ" sz="1600" dirty="0">
                <a:solidFill>
                  <a:schemeClr val="tx1">
                    <a:lumMod val="65000"/>
                    <a:lumOff val="35000"/>
                  </a:schemeClr>
                </a:solidFill>
                <a:latin typeface="Arial" charset="0"/>
                <a:ea typeface="MS Mincho" charset="0"/>
                <a:cs typeface="MS Mincho" charset="0"/>
              </a:rPr>
              <a:t>Don’t get bogged down in discussion. Only discuss an idea enough to help clarify it, </a:t>
            </a:r>
            <a:br>
              <a:rPr lang="en-NZ" sz="1600" dirty="0">
                <a:solidFill>
                  <a:schemeClr val="tx1">
                    <a:lumMod val="65000"/>
                    <a:lumOff val="35000"/>
                  </a:schemeClr>
                </a:solidFill>
                <a:latin typeface="Arial" charset="0"/>
                <a:ea typeface="MS Mincho" charset="0"/>
                <a:cs typeface="MS Mincho" charset="0"/>
              </a:rPr>
            </a:br>
            <a:r>
              <a:rPr lang="en-NZ" sz="1600" dirty="0">
                <a:solidFill>
                  <a:schemeClr val="tx1">
                    <a:lumMod val="65000"/>
                    <a:lumOff val="35000"/>
                  </a:schemeClr>
                </a:solidFill>
                <a:latin typeface="Arial" charset="0"/>
                <a:ea typeface="MS Mincho" charset="0"/>
                <a:cs typeface="MS Mincho" charset="0"/>
              </a:rPr>
              <a:t>and no more.</a:t>
            </a: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Group Think</a:t>
            </a:r>
            <a:br>
              <a:rPr lang="en-NZ" sz="2000" b="1" dirty="0">
                <a:solidFill>
                  <a:srgbClr val="FF6600"/>
                </a:solidFill>
                <a:latin typeface="Arial" charset="0"/>
                <a:ea typeface="MS Mincho" charset="0"/>
                <a:cs typeface="MS Mincho" charset="0"/>
              </a:rPr>
            </a:br>
            <a:r>
              <a:rPr lang="en-US" sz="1600" dirty="0">
                <a:solidFill>
                  <a:schemeClr val="tx1">
                    <a:lumMod val="65000"/>
                    <a:lumOff val="35000"/>
                  </a:schemeClr>
                </a:solidFill>
                <a:latin typeface="Arial" charset="0"/>
                <a:ea typeface="MS Mincho" charset="0"/>
                <a:cs typeface="MS Mincho" charset="0"/>
              </a:rPr>
              <a:t>Break away from the pattern of generating more of the same types of ideas, or just adding variations of a single central idea.</a:t>
            </a: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Perfectionism &amp; Critique</a:t>
            </a:r>
            <a:br>
              <a:rPr lang="en-NZ" sz="2800" b="1" dirty="0">
                <a:solidFill>
                  <a:srgbClr val="FF6600"/>
                </a:solidFill>
                <a:latin typeface="Arial" charset="0"/>
                <a:ea typeface="MS Mincho" charset="0"/>
                <a:cs typeface="MS Mincho" charset="0"/>
              </a:rPr>
            </a:br>
            <a:r>
              <a:rPr lang="en-US" sz="1600" dirty="0">
                <a:solidFill>
                  <a:schemeClr val="tx1">
                    <a:lumMod val="65000"/>
                    <a:lumOff val="35000"/>
                  </a:schemeClr>
                </a:solidFill>
                <a:latin typeface="Arial" charset="0"/>
                <a:ea typeface="Arial" charset="0"/>
                <a:cs typeface="Arial" charset="0"/>
              </a:rPr>
              <a:t>Ideas are fragile things and they die easily. Adding to an idea produces much better output than tearing it apart. </a:t>
            </a:r>
            <a:endParaRPr lang="en-US" sz="1600" b="1" dirty="0">
              <a:solidFill>
                <a:schemeClr val="tx1">
                  <a:lumMod val="65000"/>
                  <a:lumOff val="35000"/>
                </a:schemeClr>
              </a:solidFill>
              <a:latin typeface="Arial" charset="0"/>
              <a:ea typeface="Arial" charset="0"/>
              <a:cs typeface="Arial" charset="0"/>
            </a:endParaRP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Being Safe</a:t>
            </a:r>
            <a:br>
              <a:rPr lang="en-NZ" sz="2000" b="1" dirty="0">
                <a:solidFill>
                  <a:srgbClr val="FF6600"/>
                </a:solidFill>
                <a:latin typeface="Arial" charset="0"/>
                <a:ea typeface="MS Mincho" charset="0"/>
                <a:cs typeface="MS Mincho" charset="0"/>
              </a:rPr>
            </a:br>
            <a:r>
              <a:rPr lang="en-US" sz="1600" dirty="0">
                <a:solidFill>
                  <a:srgbClr val="595959"/>
                </a:solidFill>
                <a:latin typeface="Arial" charset="0"/>
                <a:ea typeface="MS Mincho" charset="0"/>
                <a:cs typeface="MS Mincho" charset="0"/>
              </a:rPr>
              <a:t>The most compelling ideas are specific and provocative. Avoid trying to make your ideas appealing by keeping them general and unspecific. </a:t>
            </a:r>
            <a:endParaRPr lang="en-NZ" sz="1600" b="1" dirty="0">
              <a:solidFill>
                <a:srgbClr val="FF6600"/>
              </a:solidFill>
              <a:latin typeface="Arial" charset="0"/>
              <a:ea typeface="MS Mincho" charset="0"/>
              <a:cs typeface="MS Mincho" charset="0"/>
            </a:endParaRPr>
          </a:p>
        </p:txBody>
      </p:sp>
    </p:spTree>
    <p:extLst>
      <p:ext uri="{BB962C8B-B14F-4D97-AF65-F5344CB8AC3E}">
        <p14:creationId xmlns:p14="http://schemas.microsoft.com/office/powerpoint/2010/main" val="146488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255" y="888407"/>
            <a:ext cx="3827936" cy="3293209"/>
          </a:xfrm>
          <a:prstGeom prst="rect">
            <a:avLst/>
          </a:prstGeom>
          <a:noFill/>
        </p:spPr>
        <p:txBody>
          <a:bodyPr wrap="square" rtlCol="0">
            <a:spAutoFit/>
          </a:bodyPr>
          <a:lstStyle/>
          <a:p>
            <a:pPr fontAlgn="t"/>
            <a:r>
              <a:rPr lang="en-US" sz="2800" b="1" dirty="0">
                <a:solidFill>
                  <a:srgbClr val="FF6600"/>
                </a:solidFill>
                <a:latin typeface="Arial" charset="0"/>
                <a:ea typeface="Arial" charset="0"/>
                <a:cs typeface="Arial" charset="0"/>
              </a:rPr>
              <a:t>An Idea is</a:t>
            </a:r>
            <a:r>
              <a:rPr lang="is-IS" sz="2800" b="1" dirty="0">
                <a:solidFill>
                  <a:srgbClr val="FF6600"/>
                </a:solidFill>
                <a:latin typeface="Arial" charset="0"/>
                <a:ea typeface="Arial" charset="0"/>
                <a:cs typeface="Arial" charset="0"/>
              </a:rPr>
              <a:t>…</a:t>
            </a:r>
            <a:endParaRPr lang="en-US" sz="2800" b="1" dirty="0">
              <a:latin typeface="Arial" charset="0"/>
              <a:ea typeface="Arial" charset="0"/>
              <a:cs typeface="Arial" charset="0"/>
            </a:endParaRPr>
          </a:p>
          <a:p>
            <a:pPr fontAlgn="t"/>
            <a:r>
              <a:rPr lang="en-US" sz="2000" b="1" dirty="0">
                <a:solidFill>
                  <a:schemeClr val="tx1">
                    <a:lumMod val="65000"/>
                    <a:lumOff val="35000"/>
                  </a:schemeClr>
                </a:solidFill>
                <a:latin typeface="Arial" charset="0"/>
                <a:ea typeface="Arial" charset="0"/>
                <a:cs typeface="Arial" charset="0"/>
              </a:rPr>
              <a:t>a concrete action (programs, services, initiatives, etc.) that can be take toward a specific outcome.</a:t>
            </a:r>
          </a:p>
          <a:p>
            <a:pPr fontAlgn="t"/>
            <a:br>
              <a:rPr lang="en-US" sz="2000" i="1" dirty="0">
                <a:solidFill>
                  <a:schemeClr val="tx1">
                    <a:lumMod val="65000"/>
                    <a:lumOff val="35000"/>
                  </a:schemeClr>
                </a:solidFill>
                <a:latin typeface="Arial" charset="0"/>
                <a:ea typeface="Arial" charset="0"/>
                <a:cs typeface="Arial" charset="0"/>
              </a:rPr>
            </a:br>
            <a:r>
              <a:rPr lang="en-US" sz="2000" i="1" dirty="0">
                <a:solidFill>
                  <a:schemeClr val="tx1">
                    <a:lumMod val="65000"/>
                    <a:lumOff val="35000"/>
                  </a:schemeClr>
                </a:solidFill>
                <a:latin typeface="Arial" charset="0"/>
                <a:ea typeface="Arial" charset="0"/>
                <a:cs typeface="Arial" charset="0"/>
              </a:rPr>
              <a:t>Example: </a:t>
            </a:r>
            <a:r>
              <a:rPr lang="en-US" sz="2000" dirty="0">
                <a:solidFill>
                  <a:schemeClr val="tx1">
                    <a:lumMod val="65000"/>
                    <a:lumOff val="35000"/>
                  </a:schemeClr>
                </a:solidFill>
                <a:latin typeface="Arial" charset="0"/>
                <a:ea typeface="Arial" charset="0"/>
                <a:cs typeface="Arial" charset="0"/>
              </a:rPr>
              <a:t>“</a:t>
            </a:r>
            <a:r>
              <a:rPr lang="en-US" sz="2000" i="1" dirty="0">
                <a:solidFill>
                  <a:schemeClr val="tx1">
                    <a:lumMod val="65000"/>
                    <a:lumOff val="35000"/>
                  </a:schemeClr>
                </a:solidFill>
                <a:latin typeface="Arial" charset="0"/>
                <a:ea typeface="Arial" charset="0"/>
                <a:cs typeface="Arial" charset="0"/>
              </a:rPr>
              <a:t>Get more architects elected to public office to ensure a ‘seat at the table’ on public design decisions</a:t>
            </a:r>
            <a:r>
              <a:rPr lang="en-US" sz="2000" dirty="0">
                <a:solidFill>
                  <a:schemeClr val="tx1">
                    <a:lumMod val="65000"/>
                    <a:lumOff val="35000"/>
                  </a:schemeClr>
                </a:solidFill>
                <a:latin typeface="Arial" charset="0"/>
                <a:ea typeface="Arial" charset="0"/>
                <a:cs typeface="Arial" charset="0"/>
              </a:rPr>
              <a:t>.”</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What an Idea Is</a:t>
            </a:r>
            <a:r>
              <a:rPr lang="is-IS" sz="2400" b="1" dirty="0">
                <a:solidFill>
                  <a:srgbClr val="007F97"/>
                </a:solidFill>
                <a:ea typeface="Arial" charset="0"/>
                <a:cs typeface="Arial" charset="0"/>
              </a:rPr>
              <a:t>…</a:t>
            </a:r>
            <a:r>
              <a:rPr lang="en-US" sz="2400" b="1" dirty="0">
                <a:solidFill>
                  <a:srgbClr val="007F97"/>
                </a:solidFill>
                <a:ea typeface="Arial" charset="0"/>
                <a:cs typeface="Arial" charset="0"/>
              </a:rPr>
              <a:t>and Isn’t</a:t>
            </a:r>
            <a:endParaRPr lang="en-US" altLang="en-US" sz="2400" b="1" dirty="0">
              <a:solidFill>
                <a:srgbClr val="007F97"/>
              </a:solidFill>
              <a:ea typeface="Arial" charset="0"/>
              <a:cs typeface="Arial" charset="0"/>
            </a:endParaRPr>
          </a:p>
        </p:txBody>
      </p:sp>
      <p:sp>
        <p:nvSpPr>
          <p:cNvPr id="5" name="TextBox 4"/>
          <p:cNvSpPr txBox="1"/>
          <p:nvPr/>
        </p:nvSpPr>
        <p:spPr>
          <a:xfrm>
            <a:off x="4818489" y="888407"/>
            <a:ext cx="4178365" cy="2985433"/>
          </a:xfrm>
          <a:prstGeom prst="rect">
            <a:avLst/>
          </a:prstGeom>
          <a:noFill/>
        </p:spPr>
        <p:txBody>
          <a:bodyPr wrap="square" rtlCol="0">
            <a:spAutoFit/>
          </a:bodyPr>
          <a:lstStyle/>
          <a:p>
            <a:pPr fontAlgn="t"/>
            <a:r>
              <a:rPr lang="en-US" sz="2800" b="1" dirty="0">
                <a:solidFill>
                  <a:srgbClr val="FF6600"/>
                </a:solidFill>
                <a:latin typeface="Arial" charset="0"/>
                <a:ea typeface="Arial" charset="0"/>
                <a:cs typeface="Arial" charset="0"/>
              </a:rPr>
              <a:t>An Idea is not</a:t>
            </a:r>
            <a:r>
              <a:rPr lang="is-IS" sz="2800" b="1" dirty="0">
                <a:solidFill>
                  <a:srgbClr val="FF6600"/>
                </a:solidFill>
                <a:latin typeface="Arial" charset="0"/>
                <a:ea typeface="Arial" charset="0"/>
                <a:cs typeface="Arial" charset="0"/>
              </a:rPr>
              <a:t>…</a:t>
            </a:r>
            <a:r>
              <a:rPr lang="en-US" sz="2800" b="1" dirty="0">
                <a:solidFill>
                  <a:srgbClr val="FF6600"/>
                </a:solidFill>
                <a:latin typeface="Arial" charset="0"/>
                <a:ea typeface="Arial" charset="0"/>
                <a:cs typeface="Arial" charset="0"/>
              </a:rPr>
              <a:t> </a:t>
            </a:r>
          </a:p>
          <a:p>
            <a:pPr fontAlgn="t"/>
            <a:r>
              <a:rPr lang="en-US" sz="2000" b="1" dirty="0">
                <a:solidFill>
                  <a:schemeClr val="tx1">
                    <a:lumMod val="65000"/>
                    <a:lumOff val="35000"/>
                  </a:schemeClr>
                </a:solidFill>
                <a:latin typeface="Arial" charset="0"/>
                <a:ea typeface="Arial" charset="0"/>
                <a:cs typeface="Arial" charset="0"/>
              </a:rPr>
              <a:t>A thought or a statement about an issue, or a declaration or assertion about a challenge or opportunity.</a:t>
            </a:r>
          </a:p>
          <a:p>
            <a:pPr fontAlgn="t"/>
            <a:br>
              <a:rPr lang="en-US" sz="2000" i="1" dirty="0">
                <a:solidFill>
                  <a:schemeClr val="tx1">
                    <a:lumMod val="65000"/>
                    <a:lumOff val="35000"/>
                  </a:schemeClr>
                </a:solidFill>
                <a:latin typeface="Arial" charset="0"/>
                <a:ea typeface="Arial" charset="0"/>
                <a:cs typeface="Arial" charset="0"/>
              </a:rPr>
            </a:br>
            <a:r>
              <a:rPr lang="en-US" sz="2000" i="1" dirty="0">
                <a:solidFill>
                  <a:schemeClr val="tx1">
                    <a:lumMod val="65000"/>
                    <a:lumOff val="35000"/>
                  </a:schemeClr>
                </a:solidFill>
                <a:latin typeface="Arial" charset="0"/>
                <a:ea typeface="Arial" charset="0"/>
                <a:cs typeface="Arial" charset="0"/>
              </a:rPr>
              <a:t>Example: </a:t>
            </a:r>
            <a:r>
              <a:rPr lang="en-US" sz="2000" dirty="0">
                <a:solidFill>
                  <a:schemeClr val="tx1">
                    <a:lumMod val="65000"/>
                    <a:lumOff val="35000"/>
                  </a:schemeClr>
                </a:solidFill>
                <a:latin typeface="Arial" charset="0"/>
                <a:ea typeface="Arial" charset="0"/>
                <a:cs typeface="Arial" charset="0"/>
              </a:rPr>
              <a:t>“</a:t>
            </a:r>
            <a:r>
              <a:rPr lang="en-US" sz="2000" i="1" dirty="0">
                <a:solidFill>
                  <a:schemeClr val="tx1">
                    <a:lumMod val="65000"/>
                    <a:lumOff val="35000"/>
                  </a:schemeClr>
                </a:solidFill>
                <a:latin typeface="Arial" charset="0"/>
                <a:ea typeface="Arial" charset="0"/>
                <a:cs typeface="Arial" charset="0"/>
              </a:rPr>
              <a:t>Architects need to have a seat at the table on public design decisions.</a:t>
            </a:r>
            <a:r>
              <a:rPr lang="en-US" sz="2000" dirty="0">
                <a:solidFill>
                  <a:schemeClr val="tx1">
                    <a:lumMod val="65000"/>
                    <a:lumOff val="35000"/>
                  </a:schemeClr>
                </a:solidFill>
                <a:latin typeface="Arial" charset="0"/>
                <a:ea typeface="Arial" charset="0"/>
                <a:cs typeface="Arial" charset="0"/>
              </a:rPr>
              <a:t>”</a:t>
            </a:r>
          </a:p>
        </p:txBody>
      </p:sp>
    </p:spTree>
    <p:extLst>
      <p:ext uri="{BB962C8B-B14F-4D97-AF65-F5344CB8AC3E}">
        <p14:creationId xmlns:p14="http://schemas.microsoft.com/office/powerpoint/2010/main" val="12105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9080" y="720367"/>
            <a:ext cx="8458200" cy="4093428"/>
          </a:xfrm>
          <a:prstGeom prst="rect">
            <a:avLst/>
          </a:prstGeom>
          <a:noFill/>
        </p:spPr>
        <p:txBody>
          <a:bodyPr wrap="square" rtlCol="0">
            <a:spAutoFit/>
          </a:bodyPr>
          <a:lstStyle/>
          <a:p>
            <a:r>
              <a:rPr lang="en-US" sz="2000" b="1" dirty="0">
                <a:solidFill>
                  <a:srgbClr val="FF6600"/>
                </a:solidFill>
                <a:latin typeface="Arial" charset="0"/>
                <a:ea typeface="Arial" charset="0"/>
                <a:cs typeface="Arial" charset="0"/>
              </a:rPr>
              <a:t>Brainstorming in a Box (and </a:t>
            </a:r>
            <a:r>
              <a:rPr lang="en-US" sz="2000" b="1" i="1" dirty="0">
                <a:solidFill>
                  <a:srgbClr val="FF6600"/>
                </a:solidFill>
                <a:latin typeface="Arial" charset="0"/>
                <a:ea typeface="Arial" charset="0"/>
                <a:cs typeface="Arial" charset="0"/>
              </a:rPr>
              <a:t>Design Principles</a:t>
            </a:r>
            <a:r>
              <a:rPr lang="en-US" sz="2000" b="1" dirty="0">
                <a:solidFill>
                  <a:srgbClr val="FF6600"/>
                </a:solidFill>
                <a:latin typeface="Arial" charset="0"/>
                <a:ea typeface="Arial" charset="0"/>
                <a:cs typeface="Arial" charset="0"/>
              </a:rPr>
              <a:t>)</a:t>
            </a:r>
          </a:p>
          <a:p>
            <a:r>
              <a:rPr lang="en-US" sz="1600" dirty="0">
                <a:solidFill>
                  <a:schemeClr val="tx1">
                    <a:lumMod val="65000"/>
                    <a:lumOff val="35000"/>
                  </a:schemeClr>
                </a:solidFill>
                <a:latin typeface="Arial" charset="0"/>
                <a:ea typeface="Arial" charset="0"/>
                <a:cs typeface="Arial" charset="0"/>
              </a:rPr>
              <a:t>Used extensively by </a:t>
            </a:r>
            <a:r>
              <a:rPr lang="en-US" sz="1600" dirty="0" err="1">
                <a:solidFill>
                  <a:schemeClr val="tx1">
                    <a:lumMod val="65000"/>
                    <a:lumOff val="35000"/>
                  </a:schemeClr>
                </a:solidFill>
                <a:latin typeface="Arial" charset="0"/>
                <a:ea typeface="Arial" charset="0"/>
                <a:cs typeface="Arial" charset="0"/>
              </a:rPr>
              <a:t>CoCreative’s</a:t>
            </a:r>
            <a:r>
              <a:rPr lang="en-US" sz="1600" dirty="0">
                <a:solidFill>
                  <a:schemeClr val="tx1">
                    <a:lumMod val="65000"/>
                    <a:lumOff val="35000"/>
                  </a:schemeClr>
                </a:solidFill>
                <a:latin typeface="Arial" charset="0"/>
                <a:ea typeface="Arial" charset="0"/>
                <a:cs typeface="Arial" charset="0"/>
              </a:rPr>
              <a:t> partner firm </a:t>
            </a:r>
            <a:r>
              <a:rPr lang="en-US" sz="1600" dirty="0" err="1">
                <a:solidFill>
                  <a:schemeClr val="tx1">
                    <a:lumMod val="65000"/>
                    <a:lumOff val="35000"/>
                  </a:schemeClr>
                </a:solidFill>
                <a:latin typeface="Arial" charset="0"/>
                <a:ea typeface="Arial" charset="0"/>
                <a:cs typeface="Arial" charset="0"/>
              </a:rPr>
              <a:t>ThinkPlace</a:t>
            </a:r>
            <a:r>
              <a:rPr lang="en-US" sz="1600" dirty="0">
                <a:solidFill>
                  <a:schemeClr val="tx1">
                    <a:lumMod val="65000"/>
                    <a:lumOff val="35000"/>
                  </a:schemeClr>
                </a:solidFill>
                <a:latin typeface="Arial" charset="0"/>
                <a:ea typeface="Arial" charset="0"/>
                <a:cs typeface="Arial" charset="0"/>
              </a:rPr>
              <a:t>, this method is often more productive than convention open-ended brainstorming because it applies more constraints on ideas, not fewer. These constraints are often called Design Principles. When people start listing the reasons an idea won’t work, consider it a gift. We can turn those critiques (and the reason people like the idea) into a working set of design principles that can inform the design of even better solutions. </a:t>
            </a:r>
          </a:p>
          <a:p>
            <a:endParaRPr lang="en-US" sz="1600" dirty="0">
              <a:solidFill>
                <a:schemeClr val="tx1">
                  <a:lumMod val="65000"/>
                  <a:lumOff val="35000"/>
                </a:schemeClr>
              </a:solidFill>
              <a:latin typeface="Arial" charset="0"/>
              <a:ea typeface="Arial" charset="0"/>
              <a:cs typeface="Arial" charset="0"/>
            </a:endParaRPr>
          </a:p>
          <a:p>
            <a:r>
              <a:rPr lang="en-US" sz="1600" dirty="0">
                <a:solidFill>
                  <a:schemeClr val="tx1">
                    <a:lumMod val="65000"/>
                    <a:lumOff val="35000"/>
                  </a:schemeClr>
                </a:solidFill>
                <a:latin typeface="Arial" charset="0"/>
                <a:ea typeface="Arial" charset="0"/>
                <a:cs typeface="Arial" charset="0"/>
              </a:rPr>
              <a:t>Working in small groups, take 10 minutes to generate 10 high-quality ideas. Every idea must follow a set of design principles (samples below):</a:t>
            </a:r>
          </a:p>
          <a:p>
            <a:endParaRPr lang="en-US" sz="1600" dirty="0">
              <a:solidFill>
                <a:schemeClr val="tx1">
                  <a:lumMod val="65000"/>
                  <a:lumOff val="35000"/>
                </a:schemeClr>
              </a:solidFill>
              <a:latin typeface="Arial" charset="0"/>
              <a:ea typeface="Arial" charset="0"/>
              <a:cs typeface="Arial" charset="0"/>
            </a:endParaRPr>
          </a:p>
          <a:p>
            <a:r>
              <a:rPr lang="en-US" sz="1600" b="1" i="1" dirty="0">
                <a:solidFill>
                  <a:srgbClr val="FF6600"/>
                </a:solidFill>
                <a:latin typeface="Arial" charset="0"/>
                <a:ea typeface="Arial" charset="0"/>
                <a:cs typeface="Arial" charset="0"/>
              </a:rPr>
              <a:t>Design Principles</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Be “prototype-able” within 6 months</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Have a measurable impact</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Make a big difference</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Require NO resources beyond what we have</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altLang="en-US" sz="2400" b="1" dirty="0">
                <a:solidFill>
                  <a:srgbClr val="007F97"/>
                </a:solidFill>
                <a:ea typeface="Arial" charset="0"/>
                <a:cs typeface="Arial" charset="0"/>
              </a:rPr>
              <a:t>Brainstorming Methods</a:t>
            </a:r>
          </a:p>
        </p:txBody>
      </p:sp>
    </p:spTree>
    <p:extLst>
      <p:ext uri="{BB962C8B-B14F-4D97-AF65-F5344CB8AC3E}">
        <p14:creationId xmlns:p14="http://schemas.microsoft.com/office/powerpoint/2010/main" val="7687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9080" y="712415"/>
            <a:ext cx="8458200" cy="3847207"/>
          </a:xfrm>
          <a:prstGeom prst="rect">
            <a:avLst/>
          </a:prstGeom>
          <a:noFill/>
        </p:spPr>
        <p:txBody>
          <a:bodyPr wrap="square" rtlCol="0">
            <a:spAutoFit/>
          </a:bodyPr>
          <a:lstStyle/>
          <a:p>
            <a:r>
              <a:rPr lang="en-US" sz="2000" b="1" dirty="0" err="1">
                <a:solidFill>
                  <a:srgbClr val="FF6600"/>
                </a:solidFill>
                <a:latin typeface="Arial" charset="0"/>
                <a:ea typeface="Arial" charset="0"/>
                <a:cs typeface="Arial" charset="0"/>
              </a:rPr>
              <a:t>Brainwriting</a:t>
            </a:r>
            <a:endParaRPr lang="en-US" sz="2000" b="1" dirty="0">
              <a:solidFill>
                <a:srgbClr val="FF6600"/>
              </a:solidFill>
              <a:latin typeface="Arial" charset="0"/>
              <a:ea typeface="Arial" charset="0"/>
              <a:cs typeface="Arial" charset="0"/>
            </a:endParaRPr>
          </a:p>
          <a:p>
            <a:pPr defTabSz="914400">
              <a:defRPr/>
            </a:pPr>
            <a:r>
              <a:rPr lang="en-US" sz="1600" dirty="0">
                <a:solidFill>
                  <a:schemeClr val="tx1">
                    <a:lumMod val="65000"/>
                    <a:lumOff val="35000"/>
                  </a:schemeClr>
                </a:solidFill>
                <a:latin typeface="Arial" charset="0"/>
                <a:ea typeface="Arial" charset="0"/>
                <a:cs typeface="Arial" charset="0"/>
              </a:rPr>
              <a:t>Developed in the last 1960’s by Bernd </a:t>
            </a:r>
            <a:r>
              <a:rPr lang="en-US" sz="1600" dirty="0" err="1">
                <a:solidFill>
                  <a:schemeClr val="tx1">
                    <a:lumMod val="65000"/>
                    <a:lumOff val="35000"/>
                  </a:schemeClr>
                </a:solidFill>
                <a:latin typeface="Arial" charset="0"/>
                <a:ea typeface="Arial" charset="0"/>
                <a:cs typeface="Arial" charset="0"/>
              </a:rPr>
              <a:t>Rohrbach</a:t>
            </a:r>
            <a:r>
              <a:rPr lang="en-US" sz="1600" dirty="0">
                <a:solidFill>
                  <a:schemeClr val="tx1">
                    <a:lumMod val="65000"/>
                    <a:lumOff val="35000"/>
                  </a:schemeClr>
                </a:solidFill>
                <a:latin typeface="Arial" charset="0"/>
                <a:ea typeface="Arial" charset="0"/>
                <a:cs typeface="Arial" charset="0"/>
              </a:rPr>
              <a:t>, </a:t>
            </a:r>
            <a:r>
              <a:rPr lang="en-US" sz="1600" dirty="0" err="1">
                <a:solidFill>
                  <a:schemeClr val="tx1">
                    <a:lumMod val="65000"/>
                    <a:lumOff val="35000"/>
                  </a:schemeClr>
                </a:solidFill>
                <a:latin typeface="Arial" charset="0"/>
                <a:ea typeface="Arial" charset="0"/>
                <a:cs typeface="Arial" charset="0"/>
              </a:rPr>
              <a:t>brainwriting</a:t>
            </a:r>
            <a:r>
              <a:rPr lang="en-US" sz="1600" dirty="0">
                <a:solidFill>
                  <a:schemeClr val="tx1">
                    <a:lumMod val="65000"/>
                    <a:lumOff val="35000"/>
                  </a:schemeClr>
                </a:solidFill>
                <a:latin typeface="Arial" charset="0"/>
                <a:ea typeface="Arial" charset="0"/>
                <a:cs typeface="Arial" charset="0"/>
              </a:rPr>
              <a:t> is a simple technique to engage all participants more fully in the brainstorming process. </a:t>
            </a:r>
            <a:r>
              <a:rPr lang="en-US" sz="1600" dirty="0" err="1">
                <a:solidFill>
                  <a:schemeClr val="tx1">
                    <a:lumMod val="65000"/>
                    <a:lumOff val="35000"/>
                  </a:schemeClr>
                </a:solidFill>
                <a:latin typeface="Arial" charset="0"/>
                <a:ea typeface="Arial" charset="0"/>
                <a:cs typeface="Arial" charset="0"/>
              </a:rPr>
              <a:t>Brainwriting</a:t>
            </a:r>
            <a:r>
              <a:rPr lang="en-US" sz="1600" dirty="0">
                <a:solidFill>
                  <a:schemeClr val="tx1">
                    <a:lumMod val="65000"/>
                    <a:lumOff val="35000"/>
                  </a:schemeClr>
                </a:solidFill>
                <a:latin typeface="Arial" charset="0"/>
                <a:ea typeface="Arial" charset="0"/>
                <a:cs typeface="Arial" charset="0"/>
              </a:rPr>
              <a:t> has the benefits of quiet reflection while also building on others’ ideas, which can produce better-quality ideas for groups with many introverts or non-professionals.</a:t>
            </a:r>
          </a:p>
          <a:p>
            <a:pPr defTabSz="914400">
              <a:defRPr/>
            </a:pPr>
            <a:endParaRPr lang="en-US" sz="1600" dirty="0">
              <a:solidFill>
                <a:schemeClr val="tx1">
                  <a:lumMod val="65000"/>
                  <a:lumOff val="35000"/>
                </a:schemeClr>
              </a:solidFill>
              <a:latin typeface="Arial" charset="0"/>
              <a:ea typeface="Arial" charset="0"/>
              <a:cs typeface="Arial" charset="0"/>
            </a:endParaRPr>
          </a:p>
          <a:p>
            <a:pPr defTabSz="914400">
              <a:defRPr/>
            </a:pPr>
            <a:r>
              <a:rPr lang="en-US" sz="1600" dirty="0">
                <a:solidFill>
                  <a:schemeClr val="tx1">
                    <a:lumMod val="65000"/>
                    <a:lumOff val="35000"/>
                  </a:schemeClr>
                </a:solidFill>
                <a:latin typeface="Arial" charset="0"/>
                <a:ea typeface="Arial" charset="0"/>
                <a:cs typeface="Arial" charset="0"/>
              </a:rPr>
              <a:t>Here’s our version: </a:t>
            </a:r>
          </a:p>
          <a:p>
            <a:pPr defTabSz="914400">
              <a:defRPr/>
            </a:pPr>
            <a:endParaRPr lang="en-US" sz="1600" dirty="0">
              <a:solidFill>
                <a:schemeClr val="tx1">
                  <a:lumMod val="65000"/>
                  <a:lumOff val="35000"/>
                </a:schemeClr>
              </a:solidFill>
              <a:latin typeface="Arial" charset="0"/>
              <a:ea typeface="Arial" charset="0"/>
              <a:cs typeface="Arial" charset="0"/>
            </a:endParaRPr>
          </a:p>
          <a:p>
            <a:pPr marL="342900" indent="-342900" defTabSz="914400">
              <a:buFont typeface="+mj-lt"/>
              <a:buAutoNum type="arabicPeriod"/>
              <a:defRPr/>
            </a:pPr>
            <a:r>
              <a:rPr lang="en-US" sz="1600" dirty="0">
                <a:solidFill>
                  <a:schemeClr val="tx1">
                    <a:lumMod val="65000"/>
                    <a:lumOff val="35000"/>
                  </a:schemeClr>
                </a:solidFill>
                <a:latin typeface="Arial" charset="0"/>
                <a:ea typeface="Arial" charset="0"/>
                <a:cs typeface="Arial" charset="0"/>
              </a:rPr>
              <a:t>Begin with each participant or small groups of participants in front of flip chart paper on the wall. </a:t>
            </a:r>
          </a:p>
          <a:p>
            <a:pPr marL="342900" indent="-342900" defTabSz="914400">
              <a:buFont typeface="+mj-lt"/>
              <a:buAutoNum type="arabicPeriod"/>
              <a:defRPr/>
            </a:pPr>
            <a:r>
              <a:rPr lang="en-US" sz="1600" dirty="0">
                <a:solidFill>
                  <a:schemeClr val="tx1">
                    <a:lumMod val="65000"/>
                    <a:lumOff val="35000"/>
                  </a:schemeClr>
                </a:solidFill>
                <a:latin typeface="Arial" charset="0"/>
                <a:ea typeface="Arial" charset="0"/>
                <a:cs typeface="Arial" charset="0"/>
              </a:rPr>
              <a:t>Have everyone silently add their ideas to the sheet in front of them. </a:t>
            </a:r>
          </a:p>
          <a:p>
            <a:pPr marL="342900" indent="-342900" defTabSz="914400">
              <a:buFont typeface="+mj-lt"/>
              <a:buAutoNum type="arabicPeriod"/>
              <a:defRPr/>
            </a:pPr>
            <a:r>
              <a:rPr lang="en-US" sz="1600" dirty="0">
                <a:solidFill>
                  <a:schemeClr val="tx1">
                    <a:lumMod val="65000"/>
                    <a:lumOff val="35000"/>
                  </a:schemeClr>
                </a:solidFill>
                <a:latin typeface="Arial" charset="0"/>
                <a:ea typeface="Arial" charset="0"/>
                <a:cs typeface="Arial" charset="0"/>
              </a:rPr>
              <a:t>After a few minutes, have the individual or small groups shift to the next sheet, read the ideas there, and add to these. </a:t>
            </a:r>
          </a:p>
          <a:p>
            <a:pPr marL="342900" indent="-342900" defTabSz="914400">
              <a:buFont typeface="+mj-lt"/>
              <a:buAutoNum type="arabicPeriod"/>
              <a:defRPr/>
            </a:pPr>
            <a:r>
              <a:rPr lang="en-US" sz="1600" dirty="0">
                <a:solidFill>
                  <a:schemeClr val="tx1">
                    <a:lumMod val="65000"/>
                    <a:lumOff val="35000"/>
                  </a:schemeClr>
                </a:solidFill>
                <a:latin typeface="Arial" charset="0"/>
                <a:ea typeface="Arial" charset="0"/>
                <a:cs typeface="Arial" charset="0"/>
              </a:rPr>
              <a:t>After 10 to 15 minutes, walk the whole group around the room, and have the group “harvest” their favorite ideas from the long lists.</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altLang="en-US" sz="2400" b="1" dirty="0">
                <a:solidFill>
                  <a:srgbClr val="007F97"/>
                </a:solidFill>
                <a:ea typeface="Arial" charset="0"/>
                <a:cs typeface="Arial" charset="0"/>
              </a:rPr>
              <a:t>Brainstorming Methods</a:t>
            </a:r>
          </a:p>
        </p:txBody>
      </p:sp>
    </p:spTree>
    <p:extLst>
      <p:ext uri="{BB962C8B-B14F-4D97-AF65-F5344CB8AC3E}">
        <p14:creationId xmlns:p14="http://schemas.microsoft.com/office/powerpoint/2010/main" val="3113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0598" y="712416"/>
            <a:ext cx="8458200" cy="892552"/>
          </a:xfrm>
          <a:prstGeom prst="rect">
            <a:avLst/>
          </a:prstGeom>
          <a:noFill/>
        </p:spPr>
        <p:txBody>
          <a:bodyPr wrap="square" rtlCol="0">
            <a:spAutoFit/>
          </a:bodyPr>
          <a:lstStyle/>
          <a:p>
            <a:r>
              <a:rPr lang="en-US" sz="2000" b="1" dirty="0" err="1">
                <a:solidFill>
                  <a:srgbClr val="FF6600"/>
                </a:solidFill>
                <a:latin typeface="Arial" charset="0"/>
                <a:ea typeface="Arial" charset="0"/>
                <a:cs typeface="Arial" charset="0"/>
              </a:rPr>
              <a:t>Brainswarming</a:t>
            </a:r>
            <a:endParaRPr lang="en-US" sz="2000" b="1" dirty="0">
              <a:solidFill>
                <a:srgbClr val="FF6600"/>
              </a:solidFill>
              <a:latin typeface="Arial" charset="0"/>
              <a:ea typeface="Arial" charset="0"/>
              <a:cs typeface="Arial" charset="0"/>
            </a:endParaRPr>
          </a:p>
          <a:p>
            <a:r>
              <a:rPr lang="en-US" sz="1600" dirty="0">
                <a:solidFill>
                  <a:schemeClr val="tx1">
                    <a:lumMod val="65000"/>
                    <a:lumOff val="35000"/>
                  </a:schemeClr>
                </a:solidFill>
                <a:latin typeface="Arial" charset="0"/>
                <a:ea typeface="Arial" charset="0"/>
                <a:cs typeface="Arial" charset="0"/>
              </a:rPr>
              <a:t>Developed by Dr. Tony McCaffrey, this simple technique appeals to different thinking styles and creates very feasible ideas by connecting problems to solutions. </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altLang="en-US" sz="2400" b="1" dirty="0">
                <a:solidFill>
                  <a:srgbClr val="007F97"/>
                </a:solidFill>
                <a:ea typeface="Arial" charset="0"/>
                <a:cs typeface="Arial" charset="0"/>
              </a:rPr>
              <a:t>Brainstorming Methods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063"/>
          <a:stretch/>
        </p:blipFill>
        <p:spPr>
          <a:xfrm>
            <a:off x="5432321" y="1811687"/>
            <a:ext cx="3290259" cy="2806957"/>
          </a:xfrm>
          <a:prstGeom prst="rect">
            <a:avLst/>
          </a:prstGeom>
        </p:spPr>
      </p:pic>
      <p:sp>
        <p:nvSpPr>
          <p:cNvPr id="3" name="Rectangle 2"/>
          <p:cNvSpPr/>
          <p:nvPr/>
        </p:nvSpPr>
        <p:spPr>
          <a:xfrm>
            <a:off x="352054" y="1693097"/>
            <a:ext cx="5080267" cy="2308324"/>
          </a:xfrm>
          <a:prstGeom prst="rect">
            <a:avLst/>
          </a:prstGeom>
        </p:spPr>
        <p:txBody>
          <a:bodyPr wrap="square">
            <a:spAutoFit/>
          </a:bodyPr>
          <a:lstStyle/>
          <a:p>
            <a:r>
              <a:rPr lang="en-US" sz="1600" dirty="0">
                <a:solidFill>
                  <a:schemeClr val="tx1">
                    <a:lumMod val="65000"/>
                    <a:lumOff val="35000"/>
                  </a:schemeClr>
                </a:solidFill>
                <a:latin typeface="Arial" charset="0"/>
                <a:ea typeface="Arial" charset="0"/>
                <a:cs typeface="Arial" charset="0"/>
              </a:rPr>
              <a:t>Here’s how it works: </a:t>
            </a:r>
          </a:p>
          <a:p>
            <a:endParaRPr lang="en-US" sz="1600" dirty="0">
              <a:solidFill>
                <a:schemeClr val="tx1">
                  <a:lumMod val="65000"/>
                  <a:lumOff val="35000"/>
                </a:schemeClr>
              </a:solidFill>
              <a:latin typeface="Arial" charset="0"/>
              <a:ea typeface="Arial" charset="0"/>
              <a:cs typeface="Arial" charset="0"/>
            </a:endParaRP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Write a goal or problem at the top of a large sheet</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Then write the major resources available to meet these problems at the bottom</a:t>
            </a:r>
          </a:p>
          <a:p>
            <a:pPr marL="342900" indent="-342900">
              <a:buFont typeface="+mj-lt"/>
              <a:buAutoNum type="arabicPeriod"/>
            </a:pPr>
            <a:r>
              <a:rPr lang="en-US" sz="1600" dirty="0">
                <a:solidFill>
                  <a:schemeClr val="tx1">
                    <a:lumMod val="65000"/>
                    <a:lumOff val="35000"/>
                  </a:schemeClr>
                </a:solidFill>
                <a:latin typeface="Arial" charset="0"/>
                <a:ea typeface="Arial" charset="0"/>
                <a:cs typeface="Arial" charset="0"/>
              </a:rPr>
              <a:t>Then invite participants to add ideas for tackling the problem from either end, making relevant connections between problems and resources as you go.</a:t>
            </a:r>
          </a:p>
        </p:txBody>
      </p:sp>
    </p:spTree>
    <p:extLst>
      <p:ext uri="{BB962C8B-B14F-4D97-AF65-F5344CB8AC3E}">
        <p14:creationId xmlns:p14="http://schemas.microsoft.com/office/powerpoint/2010/main" val="15819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21317</TotalTime>
  <Words>710</Words>
  <Application>Microsoft Macintosh PowerPoint</Application>
  <PresentationFormat>On-screen Show (16:9)</PresentationFormat>
  <Paragraphs>82</Paragraphs>
  <Slides>11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MS Mincho</vt:lpstr>
      <vt:lpstr>MS PGothic</vt:lpstr>
      <vt:lpstr>Arial</vt:lpstr>
      <vt:lpstr>Calibri</vt:lpstr>
      <vt:lpstr>Calibri Light</vt:lpstr>
      <vt:lpstr>Helvetica</vt:lpstr>
      <vt:lpstr>Struttura predefinita</vt:lpstr>
      <vt:lpstr>Custom Design</vt:lpstr>
      <vt:lpstr>1_Custom Design</vt:lpstr>
      <vt:lpstr>Ideation Essentials:  Brainstorming for Transformative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ThinkPlace</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Jim Scully</dc:creator>
  <cp:keywords/>
  <dc:description/>
  <cp:lastModifiedBy>Russ Gaskin</cp:lastModifiedBy>
  <cp:revision>658</cp:revision>
  <cp:lastPrinted>2013-02-24T21:55:42Z</cp:lastPrinted>
  <dcterms:created xsi:type="dcterms:W3CDTF">2013-02-06T00:35:33Z</dcterms:created>
  <dcterms:modified xsi:type="dcterms:W3CDTF">2018-06-30T16:20:18Z</dcterms:modified>
  <cp:category/>
</cp:coreProperties>
</file>