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757" r:id="rId2"/>
    <p:sldMasterId id="2147483769" r:id="rId3"/>
  </p:sldMasterIdLst>
  <p:notesMasterIdLst>
    <p:notesMasterId r:id="rId17"/>
  </p:notesMasterIdLst>
  <p:handoutMasterIdLst>
    <p:handoutMasterId r:id="rId18"/>
  </p:handoutMasterIdLst>
  <p:sldIdLst>
    <p:sldId id="467" r:id="rId4"/>
    <p:sldId id="735" r:id="rId5"/>
    <p:sldId id="737" r:id="rId6"/>
    <p:sldId id="738" r:id="rId7"/>
    <p:sldId id="734" r:id="rId8"/>
    <p:sldId id="719" r:id="rId9"/>
    <p:sldId id="718" r:id="rId10"/>
    <p:sldId id="730" r:id="rId11"/>
    <p:sldId id="721" r:id="rId12"/>
    <p:sldId id="729" r:id="rId13"/>
    <p:sldId id="733" r:id="rId14"/>
    <p:sldId id="728" r:id="rId15"/>
    <p:sldId id="736" r:id="rId1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36" userDrawn="1">
          <p15:clr>
            <a:srgbClr val="A4A3A4"/>
          </p15:clr>
        </p15:guide>
        <p15:guide id="2" pos="56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gray" scaleToFitPaper="1" frameSlides="1"/>
  <p:clrMru>
    <a:srgbClr val="595959"/>
    <a:srgbClr val="FFC000"/>
    <a:srgbClr val="FF6600"/>
    <a:srgbClr val="BFB500"/>
    <a:srgbClr val="007F97"/>
    <a:srgbClr val="7F7F7F"/>
    <a:srgbClr val="D8A304"/>
    <a:srgbClr val="FFCC66"/>
    <a:srgbClr val="000000"/>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22" autoAdjust="0"/>
    <p:restoredTop sz="99783" autoAdjust="0"/>
  </p:normalViewPr>
  <p:slideViewPr>
    <p:cSldViewPr snapToGrid="0" snapToObjects="1">
      <p:cViewPr varScale="1">
        <p:scale>
          <a:sx n="160" d="100"/>
          <a:sy n="160" d="100"/>
        </p:scale>
        <p:origin x="176" y="168"/>
      </p:cViewPr>
      <p:guideLst>
        <p:guide orient="horz" pos="636"/>
        <p:guide pos="5617"/>
      </p:guideLst>
    </p:cSldViewPr>
  </p:slideViewPr>
  <p:notesTextViewPr>
    <p:cViewPr>
      <p:scale>
        <a:sx n="100" d="100"/>
        <a:sy n="100" d="100"/>
      </p:scale>
      <p:origin x="0" y="0"/>
    </p:cViewPr>
  </p:notesTextViewPr>
  <p:sorterViewPr>
    <p:cViewPr>
      <p:scale>
        <a:sx n="66" d="100"/>
        <a:sy n="66" d="100"/>
      </p:scale>
      <p:origin x="0" y="149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87922A-0DB6-C644-B8C0-C28ECA505B6A}" type="datetimeFigureOut">
              <a:rPr lang="en-US" smtClean="0"/>
              <a:t>2/27/19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790995F-DD35-944A-8DB9-4D5491F2962E}" type="slidenum">
              <a:rPr lang="en-US" smtClean="0"/>
              <a:t>‹#›</a:t>
            </a:fld>
            <a:endParaRPr lang="en-US"/>
          </a:p>
        </p:txBody>
      </p:sp>
    </p:spTree>
    <p:extLst>
      <p:ext uri="{BB962C8B-B14F-4D97-AF65-F5344CB8AC3E}">
        <p14:creationId xmlns:p14="http://schemas.microsoft.com/office/powerpoint/2010/main" val="31832455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51C102-C0DB-B04D-8B4D-A262908F1174}" type="datetimeFigureOut">
              <a:rPr lang="en-US" smtClean="0"/>
              <a:t>2/27/19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84FE52-1613-BB4E-A0A5-D6A848FDE604}" type="slidenum">
              <a:rPr lang="en-US" smtClean="0"/>
              <a:t>‹#›</a:t>
            </a:fld>
            <a:endParaRPr lang="en-US"/>
          </a:p>
        </p:txBody>
      </p:sp>
    </p:spTree>
    <p:extLst>
      <p:ext uri="{BB962C8B-B14F-4D97-AF65-F5344CB8AC3E}">
        <p14:creationId xmlns:p14="http://schemas.microsoft.com/office/powerpoint/2010/main" val="398414383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5C1A5C-83D5-2348-A772-611A9F29B6F3}" type="slidenum">
              <a:rPr lang="en-US" smtClean="0"/>
              <a:t>13</a:t>
            </a:fld>
            <a:endParaRPr lang="en-US"/>
          </a:p>
        </p:txBody>
      </p:sp>
    </p:spTree>
    <p:extLst>
      <p:ext uri="{BB962C8B-B14F-4D97-AF65-F5344CB8AC3E}">
        <p14:creationId xmlns:p14="http://schemas.microsoft.com/office/powerpoint/2010/main" val="1720638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05979"/>
            <a:ext cx="8229600" cy="857250"/>
          </a:xfrm>
          <a:prstGeom prst="rect">
            <a:avLst/>
          </a:prstGeom>
        </p:spPr>
        <p:txBody>
          <a:bodyPr/>
          <a:lstStyle/>
          <a:p>
            <a:r>
              <a:rPr lang="it-IT"/>
              <a:t>Fare clic per modificare lo stile del titolo</a:t>
            </a:r>
          </a:p>
        </p:txBody>
      </p:sp>
      <p:sp>
        <p:nvSpPr>
          <p:cNvPr id="3" name="Segnaposto contenuto 2"/>
          <p:cNvSpPr>
            <a:spLocks noGrp="1"/>
          </p:cNvSpPr>
          <p:nvPr>
            <p:ph idx="1"/>
          </p:nvPr>
        </p:nvSpPr>
        <p:spPr>
          <a:xfrm>
            <a:off x="457200" y="1200155"/>
            <a:ext cx="8229600" cy="3394472"/>
          </a:xfrm>
          <a:prstGeom prst="rect">
            <a:avLst/>
          </a:prstGeo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923449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28650" y="4767264"/>
            <a:ext cx="2057400" cy="273844"/>
          </a:xfrm>
          <a:prstGeom prst="rect">
            <a:avLst/>
          </a:prstGeom>
        </p:spPr>
        <p:txBody>
          <a:bodyPr/>
          <a:lstStyle/>
          <a:p>
            <a:fld id="{1D581F82-9238-4E45-AC4B-B4896ADA6BDA}" type="datetimeFigureOut">
              <a:rPr lang="en-US" smtClean="0"/>
              <a:t>2/27/19</a:t>
            </a:fld>
            <a:endParaRPr lang="en-US"/>
          </a:p>
        </p:txBody>
      </p:sp>
      <p:sp>
        <p:nvSpPr>
          <p:cNvPr id="4" name="Footer Placeholder 3"/>
          <p:cNvSpPr>
            <a:spLocks noGrp="1"/>
          </p:cNvSpPr>
          <p:nvPr>
            <p:ph type="ftr" sz="quarter" idx="11"/>
          </p:nvPr>
        </p:nvSpPr>
        <p:spPr>
          <a:xfrm>
            <a:off x="3028950" y="4767264"/>
            <a:ext cx="3086100" cy="273844"/>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4767264"/>
            <a:ext cx="2057400" cy="273844"/>
          </a:xfrm>
          <a:prstGeom prst="rect">
            <a:avLst/>
          </a:prstGeom>
        </p:spPr>
        <p:txBody>
          <a:bodyPr/>
          <a:lstStyle/>
          <a:p>
            <a:fld id="{B58970CC-5C76-ED4D-BADF-951079776962}" type="slidenum">
              <a:rPr lang="en-US" smtClean="0"/>
              <a:t>‹#›</a:t>
            </a:fld>
            <a:endParaRPr lang="en-US"/>
          </a:p>
        </p:txBody>
      </p:sp>
    </p:spTree>
    <p:extLst>
      <p:ext uri="{BB962C8B-B14F-4D97-AF65-F5344CB8AC3E}">
        <p14:creationId xmlns:p14="http://schemas.microsoft.com/office/powerpoint/2010/main" val="1377184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4"/>
            <a:ext cx="2057400" cy="273844"/>
          </a:xfrm>
          <a:prstGeom prst="rect">
            <a:avLst/>
          </a:prstGeom>
        </p:spPr>
        <p:txBody>
          <a:bodyPr/>
          <a:lstStyle/>
          <a:p>
            <a:fld id="{1D581F82-9238-4E45-AC4B-B4896ADA6BDA}" type="datetimeFigureOut">
              <a:rPr lang="en-US" smtClean="0"/>
              <a:t>2/27/19</a:t>
            </a:fld>
            <a:endParaRPr lang="en-US"/>
          </a:p>
        </p:txBody>
      </p:sp>
      <p:sp>
        <p:nvSpPr>
          <p:cNvPr id="3" name="Footer Placeholder 2"/>
          <p:cNvSpPr>
            <a:spLocks noGrp="1"/>
          </p:cNvSpPr>
          <p:nvPr>
            <p:ph type="ftr" sz="quarter" idx="11"/>
          </p:nvPr>
        </p:nvSpPr>
        <p:spPr>
          <a:xfrm>
            <a:off x="3028950" y="4767264"/>
            <a:ext cx="3086100" cy="273844"/>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4767264"/>
            <a:ext cx="2057400" cy="273844"/>
          </a:xfrm>
          <a:prstGeom prst="rect">
            <a:avLst/>
          </a:prstGeom>
        </p:spPr>
        <p:txBody>
          <a:bodyPr/>
          <a:lstStyle/>
          <a:p>
            <a:fld id="{B58970CC-5C76-ED4D-BADF-951079776962}" type="slidenum">
              <a:rPr lang="en-US" smtClean="0"/>
              <a:t>‹#›</a:t>
            </a:fld>
            <a:endParaRPr lang="en-US"/>
          </a:p>
        </p:txBody>
      </p:sp>
    </p:spTree>
    <p:extLst>
      <p:ext uri="{BB962C8B-B14F-4D97-AF65-F5344CB8AC3E}">
        <p14:creationId xmlns:p14="http://schemas.microsoft.com/office/powerpoint/2010/main" val="7640349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1" y="342900"/>
            <a:ext cx="2949575" cy="120015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740570"/>
            <a:ext cx="4629150" cy="365521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41" y="1543051"/>
            <a:ext cx="2949575" cy="2858691"/>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4767264"/>
            <a:ext cx="2057400" cy="273844"/>
          </a:xfrm>
          <a:prstGeom prst="rect">
            <a:avLst/>
          </a:prstGeom>
        </p:spPr>
        <p:txBody>
          <a:bodyPr/>
          <a:lstStyle/>
          <a:p>
            <a:fld id="{1D581F82-9238-4E45-AC4B-B4896ADA6BDA}" type="datetimeFigureOut">
              <a:rPr lang="en-US" smtClean="0"/>
              <a:t>2/27/19</a:t>
            </a:fld>
            <a:endParaRPr lang="en-US"/>
          </a:p>
        </p:txBody>
      </p:sp>
      <p:sp>
        <p:nvSpPr>
          <p:cNvPr id="6" name="Footer Placeholder 5"/>
          <p:cNvSpPr>
            <a:spLocks noGrp="1"/>
          </p:cNvSpPr>
          <p:nvPr>
            <p:ph type="ftr" sz="quarter" idx="11"/>
          </p:nvPr>
        </p:nvSpPr>
        <p:spPr>
          <a:xfrm>
            <a:off x="3028950" y="4767264"/>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4767264"/>
            <a:ext cx="2057400" cy="273844"/>
          </a:xfrm>
          <a:prstGeom prst="rect">
            <a:avLst/>
          </a:prstGeom>
        </p:spPr>
        <p:txBody>
          <a:bodyPr/>
          <a:lstStyle/>
          <a:p>
            <a:fld id="{B58970CC-5C76-ED4D-BADF-951079776962}" type="slidenum">
              <a:rPr lang="en-US" smtClean="0"/>
              <a:t>‹#›</a:t>
            </a:fld>
            <a:endParaRPr lang="en-US"/>
          </a:p>
        </p:txBody>
      </p:sp>
    </p:spTree>
    <p:extLst>
      <p:ext uri="{BB962C8B-B14F-4D97-AF65-F5344CB8AC3E}">
        <p14:creationId xmlns:p14="http://schemas.microsoft.com/office/powerpoint/2010/main" val="13304775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1" y="342900"/>
            <a:ext cx="2949575" cy="120015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740570"/>
            <a:ext cx="4629150" cy="365521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41" y="1543051"/>
            <a:ext cx="2949575" cy="2858691"/>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4767264"/>
            <a:ext cx="2057400" cy="273844"/>
          </a:xfrm>
          <a:prstGeom prst="rect">
            <a:avLst/>
          </a:prstGeom>
        </p:spPr>
        <p:txBody>
          <a:bodyPr/>
          <a:lstStyle/>
          <a:p>
            <a:fld id="{1D581F82-9238-4E45-AC4B-B4896ADA6BDA}" type="datetimeFigureOut">
              <a:rPr lang="en-US" smtClean="0"/>
              <a:t>2/27/19</a:t>
            </a:fld>
            <a:endParaRPr lang="en-US"/>
          </a:p>
        </p:txBody>
      </p:sp>
      <p:sp>
        <p:nvSpPr>
          <p:cNvPr id="6" name="Footer Placeholder 5"/>
          <p:cNvSpPr>
            <a:spLocks noGrp="1"/>
          </p:cNvSpPr>
          <p:nvPr>
            <p:ph type="ftr" sz="quarter" idx="11"/>
          </p:nvPr>
        </p:nvSpPr>
        <p:spPr>
          <a:xfrm>
            <a:off x="3028950" y="4767264"/>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4767264"/>
            <a:ext cx="2057400" cy="273844"/>
          </a:xfrm>
          <a:prstGeom prst="rect">
            <a:avLst/>
          </a:prstGeom>
        </p:spPr>
        <p:txBody>
          <a:bodyPr/>
          <a:lstStyle/>
          <a:p>
            <a:fld id="{B58970CC-5C76-ED4D-BADF-951079776962}" type="slidenum">
              <a:rPr lang="en-US" smtClean="0"/>
              <a:t>‹#›</a:t>
            </a:fld>
            <a:endParaRPr lang="en-US"/>
          </a:p>
        </p:txBody>
      </p:sp>
    </p:spTree>
    <p:extLst>
      <p:ext uri="{BB962C8B-B14F-4D97-AF65-F5344CB8AC3E}">
        <p14:creationId xmlns:p14="http://schemas.microsoft.com/office/powerpoint/2010/main" val="1736500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28650" y="1369219"/>
            <a:ext cx="7886700" cy="326350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4767264"/>
            <a:ext cx="2057400" cy="273844"/>
          </a:xfrm>
          <a:prstGeom prst="rect">
            <a:avLst/>
          </a:prstGeom>
        </p:spPr>
        <p:txBody>
          <a:bodyPr/>
          <a:lstStyle/>
          <a:p>
            <a:fld id="{1D581F82-9238-4E45-AC4B-B4896ADA6BDA}" type="datetimeFigureOut">
              <a:rPr lang="en-US" smtClean="0"/>
              <a:t>2/27/19</a:t>
            </a:fld>
            <a:endParaRPr lang="en-US"/>
          </a:p>
        </p:txBody>
      </p:sp>
      <p:sp>
        <p:nvSpPr>
          <p:cNvPr id="5" name="Footer Placeholder 4"/>
          <p:cNvSpPr>
            <a:spLocks noGrp="1"/>
          </p:cNvSpPr>
          <p:nvPr>
            <p:ph type="ftr" sz="quarter" idx="11"/>
          </p:nvPr>
        </p:nvSpPr>
        <p:spPr>
          <a:xfrm>
            <a:off x="3028950" y="4767264"/>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4"/>
            <a:ext cx="2057400" cy="273844"/>
          </a:xfrm>
          <a:prstGeom prst="rect">
            <a:avLst/>
          </a:prstGeom>
        </p:spPr>
        <p:txBody>
          <a:bodyPr/>
          <a:lstStyle/>
          <a:p>
            <a:fld id="{B58970CC-5C76-ED4D-BADF-951079776962}" type="slidenum">
              <a:rPr lang="en-US" smtClean="0"/>
              <a:t>‹#›</a:t>
            </a:fld>
            <a:endParaRPr lang="en-US"/>
          </a:p>
        </p:txBody>
      </p:sp>
    </p:spTree>
    <p:extLst>
      <p:ext uri="{BB962C8B-B14F-4D97-AF65-F5344CB8AC3E}">
        <p14:creationId xmlns:p14="http://schemas.microsoft.com/office/powerpoint/2010/main" val="10646198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5"/>
            <a:ext cx="1971675" cy="4358879"/>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3" y="273845"/>
            <a:ext cx="5762625" cy="435887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4767264"/>
            <a:ext cx="2057400" cy="273844"/>
          </a:xfrm>
          <a:prstGeom prst="rect">
            <a:avLst/>
          </a:prstGeom>
        </p:spPr>
        <p:txBody>
          <a:bodyPr/>
          <a:lstStyle/>
          <a:p>
            <a:fld id="{1D581F82-9238-4E45-AC4B-B4896ADA6BDA}" type="datetimeFigureOut">
              <a:rPr lang="en-US" smtClean="0"/>
              <a:t>2/27/19</a:t>
            </a:fld>
            <a:endParaRPr lang="en-US"/>
          </a:p>
        </p:txBody>
      </p:sp>
      <p:sp>
        <p:nvSpPr>
          <p:cNvPr id="5" name="Footer Placeholder 4"/>
          <p:cNvSpPr>
            <a:spLocks noGrp="1"/>
          </p:cNvSpPr>
          <p:nvPr>
            <p:ph type="ftr" sz="quarter" idx="11"/>
          </p:nvPr>
        </p:nvSpPr>
        <p:spPr>
          <a:xfrm>
            <a:off x="3028950" y="4767264"/>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4"/>
            <a:ext cx="2057400" cy="273844"/>
          </a:xfrm>
          <a:prstGeom prst="rect">
            <a:avLst/>
          </a:prstGeom>
        </p:spPr>
        <p:txBody>
          <a:bodyPr/>
          <a:lstStyle/>
          <a:p>
            <a:fld id="{B58970CC-5C76-ED4D-BADF-951079776962}" type="slidenum">
              <a:rPr lang="en-US" smtClean="0"/>
              <a:t>‹#›</a:t>
            </a:fld>
            <a:endParaRPr lang="en-US"/>
          </a:p>
        </p:txBody>
      </p:sp>
    </p:spTree>
    <p:extLst>
      <p:ext uri="{BB962C8B-B14F-4D97-AF65-F5344CB8AC3E}">
        <p14:creationId xmlns:p14="http://schemas.microsoft.com/office/powerpoint/2010/main" val="2315511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581F82-9238-4E45-AC4B-B4896ADA6BDA}" type="datetimeFigureOut">
              <a:rPr lang="en-US" smtClean="0"/>
              <a:t>2/27/19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8970CC-5C76-ED4D-BADF-951079776962}"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581F82-9238-4E45-AC4B-B4896ADA6BDA}" type="datetimeFigureOut">
              <a:rPr lang="en-US" smtClean="0"/>
              <a:t>2/27/19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8970CC-5C76-ED4D-BADF-951079776962}"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581F82-9238-4E45-AC4B-B4896ADA6BDA}" type="datetimeFigureOut">
              <a:rPr lang="en-US" smtClean="0"/>
              <a:t>2/27/19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8970CC-5C76-ED4D-BADF-951079776962}"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581F82-9238-4E45-AC4B-B4896ADA6BDA}" type="datetimeFigureOut">
              <a:rPr lang="en-US" smtClean="0"/>
              <a:t>2/27/19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8970CC-5C76-ED4D-BADF-95107977696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05979"/>
            <a:ext cx="8229600" cy="857250"/>
          </a:xfrm>
          <a:prstGeom prst="rect">
            <a:avLst/>
          </a:prstGeom>
        </p:spPr>
        <p:txBody>
          <a:bodyPr/>
          <a:lstStyle/>
          <a:p>
            <a:r>
              <a:rPr lang="it-IT"/>
              <a:t>Fare clic per modificare lo stile del titolo</a:t>
            </a:r>
          </a:p>
        </p:txBody>
      </p:sp>
    </p:spTree>
    <p:extLst>
      <p:ext uri="{BB962C8B-B14F-4D97-AF65-F5344CB8AC3E}">
        <p14:creationId xmlns:p14="http://schemas.microsoft.com/office/powerpoint/2010/main" val="13068120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581F82-9238-4E45-AC4B-B4896ADA6BDA}" type="datetimeFigureOut">
              <a:rPr lang="en-US" smtClean="0"/>
              <a:t>2/27/19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8970CC-5C76-ED4D-BADF-951079776962}"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581F82-9238-4E45-AC4B-B4896ADA6BDA}" type="datetimeFigureOut">
              <a:rPr lang="en-US" smtClean="0"/>
              <a:t>2/27/19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8970CC-5C76-ED4D-BADF-951079776962}"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581F82-9238-4E45-AC4B-B4896ADA6BDA}" type="datetimeFigureOut">
              <a:rPr lang="en-US" smtClean="0"/>
              <a:t>2/27/19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8970CC-5C76-ED4D-BADF-951079776962}"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D581F82-9238-4E45-AC4B-B4896ADA6BDA}" type="datetimeFigureOut">
              <a:rPr lang="en-US" smtClean="0"/>
              <a:t>2/27/19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8970CC-5C76-ED4D-BADF-951079776962}" type="slidenum">
              <a:rPr lang="en-US" smtClean="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D581F82-9238-4E45-AC4B-B4896ADA6BDA}" type="datetimeFigureOut">
              <a:rPr lang="en-US" smtClean="0"/>
              <a:t>2/27/19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8970CC-5C76-ED4D-BADF-951079776962}"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581F82-9238-4E45-AC4B-B4896ADA6BDA}" type="datetimeFigureOut">
              <a:rPr lang="en-US" smtClean="0"/>
              <a:t>2/27/19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8970CC-5C76-ED4D-BADF-951079776962}" type="slidenum">
              <a:rPr lang="en-US" smtClean="0"/>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581F82-9238-4E45-AC4B-B4896ADA6BDA}" type="datetimeFigureOut">
              <a:rPr lang="en-US" smtClean="0"/>
              <a:t>2/27/19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8970CC-5C76-ED4D-BADF-95107977696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3789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44845" y="1059657"/>
            <a:ext cx="7315224" cy="1569660"/>
          </a:xfrm>
          <a:prstGeom prst="rect">
            <a:avLst/>
          </a:prstGeom>
        </p:spPr>
        <p:txBody>
          <a:bodyPr>
            <a:spAutoFit/>
          </a:bodyPr>
          <a:lstStyle>
            <a:lvl1pPr algn="r">
              <a:defRPr sz="4800" spc="-141" baseline="0">
                <a:solidFill>
                  <a:schemeClr val="bg1"/>
                </a:solidFill>
              </a:defRPr>
            </a:lvl1pPr>
          </a:lstStyle>
          <a:p>
            <a:r>
              <a:rPr lang="en-US"/>
              <a:t>Click to edit Master title style</a:t>
            </a:r>
            <a:endParaRPr lang="en-AU" dirty="0"/>
          </a:p>
        </p:txBody>
      </p:sp>
      <p:sp>
        <p:nvSpPr>
          <p:cNvPr id="51" name="TextBox 50"/>
          <p:cNvSpPr txBox="1"/>
          <p:nvPr userDrawn="1"/>
        </p:nvSpPr>
        <p:spPr>
          <a:xfrm>
            <a:off x="-635069" y="4315703"/>
            <a:ext cx="184731" cy="369332"/>
          </a:xfrm>
          <a:prstGeom prst="rect">
            <a:avLst/>
          </a:prstGeom>
          <a:noFill/>
        </p:spPr>
        <p:txBody>
          <a:bodyPr wrap="none" rtlCol="0">
            <a:spAutoFit/>
          </a:bodyPr>
          <a:lstStyle/>
          <a:p>
            <a:endParaRPr lang="en-NZ" sz="1800" dirty="0"/>
          </a:p>
        </p:txBody>
      </p:sp>
    </p:spTree>
    <p:extLst>
      <p:ext uri="{BB962C8B-B14F-4D97-AF65-F5344CB8AC3E}">
        <p14:creationId xmlns:p14="http://schemas.microsoft.com/office/powerpoint/2010/main" val="3670054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2701528"/>
            <a:ext cx="6858000" cy="124182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628650" y="4767264"/>
            <a:ext cx="2057400" cy="273844"/>
          </a:xfrm>
          <a:prstGeom prst="rect">
            <a:avLst/>
          </a:prstGeom>
        </p:spPr>
        <p:txBody>
          <a:bodyPr/>
          <a:lstStyle/>
          <a:p>
            <a:fld id="{1D581F82-9238-4E45-AC4B-B4896ADA6BDA}" type="datetimeFigureOut">
              <a:rPr lang="en-US" smtClean="0"/>
              <a:t>2/27/19</a:t>
            </a:fld>
            <a:endParaRPr lang="en-US"/>
          </a:p>
        </p:txBody>
      </p:sp>
      <p:sp>
        <p:nvSpPr>
          <p:cNvPr id="5" name="Footer Placeholder 4"/>
          <p:cNvSpPr>
            <a:spLocks noGrp="1"/>
          </p:cNvSpPr>
          <p:nvPr>
            <p:ph type="ftr" sz="quarter" idx="11"/>
          </p:nvPr>
        </p:nvSpPr>
        <p:spPr>
          <a:xfrm>
            <a:off x="3028950" y="4767264"/>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4"/>
            <a:ext cx="2057400" cy="273844"/>
          </a:xfrm>
          <a:prstGeom prst="rect">
            <a:avLst/>
          </a:prstGeom>
        </p:spPr>
        <p:txBody>
          <a:bodyPr/>
          <a:lstStyle/>
          <a:p>
            <a:fld id="{B58970CC-5C76-ED4D-BADF-951079776962}" type="slidenum">
              <a:rPr lang="en-US" smtClean="0"/>
              <a:t>‹#›</a:t>
            </a:fld>
            <a:endParaRPr lang="en-US"/>
          </a:p>
        </p:txBody>
      </p:sp>
    </p:spTree>
    <p:extLst>
      <p:ext uri="{BB962C8B-B14F-4D97-AF65-F5344CB8AC3E}">
        <p14:creationId xmlns:p14="http://schemas.microsoft.com/office/powerpoint/2010/main" val="2066195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28650" y="1369219"/>
            <a:ext cx="78867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4767264"/>
            <a:ext cx="2057400" cy="273844"/>
          </a:xfrm>
          <a:prstGeom prst="rect">
            <a:avLst/>
          </a:prstGeom>
        </p:spPr>
        <p:txBody>
          <a:bodyPr/>
          <a:lstStyle/>
          <a:p>
            <a:fld id="{1D581F82-9238-4E45-AC4B-B4896ADA6BDA}" type="datetimeFigureOut">
              <a:rPr lang="en-US" smtClean="0"/>
              <a:t>2/27/19</a:t>
            </a:fld>
            <a:endParaRPr lang="en-US"/>
          </a:p>
        </p:txBody>
      </p:sp>
      <p:sp>
        <p:nvSpPr>
          <p:cNvPr id="5" name="Footer Placeholder 4"/>
          <p:cNvSpPr>
            <a:spLocks noGrp="1"/>
          </p:cNvSpPr>
          <p:nvPr>
            <p:ph type="ftr" sz="quarter" idx="11"/>
          </p:nvPr>
        </p:nvSpPr>
        <p:spPr>
          <a:xfrm>
            <a:off x="3028950" y="4767264"/>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4"/>
            <a:ext cx="2057400" cy="273844"/>
          </a:xfrm>
          <a:prstGeom prst="rect">
            <a:avLst/>
          </a:prstGeom>
        </p:spPr>
        <p:txBody>
          <a:bodyPr/>
          <a:lstStyle/>
          <a:p>
            <a:fld id="{B58970CC-5C76-ED4D-BADF-951079776962}" type="slidenum">
              <a:rPr lang="en-US" smtClean="0"/>
              <a:t>‹#›</a:t>
            </a:fld>
            <a:endParaRPr lang="en-US"/>
          </a:p>
        </p:txBody>
      </p:sp>
    </p:spTree>
    <p:extLst>
      <p:ext uri="{BB962C8B-B14F-4D97-AF65-F5344CB8AC3E}">
        <p14:creationId xmlns:p14="http://schemas.microsoft.com/office/powerpoint/2010/main" val="1732658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3442099"/>
            <a:ext cx="7886700" cy="1125140"/>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4767264"/>
            <a:ext cx="2057400" cy="273844"/>
          </a:xfrm>
          <a:prstGeom prst="rect">
            <a:avLst/>
          </a:prstGeom>
        </p:spPr>
        <p:txBody>
          <a:bodyPr/>
          <a:lstStyle/>
          <a:p>
            <a:fld id="{1D581F82-9238-4E45-AC4B-B4896ADA6BDA}" type="datetimeFigureOut">
              <a:rPr lang="en-US" smtClean="0"/>
              <a:t>2/27/19</a:t>
            </a:fld>
            <a:endParaRPr lang="en-US"/>
          </a:p>
        </p:txBody>
      </p:sp>
      <p:sp>
        <p:nvSpPr>
          <p:cNvPr id="5" name="Footer Placeholder 4"/>
          <p:cNvSpPr>
            <a:spLocks noGrp="1"/>
          </p:cNvSpPr>
          <p:nvPr>
            <p:ph type="ftr" sz="quarter" idx="11"/>
          </p:nvPr>
        </p:nvSpPr>
        <p:spPr>
          <a:xfrm>
            <a:off x="3028950" y="4767264"/>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4"/>
            <a:ext cx="2057400" cy="273844"/>
          </a:xfrm>
          <a:prstGeom prst="rect">
            <a:avLst/>
          </a:prstGeom>
        </p:spPr>
        <p:txBody>
          <a:bodyPr/>
          <a:lstStyle/>
          <a:p>
            <a:fld id="{B58970CC-5C76-ED4D-BADF-951079776962}" type="slidenum">
              <a:rPr lang="en-US" smtClean="0"/>
              <a:t>‹#›</a:t>
            </a:fld>
            <a:endParaRPr lang="en-US"/>
          </a:p>
        </p:txBody>
      </p:sp>
    </p:spTree>
    <p:extLst>
      <p:ext uri="{BB962C8B-B14F-4D97-AF65-F5344CB8AC3E}">
        <p14:creationId xmlns:p14="http://schemas.microsoft.com/office/powerpoint/2010/main" val="915173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28650" y="1369219"/>
            <a:ext cx="386715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69219"/>
            <a:ext cx="386715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8650" y="4767264"/>
            <a:ext cx="2057400" cy="273844"/>
          </a:xfrm>
          <a:prstGeom prst="rect">
            <a:avLst/>
          </a:prstGeom>
        </p:spPr>
        <p:txBody>
          <a:bodyPr/>
          <a:lstStyle/>
          <a:p>
            <a:fld id="{1D581F82-9238-4E45-AC4B-B4896ADA6BDA}" type="datetimeFigureOut">
              <a:rPr lang="en-US" smtClean="0"/>
              <a:t>2/27/19</a:t>
            </a:fld>
            <a:endParaRPr lang="en-US"/>
          </a:p>
        </p:txBody>
      </p:sp>
      <p:sp>
        <p:nvSpPr>
          <p:cNvPr id="6" name="Footer Placeholder 5"/>
          <p:cNvSpPr>
            <a:spLocks noGrp="1"/>
          </p:cNvSpPr>
          <p:nvPr>
            <p:ph type="ftr" sz="quarter" idx="11"/>
          </p:nvPr>
        </p:nvSpPr>
        <p:spPr>
          <a:xfrm>
            <a:off x="3028950" y="4767264"/>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4767264"/>
            <a:ext cx="2057400" cy="273844"/>
          </a:xfrm>
          <a:prstGeom prst="rect">
            <a:avLst/>
          </a:prstGeom>
        </p:spPr>
        <p:txBody>
          <a:bodyPr/>
          <a:lstStyle/>
          <a:p>
            <a:fld id="{B58970CC-5C76-ED4D-BADF-951079776962}" type="slidenum">
              <a:rPr lang="en-US" smtClean="0"/>
              <a:t>‹#›</a:t>
            </a:fld>
            <a:endParaRPr lang="en-US"/>
          </a:p>
        </p:txBody>
      </p:sp>
    </p:spTree>
    <p:extLst>
      <p:ext uri="{BB962C8B-B14F-4D97-AF65-F5344CB8AC3E}">
        <p14:creationId xmlns:p14="http://schemas.microsoft.com/office/powerpoint/2010/main" val="1035067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3844"/>
            <a:ext cx="7886700" cy="994172"/>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630241" y="1260872"/>
            <a:ext cx="3868737" cy="617934"/>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41" y="1878806"/>
            <a:ext cx="3868737"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788" cy="617934"/>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1878806"/>
            <a:ext cx="3887788"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4767264"/>
            <a:ext cx="2057400" cy="273844"/>
          </a:xfrm>
          <a:prstGeom prst="rect">
            <a:avLst/>
          </a:prstGeom>
        </p:spPr>
        <p:txBody>
          <a:bodyPr/>
          <a:lstStyle/>
          <a:p>
            <a:fld id="{1D581F82-9238-4E45-AC4B-B4896ADA6BDA}" type="datetimeFigureOut">
              <a:rPr lang="en-US" smtClean="0"/>
              <a:t>2/27/19</a:t>
            </a:fld>
            <a:endParaRPr lang="en-US"/>
          </a:p>
        </p:txBody>
      </p:sp>
      <p:sp>
        <p:nvSpPr>
          <p:cNvPr id="8" name="Footer Placeholder 7"/>
          <p:cNvSpPr>
            <a:spLocks noGrp="1"/>
          </p:cNvSpPr>
          <p:nvPr>
            <p:ph type="ftr" sz="quarter" idx="11"/>
          </p:nvPr>
        </p:nvSpPr>
        <p:spPr>
          <a:xfrm>
            <a:off x="3028950" y="4767264"/>
            <a:ext cx="3086100" cy="273844"/>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4767264"/>
            <a:ext cx="2057400" cy="273844"/>
          </a:xfrm>
          <a:prstGeom prst="rect">
            <a:avLst/>
          </a:prstGeom>
        </p:spPr>
        <p:txBody>
          <a:bodyPr/>
          <a:lstStyle/>
          <a:p>
            <a:fld id="{B58970CC-5C76-ED4D-BADF-951079776962}" type="slidenum">
              <a:rPr lang="en-US" smtClean="0"/>
              <a:t>‹#›</a:t>
            </a:fld>
            <a:endParaRPr lang="en-US"/>
          </a:p>
        </p:txBody>
      </p:sp>
    </p:spTree>
    <p:extLst>
      <p:ext uri="{BB962C8B-B14F-4D97-AF65-F5344CB8AC3E}">
        <p14:creationId xmlns:p14="http://schemas.microsoft.com/office/powerpoint/2010/main" val="17590073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1.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1.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8D03915-E1B1-B140-817C-261B93489A9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247" y="4809481"/>
            <a:ext cx="1398983" cy="304354"/>
          </a:xfrm>
          <a:prstGeom prst="rect">
            <a:avLst/>
          </a:prstGeom>
        </p:spPr>
      </p:pic>
      <p:pic>
        <p:nvPicPr>
          <p:cNvPr id="5" name="Picture 4">
            <a:extLst>
              <a:ext uri="{FF2B5EF4-FFF2-40B4-BE49-F238E27FC236}">
                <a16:creationId xmlns:a16="http://schemas.microsoft.com/office/drawing/2014/main" id="{155490C2-376B-244A-9664-DE47C468E8BA}"/>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492103" y="4868973"/>
            <a:ext cx="601808" cy="213866"/>
          </a:xfrm>
          <a:prstGeom prst="rect">
            <a:avLst/>
          </a:prstGeom>
        </p:spPr>
      </p:pic>
      <p:sp>
        <p:nvSpPr>
          <p:cNvPr id="6" name="TextBox 5">
            <a:extLst>
              <a:ext uri="{FF2B5EF4-FFF2-40B4-BE49-F238E27FC236}">
                <a16:creationId xmlns:a16="http://schemas.microsoft.com/office/drawing/2014/main" id="{B9364607-8C0C-2D40-81DC-B2869535CC9A}"/>
              </a:ext>
            </a:extLst>
          </p:cNvPr>
          <p:cNvSpPr txBox="1"/>
          <p:nvPr userDrawn="1"/>
        </p:nvSpPr>
        <p:spPr>
          <a:xfrm>
            <a:off x="1364818" y="4842982"/>
            <a:ext cx="3827113" cy="253916"/>
          </a:xfrm>
          <a:prstGeom prst="rect">
            <a:avLst/>
          </a:prstGeom>
          <a:noFill/>
        </p:spPr>
        <p:txBody>
          <a:bodyPr wrap="square" rtlCol="0">
            <a:spAutoFit/>
          </a:bodyPr>
          <a:lstStyle/>
          <a:p>
            <a:pPr marL="0" marR="0" indent="0" algn="l" defTabSz="685772"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Arial" charset="0"/>
                <a:ea typeface="Arial" charset="0"/>
                <a:cs typeface="Arial" charset="0"/>
              </a:rPr>
              <a:t>● </a:t>
            </a:r>
            <a:r>
              <a:rPr lang="en-US" sz="1000" dirty="0" err="1">
                <a:solidFill>
                  <a:schemeClr val="tx1"/>
                </a:solidFill>
                <a:latin typeface="Arial" charset="0"/>
                <a:ea typeface="Arial" charset="0"/>
                <a:cs typeface="Arial" charset="0"/>
              </a:rPr>
              <a:t>www.CoCreativeConsulting.com</a:t>
            </a:r>
            <a:r>
              <a:rPr lang="en-US" sz="1000" dirty="0">
                <a:solidFill>
                  <a:schemeClr val="tx1"/>
                </a:solidFill>
                <a:latin typeface="Arial" charset="0"/>
                <a:ea typeface="Arial" charset="0"/>
                <a:cs typeface="Arial" charset="0"/>
              </a:rPr>
              <a:t> ● @</a:t>
            </a:r>
            <a:r>
              <a:rPr lang="en-US" sz="1000" dirty="0" err="1">
                <a:solidFill>
                  <a:schemeClr val="tx1"/>
                </a:solidFill>
                <a:latin typeface="Arial" charset="0"/>
                <a:ea typeface="Arial" charset="0"/>
                <a:cs typeface="Arial" charset="0"/>
              </a:rPr>
              <a:t>WeAreCocreative</a:t>
            </a:r>
            <a:endParaRPr lang="en-US" sz="100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41299455"/>
      </p:ext>
    </p:extLst>
  </p:cSld>
  <p:clrMap bg1="lt1" tx1="dk1" bg2="lt2" tx2="dk2" accent1="accent1" accent2="accent2" accent3="accent3" accent4="accent4" accent5="accent5" accent6="accent6" hlink="hlink" folHlink="folHlink"/>
  <p:sldLayoutIdLst>
    <p:sldLayoutId id="2147483663" r:id="rId1"/>
    <p:sldLayoutId id="2147483667" r:id="rId2"/>
    <p:sldLayoutId id="2147483668" r:id="rId3"/>
    <p:sldLayoutId id="2147483740" r:id="rId4"/>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2"/>
          </a:solidFill>
          <a:latin typeface="Arial" charset="0"/>
          <a:ea typeface="MS PGothic" pitchFamily="34" charset="-128"/>
          <a:cs typeface="MS PGothic" charset="0"/>
        </a:defRPr>
      </a:lvl2pPr>
      <a:lvl3pPr algn="ctr" rtl="0" eaLnBrk="0" fontAlgn="base" hangingPunct="0">
        <a:spcBef>
          <a:spcPct val="0"/>
        </a:spcBef>
        <a:spcAft>
          <a:spcPct val="0"/>
        </a:spcAft>
        <a:defRPr sz="4400">
          <a:solidFill>
            <a:schemeClr val="tx2"/>
          </a:solidFill>
          <a:latin typeface="Arial" charset="0"/>
          <a:ea typeface="MS PGothic" pitchFamily="34" charset="-128"/>
          <a:cs typeface="MS PGothic" charset="0"/>
        </a:defRPr>
      </a:lvl3pPr>
      <a:lvl4pPr algn="ctr" rtl="0" eaLnBrk="0" fontAlgn="base" hangingPunct="0">
        <a:spcBef>
          <a:spcPct val="0"/>
        </a:spcBef>
        <a:spcAft>
          <a:spcPct val="0"/>
        </a:spcAft>
        <a:defRPr sz="4400">
          <a:solidFill>
            <a:schemeClr val="tx2"/>
          </a:solidFill>
          <a:latin typeface="Arial" charset="0"/>
          <a:ea typeface="MS PGothic" pitchFamily="34" charset="-128"/>
          <a:cs typeface="MS PGothic" charset="0"/>
        </a:defRPr>
      </a:lvl4pPr>
      <a:lvl5pPr algn="ctr" rtl="0" eaLnBrk="0" fontAlgn="base" hangingPunct="0">
        <a:spcBef>
          <a:spcPct val="0"/>
        </a:spcBef>
        <a:spcAft>
          <a:spcPct val="0"/>
        </a:spcAft>
        <a:defRPr sz="4400">
          <a:solidFill>
            <a:schemeClr val="tx2"/>
          </a:solidFill>
          <a:latin typeface="Arial" charset="0"/>
          <a:ea typeface="MS PGothic" pitchFamily="34" charset="-128"/>
          <a:cs typeface="MS PGothic"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DBE286-97ED-EB49-B140-7B75704B455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3247" y="4809481"/>
            <a:ext cx="1398983" cy="304354"/>
          </a:xfrm>
          <a:prstGeom prst="rect">
            <a:avLst/>
          </a:prstGeom>
        </p:spPr>
      </p:pic>
      <p:pic>
        <p:nvPicPr>
          <p:cNvPr id="3" name="Picture 2">
            <a:extLst>
              <a:ext uri="{FF2B5EF4-FFF2-40B4-BE49-F238E27FC236}">
                <a16:creationId xmlns:a16="http://schemas.microsoft.com/office/drawing/2014/main" id="{85752590-D185-BF48-B0FB-AFBF547EB135}"/>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492103" y="4868973"/>
            <a:ext cx="601808" cy="213866"/>
          </a:xfrm>
          <a:prstGeom prst="rect">
            <a:avLst/>
          </a:prstGeom>
        </p:spPr>
      </p:pic>
      <p:sp>
        <p:nvSpPr>
          <p:cNvPr id="4" name="TextBox 3">
            <a:extLst>
              <a:ext uri="{FF2B5EF4-FFF2-40B4-BE49-F238E27FC236}">
                <a16:creationId xmlns:a16="http://schemas.microsoft.com/office/drawing/2014/main" id="{F6F5FAE7-EE07-9C42-80ED-05A8659B8BAF}"/>
              </a:ext>
            </a:extLst>
          </p:cNvPr>
          <p:cNvSpPr txBox="1"/>
          <p:nvPr userDrawn="1"/>
        </p:nvSpPr>
        <p:spPr>
          <a:xfrm>
            <a:off x="1364818" y="4842982"/>
            <a:ext cx="3827113" cy="253916"/>
          </a:xfrm>
          <a:prstGeom prst="rect">
            <a:avLst/>
          </a:prstGeom>
          <a:noFill/>
        </p:spPr>
        <p:txBody>
          <a:bodyPr wrap="square" rtlCol="0">
            <a:spAutoFit/>
          </a:bodyPr>
          <a:lstStyle/>
          <a:p>
            <a:pPr marL="0" marR="0" indent="0" algn="l" defTabSz="685772"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Arial" charset="0"/>
                <a:ea typeface="Arial" charset="0"/>
                <a:cs typeface="Arial" charset="0"/>
              </a:rPr>
              <a:t>● </a:t>
            </a:r>
            <a:r>
              <a:rPr lang="en-US" sz="1000" dirty="0" err="1">
                <a:solidFill>
                  <a:schemeClr val="tx1"/>
                </a:solidFill>
                <a:latin typeface="Arial" charset="0"/>
                <a:ea typeface="Arial" charset="0"/>
                <a:cs typeface="Arial" charset="0"/>
              </a:rPr>
              <a:t>www.CoCreativeConsulting.com</a:t>
            </a:r>
            <a:r>
              <a:rPr lang="en-US" sz="1000" dirty="0">
                <a:solidFill>
                  <a:schemeClr val="tx1"/>
                </a:solidFill>
                <a:latin typeface="Arial" charset="0"/>
                <a:ea typeface="Arial" charset="0"/>
                <a:cs typeface="Arial" charset="0"/>
              </a:rPr>
              <a:t> ● @</a:t>
            </a:r>
            <a:r>
              <a:rPr lang="en-US" sz="1000" dirty="0" err="1">
                <a:solidFill>
                  <a:schemeClr val="tx1"/>
                </a:solidFill>
                <a:latin typeface="Arial" charset="0"/>
                <a:ea typeface="Arial" charset="0"/>
                <a:cs typeface="Arial" charset="0"/>
              </a:rPr>
              <a:t>WeAreCocreative</a:t>
            </a:r>
            <a:endParaRPr lang="en-US" sz="100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76914611"/>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dirty="0"/>
              <a:t>2/27/19</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dirty="0"/>
              <a:t>‹#›</a:t>
            </a:fld>
            <a:endParaRPr lang="en-US" dirty="0"/>
          </a:p>
        </p:txBody>
      </p:sp>
      <p:pic>
        <p:nvPicPr>
          <p:cNvPr id="7" name="Picture 6">
            <a:extLst>
              <a:ext uri="{FF2B5EF4-FFF2-40B4-BE49-F238E27FC236}">
                <a16:creationId xmlns:a16="http://schemas.microsoft.com/office/drawing/2014/main" id="{63C23306-9DB4-EF48-AE8C-31C37324497E}"/>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3247" y="4809481"/>
            <a:ext cx="1398983" cy="304354"/>
          </a:xfrm>
          <a:prstGeom prst="rect">
            <a:avLst/>
          </a:prstGeom>
        </p:spPr>
      </p:pic>
      <p:pic>
        <p:nvPicPr>
          <p:cNvPr id="8" name="Picture 7">
            <a:extLst>
              <a:ext uri="{FF2B5EF4-FFF2-40B4-BE49-F238E27FC236}">
                <a16:creationId xmlns:a16="http://schemas.microsoft.com/office/drawing/2014/main" id="{CC1CA03B-B5E1-8D46-8824-9DCD55D7BBB9}"/>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492103" y="4868973"/>
            <a:ext cx="601808" cy="213866"/>
          </a:xfrm>
          <a:prstGeom prst="rect">
            <a:avLst/>
          </a:prstGeom>
        </p:spPr>
      </p:pic>
      <p:sp>
        <p:nvSpPr>
          <p:cNvPr id="9" name="TextBox 8">
            <a:extLst>
              <a:ext uri="{FF2B5EF4-FFF2-40B4-BE49-F238E27FC236}">
                <a16:creationId xmlns:a16="http://schemas.microsoft.com/office/drawing/2014/main" id="{AD412A50-241B-2646-8841-A01106A15235}"/>
              </a:ext>
            </a:extLst>
          </p:cNvPr>
          <p:cNvSpPr txBox="1"/>
          <p:nvPr userDrawn="1"/>
        </p:nvSpPr>
        <p:spPr>
          <a:xfrm>
            <a:off x="1364818" y="4842982"/>
            <a:ext cx="3827113" cy="253916"/>
          </a:xfrm>
          <a:prstGeom prst="rect">
            <a:avLst/>
          </a:prstGeom>
          <a:noFill/>
        </p:spPr>
        <p:txBody>
          <a:bodyPr wrap="square" rtlCol="0">
            <a:spAutoFit/>
          </a:bodyPr>
          <a:lstStyle/>
          <a:p>
            <a:pPr marL="0" marR="0" indent="0" algn="l" defTabSz="685772"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Arial" charset="0"/>
                <a:ea typeface="Arial" charset="0"/>
                <a:cs typeface="Arial" charset="0"/>
              </a:rPr>
              <a:t>● </a:t>
            </a:r>
            <a:r>
              <a:rPr lang="en-US" sz="1000" dirty="0" err="1">
                <a:solidFill>
                  <a:schemeClr val="tx1"/>
                </a:solidFill>
                <a:latin typeface="Arial" charset="0"/>
                <a:ea typeface="Arial" charset="0"/>
                <a:cs typeface="Arial" charset="0"/>
              </a:rPr>
              <a:t>www.CoCreativeConsulting.com</a:t>
            </a:r>
            <a:r>
              <a:rPr lang="en-US" sz="1000" dirty="0">
                <a:solidFill>
                  <a:schemeClr val="tx1"/>
                </a:solidFill>
                <a:latin typeface="Arial" charset="0"/>
                <a:ea typeface="Arial" charset="0"/>
                <a:cs typeface="Arial" charset="0"/>
              </a:rPr>
              <a:t> ● @</a:t>
            </a:r>
            <a:r>
              <a:rPr lang="en-US" sz="1000" dirty="0" err="1">
                <a:solidFill>
                  <a:schemeClr val="tx1"/>
                </a:solidFill>
                <a:latin typeface="Arial" charset="0"/>
                <a:ea typeface="Arial" charset="0"/>
                <a:cs typeface="Arial" charset="0"/>
              </a:rPr>
              <a:t>WeAreCocreative</a:t>
            </a:r>
            <a:endParaRPr lang="en-US" sz="100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511323478"/>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93489" y="1258531"/>
            <a:ext cx="8249325" cy="2343490"/>
          </a:xfrm>
        </p:spPr>
        <p:txBody>
          <a:bodyPr lIns="65306" tIns="32653" rIns="65306" bIns="32653">
            <a:spAutoFit/>
          </a:bodyPr>
          <a:lstStyle/>
          <a:p>
            <a:pPr eaLnBrk="1" hangingPunct="1">
              <a:defRPr/>
            </a:pPr>
            <a:r>
              <a:rPr lang="en-AU" sz="6000" b="1">
                <a:solidFill>
                  <a:schemeClr val="bg1">
                    <a:lumMod val="65000"/>
                  </a:schemeClr>
                </a:solidFill>
              </a:rPr>
              <a:t>Developing Insight: </a:t>
            </a:r>
            <a:br>
              <a:rPr lang="en-AU" sz="6000" b="1" dirty="0">
                <a:solidFill>
                  <a:srgbClr val="FF6600"/>
                </a:solidFill>
              </a:rPr>
            </a:br>
            <a:r>
              <a:rPr lang="en-AU" sz="4400" b="1" dirty="0">
                <a:solidFill>
                  <a:srgbClr val="FF6600"/>
                </a:solidFill>
              </a:rPr>
              <a:t>Mining Interview Data for </a:t>
            </a:r>
            <a:br>
              <a:rPr lang="en-AU" sz="4400" b="1" dirty="0">
                <a:solidFill>
                  <a:srgbClr val="FF6600"/>
                </a:solidFill>
              </a:rPr>
            </a:br>
            <a:r>
              <a:rPr lang="en-AU" sz="4400" b="1" dirty="0">
                <a:solidFill>
                  <a:srgbClr val="FF6600"/>
                </a:solidFill>
              </a:rPr>
              <a:t>Powerful Insights</a:t>
            </a:r>
            <a:endParaRPr lang="en-US" sz="6000" b="1" dirty="0">
              <a:solidFill>
                <a:schemeClr val="bg1">
                  <a:lumMod val="65000"/>
                </a:schemeClr>
              </a:solidFill>
            </a:endParaRPr>
          </a:p>
        </p:txBody>
      </p:sp>
      <p:sp>
        <p:nvSpPr>
          <p:cNvPr id="49" name="Title 3"/>
          <p:cNvSpPr txBox="1">
            <a:spLocks/>
          </p:cNvSpPr>
          <p:nvPr/>
        </p:nvSpPr>
        <p:spPr bwMode="auto">
          <a:xfrm>
            <a:off x="2762290" y="4866527"/>
            <a:ext cx="3711721" cy="276973"/>
          </a:xfrm>
          <a:prstGeom prst="rect">
            <a:avLst/>
          </a:prstGeom>
          <a:noFill/>
          <a:ln>
            <a:noFill/>
          </a:ln>
          <a:extLst/>
        </p:spPr>
        <p:txBody>
          <a:bodyPr wrap="square" lIns="91412" tIns="45707" rIns="91412" bIns="45707" anchor="b">
            <a:spAutoFit/>
          </a:bodyPr>
          <a:lstStyle>
            <a:lvl1pPr algn="r" rtl="0" eaLnBrk="1" fontAlgn="base" hangingPunct="1">
              <a:spcBef>
                <a:spcPct val="0"/>
              </a:spcBef>
              <a:spcAft>
                <a:spcPct val="0"/>
              </a:spcAft>
              <a:defRPr sz="4800" b="1" kern="1200" spc="-140" baseline="0">
                <a:solidFill>
                  <a:schemeClr val="bg1"/>
                </a:solidFill>
                <a:latin typeface="Arial" pitchFamily="34" charset="0"/>
                <a:ea typeface="+mj-ea"/>
                <a:cs typeface="Arial" pitchFamily="34" charset="0"/>
              </a:defRPr>
            </a:lvl1pPr>
            <a:lvl2pPr algn="l" rtl="0" eaLnBrk="1" fontAlgn="base" hangingPunct="1">
              <a:spcBef>
                <a:spcPct val="0"/>
              </a:spcBef>
              <a:spcAft>
                <a:spcPct val="0"/>
              </a:spcAft>
              <a:defRPr sz="2000" b="1">
                <a:solidFill>
                  <a:schemeClr val="accent1"/>
                </a:solidFill>
                <a:latin typeface="Arial" charset="0"/>
                <a:cs typeface="Arial" charset="0"/>
              </a:defRPr>
            </a:lvl2pPr>
            <a:lvl3pPr algn="l" rtl="0" eaLnBrk="1" fontAlgn="base" hangingPunct="1">
              <a:spcBef>
                <a:spcPct val="0"/>
              </a:spcBef>
              <a:spcAft>
                <a:spcPct val="0"/>
              </a:spcAft>
              <a:defRPr sz="2000" b="1">
                <a:solidFill>
                  <a:schemeClr val="accent1"/>
                </a:solidFill>
                <a:latin typeface="Arial" charset="0"/>
                <a:cs typeface="Arial" charset="0"/>
              </a:defRPr>
            </a:lvl3pPr>
            <a:lvl4pPr algn="l" rtl="0" eaLnBrk="1" fontAlgn="base" hangingPunct="1">
              <a:spcBef>
                <a:spcPct val="0"/>
              </a:spcBef>
              <a:spcAft>
                <a:spcPct val="0"/>
              </a:spcAft>
              <a:defRPr sz="2000" b="1">
                <a:solidFill>
                  <a:schemeClr val="accent1"/>
                </a:solidFill>
                <a:latin typeface="Arial" charset="0"/>
                <a:cs typeface="Arial" charset="0"/>
              </a:defRPr>
            </a:lvl4pPr>
            <a:lvl5pPr algn="l" rtl="0" eaLnBrk="1" fontAlgn="base" hangingPunct="1">
              <a:spcBef>
                <a:spcPct val="0"/>
              </a:spcBef>
              <a:spcAft>
                <a:spcPct val="0"/>
              </a:spcAft>
              <a:defRPr sz="2000" b="1">
                <a:solidFill>
                  <a:schemeClr val="accent1"/>
                </a:solidFill>
                <a:latin typeface="Arial" charset="0"/>
                <a:cs typeface="Arial" charset="0"/>
              </a:defRPr>
            </a:lvl5pPr>
            <a:lvl6pPr marL="457117" algn="l" rtl="0" eaLnBrk="1" fontAlgn="base" hangingPunct="1">
              <a:spcBef>
                <a:spcPct val="0"/>
              </a:spcBef>
              <a:spcAft>
                <a:spcPct val="0"/>
              </a:spcAft>
              <a:defRPr sz="2400" b="1">
                <a:solidFill>
                  <a:srgbClr val="BFBE00"/>
                </a:solidFill>
                <a:latin typeface="Arial" charset="0"/>
                <a:cs typeface="Arial" charset="0"/>
              </a:defRPr>
            </a:lvl6pPr>
            <a:lvl7pPr marL="914235" algn="l" rtl="0" eaLnBrk="1" fontAlgn="base" hangingPunct="1">
              <a:spcBef>
                <a:spcPct val="0"/>
              </a:spcBef>
              <a:spcAft>
                <a:spcPct val="0"/>
              </a:spcAft>
              <a:defRPr sz="2400" b="1">
                <a:solidFill>
                  <a:srgbClr val="BFBE00"/>
                </a:solidFill>
                <a:latin typeface="Arial" charset="0"/>
                <a:cs typeface="Arial" charset="0"/>
              </a:defRPr>
            </a:lvl7pPr>
            <a:lvl8pPr marL="1371353" algn="l" rtl="0" eaLnBrk="1" fontAlgn="base" hangingPunct="1">
              <a:spcBef>
                <a:spcPct val="0"/>
              </a:spcBef>
              <a:spcAft>
                <a:spcPct val="0"/>
              </a:spcAft>
              <a:defRPr sz="2400" b="1">
                <a:solidFill>
                  <a:srgbClr val="BFBE00"/>
                </a:solidFill>
                <a:latin typeface="Arial" charset="0"/>
                <a:cs typeface="Arial" charset="0"/>
              </a:defRPr>
            </a:lvl8pPr>
            <a:lvl9pPr marL="1828470" algn="l" rtl="0" eaLnBrk="1" fontAlgn="base" hangingPunct="1">
              <a:spcBef>
                <a:spcPct val="0"/>
              </a:spcBef>
              <a:spcAft>
                <a:spcPct val="0"/>
              </a:spcAft>
              <a:defRPr sz="2400" b="1">
                <a:solidFill>
                  <a:srgbClr val="BFBE00"/>
                </a:solidFill>
                <a:latin typeface="Arial" charset="0"/>
                <a:cs typeface="Arial" charset="0"/>
              </a:defRPr>
            </a:lvl9pPr>
          </a:lstStyle>
          <a:p>
            <a:pPr algn="l" defTabSz="914290">
              <a:lnSpc>
                <a:spcPct val="150000"/>
              </a:lnSpc>
              <a:defRPr/>
            </a:pPr>
            <a:r>
              <a:rPr lang="en-AU" sz="800" b="0" kern="400" spc="100">
                <a:solidFill>
                  <a:prstClr val="black">
                    <a:lumMod val="75000"/>
                    <a:lumOff val="25000"/>
                  </a:prstClr>
                </a:solidFill>
                <a:latin typeface="Arial" charset="0"/>
                <a:cs typeface="Arial" charset="0"/>
              </a:rPr>
              <a:t>www.cocreativeconsulting.com</a:t>
            </a:r>
            <a:endParaRPr lang="en-AU" sz="800" b="0" kern="400" spc="100" dirty="0">
              <a:solidFill>
                <a:prstClr val="black">
                  <a:lumMod val="75000"/>
                  <a:lumOff val="25000"/>
                </a:prstClr>
              </a:solidFill>
              <a:latin typeface="Arial" charset="0"/>
              <a:cs typeface="Arial" charset="0"/>
            </a:endParaRPr>
          </a:p>
        </p:txBody>
      </p:sp>
    </p:spTree>
    <p:extLst>
      <p:ext uri="{BB962C8B-B14F-4D97-AF65-F5344CB8AC3E}">
        <p14:creationId xmlns:p14="http://schemas.microsoft.com/office/powerpoint/2010/main" val="1150419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
          <p:cNvSpPr txBox="1">
            <a:spLocks noChangeArrowheads="1"/>
          </p:cNvSpPr>
          <p:nvPr/>
        </p:nvSpPr>
        <p:spPr bwMode="auto">
          <a:xfrm>
            <a:off x="187513" y="154458"/>
            <a:ext cx="8741334" cy="461665"/>
          </a:xfrm>
          <a:prstGeom prst="rect">
            <a:avLst/>
          </a:prstGeom>
          <a:solidFill>
            <a:srgbClr val="FFFFFF">
              <a:alpha val="70000"/>
            </a:srgbClr>
          </a:solidFill>
          <a:ln w="3175" cmpd="sng">
            <a:solidFill>
              <a:srgbClr val="A6A6A6"/>
            </a:solidFill>
          </a:ln>
        </p:spPr>
        <p:txBody>
          <a:bodyPr wrap="square">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spcBef>
                <a:spcPct val="0"/>
              </a:spcBef>
              <a:buFontTx/>
              <a:buNone/>
            </a:pPr>
            <a:r>
              <a:rPr lang="en-US" sz="2400" b="1" dirty="0">
                <a:solidFill>
                  <a:srgbClr val="007F97"/>
                </a:solidFill>
                <a:ea typeface="Arial" charset="0"/>
                <a:cs typeface="Arial" charset="0"/>
              </a:rPr>
              <a:t>Be Clear</a:t>
            </a:r>
            <a:endParaRPr lang="en-US" altLang="en-US" sz="2400" b="1" dirty="0">
              <a:solidFill>
                <a:srgbClr val="007F97"/>
              </a:solidFill>
              <a:ea typeface="Arial" charset="0"/>
              <a:cs typeface="Arial" charset="0"/>
            </a:endParaRPr>
          </a:p>
        </p:txBody>
      </p:sp>
      <p:sp>
        <p:nvSpPr>
          <p:cNvPr id="27" name="Rectangle 26"/>
          <p:cNvSpPr>
            <a:spLocks noChangeArrowheads="1"/>
          </p:cNvSpPr>
          <p:nvPr/>
        </p:nvSpPr>
        <p:spPr bwMode="auto">
          <a:xfrm>
            <a:off x="299545" y="869783"/>
            <a:ext cx="8391231" cy="35086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en-US" sz="2000" b="1" dirty="0">
                <a:solidFill>
                  <a:srgbClr val="FF6600"/>
                </a:solidFill>
                <a:latin typeface="Arial" charset="0"/>
                <a:ea typeface="Arial" charset="0"/>
                <a:cs typeface="Arial" charset="0"/>
              </a:rPr>
              <a:t>Ensure each Statement is Distinct</a:t>
            </a:r>
          </a:p>
          <a:p>
            <a:r>
              <a:rPr lang="en-US" dirty="0">
                <a:solidFill>
                  <a:schemeClr val="tx1">
                    <a:lumMod val="65000"/>
                    <a:lumOff val="35000"/>
                  </a:schemeClr>
                </a:solidFill>
                <a:latin typeface="Arial" charset="0"/>
                <a:ea typeface="Arial" charset="0"/>
                <a:cs typeface="Arial" charset="0"/>
              </a:rPr>
              <a:t>Avoid paragraphs of comments that touch on several points that actually belong in different places. Instead, break up separate points and place them in appropriate clusters.</a:t>
            </a:r>
          </a:p>
          <a:p>
            <a:endParaRPr lang="en-US" sz="2000" dirty="0">
              <a:latin typeface="Arial" charset="0"/>
              <a:ea typeface="Arial" charset="0"/>
              <a:cs typeface="Arial" charset="0"/>
            </a:endParaRPr>
          </a:p>
          <a:p>
            <a:r>
              <a:rPr lang="en-US" sz="2000" b="1" dirty="0">
                <a:solidFill>
                  <a:srgbClr val="FF6600"/>
                </a:solidFill>
                <a:latin typeface="Arial" charset="0"/>
                <a:ea typeface="Arial" charset="0"/>
                <a:cs typeface="Arial" charset="0"/>
              </a:rPr>
              <a:t>Edit Statements as Needed</a:t>
            </a:r>
          </a:p>
          <a:p>
            <a:r>
              <a:rPr lang="en-US" dirty="0">
                <a:solidFill>
                  <a:schemeClr val="tx1">
                    <a:lumMod val="65000"/>
                    <a:lumOff val="35000"/>
                  </a:schemeClr>
                </a:solidFill>
                <a:latin typeface="Arial" charset="0"/>
                <a:ea typeface="Arial" charset="0"/>
                <a:cs typeface="Arial" charset="0"/>
              </a:rPr>
              <a:t>We don't attribute these statements to the stakeholders directly so we can edit for clarity and simplicity.</a:t>
            </a:r>
          </a:p>
          <a:p>
            <a:endParaRPr lang="en-US" sz="1600" dirty="0">
              <a:solidFill>
                <a:schemeClr val="tx1">
                  <a:lumMod val="65000"/>
                  <a:lumOff val="35000"/>
                </a:schemeClr>
              </a:solidFill>
              <a:latin typeface="Arial" charset="0"/>
              <a:ea typeface="Arial" charset="0"/>
              <a:cs typeface="Arial" charset="0"/>
            </a:endParaRPr>
          </a:p>
          <a:p>
            <a:r>
              <a:rPr lang="en-US" sz="2000" b="1" dirty="0">
                <a:solidFill>
                  <a:srgbClr val="FF6600"/>
                </a:solidFill>
                <a:latin typeface="Arial" charset="0"/>
                <a:ea typeface="Arial" charset="0"/>
                <a:cs typeface="Arial" charset="0"/>
              </a:rPr>
              <a:t>Don’t overgeneralize </a:t>
            </a:r>
          </a:p>
          <a:p>
            <a:r>
              <a:rPr lang="en-US" dirty="0">
                <a:solidFill>
                  <a:schemeClr val="tx1">
                    <a:lumMod val="65000"/>
                    <a:lumOff val="35000"/>
                  </a:schemeClr>
                </a:solidFill>
                <a:latin typeface="Arial" charset="0"/>
                <a:ea typeface="Arial" charset="0"/>
                <a:cs typeface="Arial" charset="0"/>
              </a:rPr>
              <a:t>Use "some" or "many" whenever referring to population rather then generalizing. For example, not "Farmers believe X," but "Some farmers believe X."</a:t>
            </a:r>
            <a:r>
              <a:rPr lang="en-US" sz="1600" dirty="0">
                <a:solidFill>
                  <a:schemeClr val="tx1">
                    <a:lumMod val="65000"/>
                    <a:lumOff val="35000"/>
                  </a:schemeClr>
                </a:solidFill>
                <a:latin typeface="Arial" charset="0"/>
                <a:ea typeface="Arial" charset="0"/>
                <a:cs typeface="Arial" charset="0"/>
              </a:rPr>
              <a:t> </a:t>
            </a:r>
          </a:p>
        </p:txBody>
      </p:sp>
    </p:spTree>
    <p:extLst>
      <p:ext uri="{BB962C8B-B14F-4D97-AF65-F5344CB8AC3E}">
        <p14:creationId xmlns:p14="http://schemas.microsoft.com/office/powerpoint/2010/main" val="289362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
          <p:cNvSpPr txBox="1">
            <a:spLocks noChangeArrowheads="1"/>
          </p:cNvSpPr>
          <p:nvPr/>
        </p:nvSpPr>
        <p:spPr bwMode="auto">
          <a:xfrm>
            <a:off x="187513" y="154458"/>
            <a:ext cx="8741334" cy="461665"/>
          </a:xfrm>
          <a:prstGeom prst="rect">
            <a:avLst/>
          </a:prstGeom>
          <a:solidFill>
            <a:srgbClr val="FFFFFF">
              <a:alpha val="70000"/>
            </a:srgbClr>
          </a:solidFill>
          <a:ln w="3175" cmpd="sng">
            <a:solidFill>
              <a:srgbClr val="A6A6A6"/>
            </a:solidFill>
          </a:ln>
        </p:spPr>
        <p:txBody>
          <a:bodyPr wrap="square">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spcBef>
                <a:spcPct val="0"/>
              </a:spcBef>
              <a:buFontTx/>
              <a:buNone/>
            </a:pPr>
            <a:r>
              <a:rPr lang="en-US" sz="2400" b="1" dirty="0">
                <a:solidFill>
                  <a:srgbClr val="007F97"/>
                </a:solidFill>
                <a:ea typeface="Arial" charset="0"/>
                <a:cs typeface="Arial" charset="0"/>
              </a:rPr>
              <a:t>Be Objective</a:t>
            </a:r>
            <a:endParaRPr lang="en-US" altLang="en-US" sz="2400" b="1" dirty="0">
              <a:solidFill>
                <a:srgbClr val="007F97"/>
              </a:solidFill>
              <a:ea typeface="Arial" charset="0"/>
              <a:cs typeface="Arial" charset="0"/>
            </a:endParaRPr>
          </a:p>
        </p:txBody>
      </p:sp>
      <p:sp>
        <p:nvSpPr>
          <p:cNvPr id="27" name="Rectangle 26"/>
          <p:cNvSpPr>
            <a:spLocks noChangeArrowheads="1"/>
          </p:cNvSpPr>
          <p:nvPr/>
        </p:nvSpPr>
        <p:spPr bwMode="auto">
          <a:xfrm>
            <a:off x="299545" y="869783"/>
            <a:ext cx="8184055" cy="26468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en-US" sz="2000" b="1" dirty="0">
                <a:solidFill>
                  <a:srgbClr val="FF6600"/>
                </a:solidFill>
                <a:latin typeface="Arial" charset="0"/>
                <a:ea typeface="Arial" charset="0"/>
                <a:cs typeface="Arial" charset="0"/>
              </a:rPr>
              <a:t>Avoid opinions and assertions </a:t>
            </a:r>
          </a:p>
          <a:p>
            <a:r>
              <a:rPr lang="en-US" dirty="0">
                <a:solidFill>
                  <a:schemeClr val="tx1">
                    <a:lumMod val="65000"/>
                    <a:lumOff val="35000"/>
                  </a:schemeClr>
                </a:solidFill>
                <a:latin typeface="Arial" charset="0"/>
                <a:ea typeface="Arial" charset="0"/>
                <a:cs typeface="Arial" charset="0"/>
              </a:rPr>
              <a:t>Turn assertions into possibilities or statements of a potential need. For example, not "We need to" but "Doing X might be effective.”</a:t>
            </a:r>
          </a:p>
          <a:p>
            <a:endParaRPr lang="en-US" dirty="0">
              <a:solidFill>
                <a:schemeClr val="tx1">
                  <a:lumMod val="65000"/>
                  <a:lumOff val="35000"/>
                </a:schemeClr>
              </a:solidFill>
              <a:latin typeface="Arial" charset="0"/>
              <a:ea typeface="Arial" charset="0"/>
              <a:cs typeface="Arial" charset="0"/>
            </a:endParaRPr>
          </a:p>
          <a:p>
            <a:r>
              <a:rPr lang="en-US" sz="2000" b="1" dirty="0">
                <a:solidFill>
                  <a:srgbClr val="FF6600"/>
                </a:solidFill>
                <a:latin typeface="Arial" charset="0"/>
                <a:ea typeface="Arial" charset="0"/>
                <a:cs typeface="Arial" charset="0"/>
              </a:rPr>
              <a:t>Objective statements can be neutral, positive or negative </a:t>
            </a:r>
          </a:p>
          <a:p>
            <a:r>
              <a:rPr lang="en-US" dirty="0">
                <a:solidFill>
                  <a:schemeClr val="tx1">
                    <a:lumMod val="65000"/>
                    <a:lumOff val="35000"/>
                  </a:schemeClr>
                </a:solidFill>
                <a:latin typeface="Arial" charset="0"/>
                <a:ea typeface="Arial" charset="0"/>
                <a:cs typeface="Arial" charset="0"/>
              </a:rPr>
              <a:t>It is important to write statements that clearly indicate whether the insights is an opportunity (+), challenge (-), or a neutral force that might influence the work either way ( ). The best way to do this it to create a column next to the insights and mark each statement whether with a +, -, or blank for neutral.</a:t>
            </a:r>
          </a:p>
        </p:txBody>
      </p:sp>
    </p:spTree>
    <p:extLst>
      <p:ext uri="{BB962C8B-B14F-4D97-AF65-F5344CB8AC3E}">
        <p14:creationId xmlns:p14="http://schemas.microsoft.com/office/powerpoint/2010/main" val="926140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
          <p:cNvSpPr txBox="1">
            <a:spLocks noChangeArrowheads="1"/>
          </p:cNvSpPr>
          <p:nvPr/>
        </p:nvSpPr>
        <p:spPr bwMode="auto">
          <a:xfrm>
            <a:off x="187513" y="154458"/>
            <a:ext cx="8741334" cy="461665"/>
          </a:xfrm>
          <a:prstGeom prst="rect">
            <a:avLst/>
          </a:prstGeom>
          <a:solidFill>
            <a:srgbClr val="FFFFFF">
              <a:alpha val="70000"/>
            </a:srgbClr>
          </a:solidFill>
          <a:ln w="3175" cmpd="sng">
            <a:solidFill>
              <a:srgbClr val="A6A6A6"/>
            </a:solidFill>
          </a:ln>
        </p:spPr>
        <p:txBody>
          <a:bodyPr wrap="square">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spcBef>
                <a:spcPct val="0"/>
              </a:spcBef>
              <a:buFontTx/>
              <a:buNone/>
            </a:pPr>
            <a:r>
              <a:rPr lang="en-US" sz="2400" b="1" dirty="0">
                <a:solidFill>
                  <a:srgbClr val="007F97"/>
                </a:solidFill>
                <a:ea typeface="Arial" charset="0"/>
                <a:cs typeface="Arial" charset="0"/>
              </a:rPr>
              <a:t>4 Steps </a:t>
            </a:r>
            <a:r>
              <a:rPr lang="en-US" sz="2400" b="1">
                <a:solidFill>
                  <a:srgbClr val="007F97"/>
                </a:solidFill>
                <a:ea typeface="Arial" charset="0"/>
                <a:cs typeface="Arial" charset="0"/>
              </a:rPr>
              <a:t>for Developing </a:t>
            </a:r>
            <a:r>
              <a:rPr lang="en-US" sz="2400" b="1" dirty="0">
                <a:solidFill>
                  <a:srgbClr val="007F97"/>
                </a:solidFill>
                <a:ea typeface="Arial" charset="0"/>
                <a:cs typeface="Arial" charset="0"/>
              </a:rPr>
              <a:t>Effective Insights</a:t>
            </a:r>
            <a:endParaRPr lang="en-US" altLang="en-US" sz="2400" b="1" dirty="0">
              <a:solidFill>
                <a:srgbClr val="007F97"/>
              </a:solidFill>
              <a:ea typeface="Arial" charset="0"/>
              <a:cs typeface="Arial" charset="0"/>
            </a:endParaRPr>
          </a:p>
        </p:txBody>
      </p:sp>
      <p:sp>
        <p:nvSpPr>
          <p:cNvPr id="27" name="Rectangle 26"/>
          <p:cNvSpPr>
            <a:spLocks noChangeArrowheads="1"/>
          </p:cNvSpPr>
          <p:nvPr/>
        </p:nvSpPr>
        <p:spPr bwMode="auto">
          <a:xfrm>
            <a:off x="299545" y="694854"/>
            <a:ext cx="8346914" cy="41395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457200" indent="-457200">
              <a:spcAft>
                <a:spcPts val="600"/>
              </a:spcAft>
              <a:buFontTx/>
              <a:buAutoNum type="arabicPeriod"/>
            </a:pPr>
            <a:r>
              <a:rPr lang="en-US" sz="2000" b="1" dirty="0">
                <a:solidFill>
                  <a:srgbClr val="FF6600"/>
                </a:solidFill>
                <a:latin typeface="Arial" charset="0"/>
                <a:ea typeface="Arial" charset="0"/>
                <a:cs typeface="Arial" charset="0"/>
              </a:rPr>
              <a:t>Clean up the insights from your interviews </a:t>
            </a:r>
            <a:br>
              <a:rPr lang="en-US" sz="2000" b="1" dirty="0">
                <a:solidFill>
                  <a:srgbClr val="FF6600"/>
                </a:solidFill>
                <a:latin typeface="Arial" charset="0"/>
                <a:ea typeface="Arial" charset="0"/>
                <a:cs typeface="Arial" charset="0"/>
              </a:rPr>
            </a:br>
            <a:r>
              <a:rPr lang="en-US" dirty="0">
                <a:solidFill>
                  <a:srgbClr val="595959"/>
                </a:solidFill>
              </a:rPr>
              <a:t>Follow the 5 rules for developing powerful insights on the previous two slides.</a:t>
            </a:r>
            <a:endParaRPr lang="en-US" b="1" dirty="0">
              <a:solidFill>
                <a:srgbClr val="595959"/>
              </a:solidFill>
            </a:endParaRPr>
          </a:p>
          <a:p>
            <a:pPr marL="457200" indent="-457200">
              <a:spcAft>
                <a:spcPts val="600"/>
              </a:spcAft>
              <a:buFontTx/>
              <a:buAutoNum type="arabicPeriod"/>
            </a:pPr>
            <a:r>
              <a:rPr lang="en-US" sz="2000" b="1" dirty="0">
                <a:solidFill>
                  <a:srgbClr val="FF6600"/>
                </a:solidFill>
                <a:latin typeface="Arial" charset="0"/>
                <a:ea typeface="Arial" charset="0"/>
                <a:cs typeface="Arial" charset="0"/>
              </a:rPr>
              <a:t>Group the insights by thematic area. </a:t>
            </a:r>
            <a:br>
              <a:rPr lang="en-US" sz="2000" b="1" dirty="0">
                <a:solidFill>
                  <a:srgbClr val="FF6600"/>
                </a:solidFill>
                <a:latin typeface="Arial" charset="0"/>
                <a:ea typeface="Arial" charset="0"/>
                <a:cs typeface="Arial" charset="0"/>
              </a:rPr>
            </a:br>
            <a:r>
              <a:rPr lang="en-US" dirty="0">
                <a:solidFill>
                  <a:srgbClr val="595959"/>
                </a:solidFill>
              </a:rPr>
              <a:t>Print out the insights, cut them into separate points, and start to cluster them based on parts of the system, value chain, stakeholder group, or issue areas. </a:t>
            </a:r>
            <a:br>
              <a:rPr lang="en-US" dirty="0">
                <a:solidFill>
                  <a:srgbClr val="595959"/>
                </a:solidFill>
              </a:rPr>
            </a:br>
            <a:r>
              <a:rPr lang="en-US" dirty="0">
                <a:solidFill>
                  <a:srgbClr val="595959"/>
                </a:solidFill>
              </a:rPr>
              <a:t>Place the statement where its implications lie, not based on who said it. </a:t>
            </a:r>
          </a:p>
          <a:p>
            <a:pPr marL="457200" indent="-457200">
              <a:spcAft>
                <a:spcPts val="600"/>
              </a:spcAft>
              <a:buFontTx/>
              <a:buAutoNum type="arabicPeriod"/>
            </a:pPr>
            <a:r>
              <a:rPr lang="en-US" sz="2000" b="1" dirty="0">
                <a:solidFill>
                  <a:srgbClr val="FF6600"/>
                </a:solidFill>
                <a:latin typeface="Arial" charset="0"/>
                <a:ea typeface="Arial" charset="0"/>
                <a:cs typeface="Arial" charset="0"/>
              </a:rPr>
              <a:t>Make a short narrative in each cluster. </a:t>
            </a:r>
            <a:br>
              <a:rPr lang="en-US" sz="2000" b="1" dirty="0">
                <a:solidFill>
                  <a:srgbClr val="FF6600"/>
                </a:solidFill>
                <a:latin typeface="Arial" charset="0"/>
                <a:ea typeface="Arial" charset="0"/>
                <a:cs typeface="Arial" charset="0"/>
              </a:rPr>
            </a:br>
            <a:r>
              <a:rPr lang="en-US" dirty="0">
                <a:solidFill>
                  <a:srgbClr val="595959"/>
                </a:solidFill>
              </a:rPr>
              <a:t>In each group, develop a flow of insights that paints a picture about what's happening in that area, almost like the outline of a report. Start with neutral statements, then move to positives, and then </a:t>
            </a:r>
            <a:r>
              <a:rPr lang="en-US" sz="2000" dirty="0">
                <a:solidFill>
                  <a:srgbClr val="595959"/>
                </a:solidFill>
              </a:rPr>
              <a:t>negatives (since these prompt thinking about things we can fix).</a:t>
            </a:r>
          </a:p>
          <a:p>
            <a:pPr marL="457200" indent="-457200">
              <a:spcAft>
                <a:spcPts val="600"/>
              </a:spcAft>
              <a:buFontTx/>
              <a:buAutoNum type="arabicPeriod"/>
            </a:pPr>
            <a:r>
              <a:rPr lang="en-US" sz="2000" b="1" dirty="0">
                <a:solidFill>
                  <a:srgbClr val="FF6600"/>
                </a:solidFill>
                <a:latin typeface="Arial" charset="0"/>
                <a:ea typeface="Arial" charset="0"/>
                <a:cs typeface="Arial" charset="0"/>
              </a:rPr>
              <a:t>Use specifics for definition and color, </a:t>
            </a:r>
            <a:r>
              <a:rPr lang="en-US" sz="2000" dirty="0">
                <a:solidFill>
                  <a:srgbClr val="595959"/>
                </a:solidFill>
                <a:latin typeface="Arial" charset="0"/>
                <a:ea typeface="MS Mincho" charset="0"/>
                <a:cs typeface="MS Mincho" charset="0"/>
              </a:rPr>
              <a:t>but keep the narrative at the 30,000 foot level. </a:t>
            </a:r>
          </a:p>
        </p:txBody>
      </p:sp>
    </p:spTree>
    <p:extLst>
      <p:ext uri="{BB962C8B-B14F-4D97-AF65-F5344CB8AC3E}">
        <p14:creationId xmlns:p14="http://schemas.microsoft.com/office/powerpoint/2010/main" val="1856426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8085" y="1031714"/>
            <a:ext cx="4208070" cy="2539157"/>
          </a:xfrm>
          <a:prstGeom prst="rect">
            <a:avLst/>
          </a:prstGeom>
        </p:spPr>
        <p:txBody>
          <a:bodyPr wrap="square">
            <a:spAutoFit/>
          </a:bodyPr>
          <a:lstStyle/>
          <a:p>
            <a:pPr>
              <a:spcAft>
                <a:spcPts val="600"/>
              </a:spcAft>
            </a:pPr>
            <a:r>
              <a:rPr lang="en-US" sz="1600" i="1" dirty="0">
                <a:solidFill>
                  <a:schemeClr val="tx1">
                    <a:lumMod val="65000"/>
                    <a:lumOff val="35000"/>
                  </a:schemeClr>
                </a:solidFill>
                <a:latin typeface="Arial" charset="0"/>
              </a:rPr>
              <a:t>Free tools and materials on our website:</a:t>
            </a:r>
            <a:endParaRPr lang="en-US" sz="1600" b="1" i="1" dirty="0">
              <a:solidFill>
                <a:schemeClr val="tx1">
                  <a:lumMod val="65000"/>
                  <a:lumOff val="35000"/>
                </a:schemeClr>
              </a:solidFill>
              <a:latin typeface="Arial" charset="0"/>
            </a:endParaRPr>
          </a:p>
          <a:p>
            <a:r>
              <a:rPr lang="en-US" sz="1600" b="1" dirty="0">
                <a:solidFill>
                  <a:srgbClr val="007F97"/>
                </a:solidFill>
                <a:latin typeface="Arial" charset="0"/>
              </a:rPr>
              <a:t>www.cocreativeconsulting.com/tools</a:t>
            </a:r>
          </a:p>
          <a:p>
            <a:endParaRPr lang="en-US" sz="1600" b="1" dirty="0">
              <a:solidFill>
                <a:schemeClr val="tx1">
                  <a:lumMod val="65000"/>
                  <a:lumOff val="35000"/>
                </a:schemeClr>
              </a:solidFill>
              <a:latin typeface="Arial" charset="0"/>
            </a:endParaRPr>
          </a:p>
          <a:p>
            <a:pPr>
              <a:spcAft>
                <a:spcPts val="600"/>
              </a:spcAft>
            </a:pPr>
            <a:r>
              <a:rPr lang="en-US" sz="1600" i="1" dirty="0">
                <a:solidFill>
                  <a:schemeClr val="tx1">
                    <a:lumMod val="65000"/>
                    <a:lumOff val="35000"/>
                  </a:schemeClr>
                </a:solidFill>
                <a:latin typeface="Arial" charset="0"/>
              </a:rPr>
              <a:t>And we’d love to hear from you!</a:t>
            </a:r>
            <a:endParaRPr lang="en-US" sz="1600" b="1" i="1" dirty="0">
              <a:solidFill>
                <a:schemeClr val="tx1">
                  <a:lumMod val="65000"/>
                  <a:lumOff val="35000"/>
                </a:schemeClr>
              </a:solidFill>
              <a:latin typeface="Arial" charset="0"/>
            </a:endParaRPr>
          </a:p>
          <a:p>
            <a:r>
              <a:rPr lang="en-US" sz="1600" b="1" dirty="0" err="1">
                <a:solidFill>
                  <a:srgbClr val="007F97"/>
                </a:solidFill>
                <a:latin typeface="Arial" charset="0"/>
              </a:rPr>
              <a:t>talktous@cocreativeconsulting.com</a:t>
            </a:r>
            <a:endParaRPr lang="en-US" sz="1600" b="1" dirty="0">
              <a:solidFill>
                <a:srgbClr val="007F97"/>
              </a:solidFill>
              <a:latin typeface="Arial" charset="0"/>
            </a:endParaRPr>
          </a:p>
          <a:p>
            <a:endParaRPr lang="en-US" sz="1600" b="1" dirty="0">
              <a:solidFill>
                <a:schemeClr val="tx1">
                  <a:lumMod val="65000"/>
                  <a:lumOff val="35000"/>
                </a:schemeClr>
              </a:solidFill>
              <a:latin typeface="Arial" charset="0"/>
            </a:endParaRPr>
          </a:p>
          <a:p>
            <a:pPr>
              <a:spcAft>
                <a:spcPts val="600"/>
              </a:spcAft>
            </a:pPr>
            <a:r>
              <a:rPr lang="en-US" sz="1600" i="1" dirty="0">
                <a:solidFill>
                  <a:schemeClr val="tx1">
                    <a:lumMod val="65000"/>
                    <a:lumOff val="35000"/>
                  </a:schemeClr>
                </a:solidFill>
                <a:latin typeface="Arial" charset="0"/>
              </a:rPr>
              <a:t>Don’t forget to send us a tweet!</a:t>
            </a:r>
            <a:endParaRPr lang="en-US" sz="1600" b="1" i="1" dirty="0">
              <a:solidFill>
                <a:schemeClr val="tx1">
                  <a:lumMod val="65000"/>
                  <a:lumOff val="35000"/>
                </a:schemeClr>
              </a:solidFill>
              <a:latin typeface="Arial" charset="0"/>
            </a:endParaRPr>
          </a:p>
          <a:p>
            <a:r>
              <a:rPr lang="en-US" sz="1600" b="1" dirty="0">
                <a:solidFill>
                  <a:srgbClr val="007F97"/>
                </a:solidFill>
              </a:rPr>
              <a:t>@WeAreCocreative</a:t>
            </a:r>
          </a:p>
          <a:p>
            <a:endParaRPr lang="en-US" sz="1600" b="1" dirty="0">
              <a:solidFill>
                <a:schemeClr val="tx1">
                  <a:lumMod val="65000"/>
                  <a:lumOff val="35000"/>
                </a:schemeClr>
              </a:solidFill>
              <a:latin typeface="Arial" charset="0"/>
            </a:endParaRPr>
          </a:p>
        </p:txBody>
      </p:sp>
      <p:sp>
        <p:nvSpPr>
          <p:cNvPr id="4" name="Rectangle 3"/>
          <p:cNvSpPr/>
          <p:nvPr/>
        </p:nvSpPr>
        <p:spPr>
          <a:xfrm>
            <a:off x="4576155" y="1031714"/>
            <a:ext cx="3926396" cy="3000821"/>
          </a:xfrm>
          <a:prstGeom prst="rect">
            <a:avLst/>
          </a:prstGeom>
        </p:spPr>
        <p:txBody>
          <a:bodyPr wrap="none">
            <a:spAutoFit/>
          </a:bodyPr>
          <a:lstStyle/>
          <a:p>
            <a:pPr>
              <a:spcAft>
                <a:spcPts val="600"/>
              </a:spcAft>
            </a:pPr>
            <a:r>
              <a:rPr lang="en-US" sz="1600" i="1" dirty="0">
                <a:solidFill>
                  <a:schemeClr val="tx1">
                    <a:lumMod val="65000"/>
                    <a:lumOff val="35000"/>
                  </a:schemeClr>
                </a:solidFill>
                <a:latin typeface="Arial" charset="0"/>
              </a:rPr>
              <a:t>Training courses:</a:t>
            </a:r>
            <a:endParaRPr lang="en-US" sz="1600" dirty="0">
              <a:solidFill>
                <a:schemeClr val="tx1">
                  <a:lumMod val="65000"/>
                  <a:lumOff val="35000"/>
                </a:schemeClr>
              </a:solidFill>
              <a:latin typeface="Arial" charset="0"/>
            </a:endParaRPr>
          </a:p>
          <a:p>
            <a:pPr marL="214313" indent="-214313">
              <a:spcAft>
                <a:spcPts val="1200"/>
              </a:spcAft>
              <a:buFont typeface="Arial" charset="0"/>
              <a:buChar char="•"/>
            </a:pPr>
            <a:r>
              <a:rPr lang="en-US" sz="1600" b="1" dirty="0">
                <a:solidFill>
                  <a:srgbClr val="007F97"/>
                </a:solidFill>
                <a:latin typeface="Arial" charset="0"/>
              </a:rPr>
              <a:t>Collaborative Innovation Essentials </a:t>
            </a:r>
            <a:br>
              <a:rPr lang="en-US" sz="1600" b="1" dirty="0">
                <a:solidFill>
                  <a:schemeClr val="tx1">
                    <a:lumMod val="65000"/>
                    <a:lumOff val="35000"/>
                  </a:schemeClr>
                </a:solidFill>
                <a:latin typeface="Arial" charset="0"/>
              </a:rPr>
            </a:br>
            <a:r>
              <a:rPr lang="en-US" sz="1600" dirty="0">
                <a:solidFill>
                  <a:schemeClr val="tx1">
                    <a:lumMod val="65000"/>
                    <a:lumOff val="35000"/>
                  </a:schemeClr>
                </a:solidFill>
                <a:latin typeface="Arial" charset="0"/>
              </a:rPr>
              <a:t>(DC, Seattle, &amp; Oakland)</a:t>
            </a:r>
          </a:p>
          <a:p>
            <a:pPr marL="214313" indent="-214313">
              <a:spcAft>
                <a:spcPts val="1200"/>
              </a:spcAft>
              <a:buFont typeface="Arial" charset="0"/>
              <a:buChar char="•"/>
            </a:pPr>
            <a:r>
              <a:rPr lang="en-US" sz="1600" b="1" dirty="0">
                <a:solidFill>
                  <a:srgbClr val="007F97"/>
                </a:solidFill>
                <a:latin typeface="Arial" charset="0"/>
              </a:rPr>
              <a:t>Collaborative Leadership Essentials</a:t>
            </a:r>
            <a:br>
              <a:rPr lang="en-US" sz="1600" b="1" dirty="0">
                <a:solidFill>
                  <a:srgbClr val="007F97"/>
                </a:solidFill>
                <a:latin typeface="Arial" charset="0"/>
              </a:rPr>
            </a:br>
            <a:r>
              <a:rPr lang="en-US" sz="1600" dirty="0">
                <a:solidFill>
                  <a:schemeClr val="tx1">
                    <a:lumMod val="65000"/>
                    <a:lumOff val="35000"/>
                  </a:schemeClr>
                </a:solidFill>
                <a:latin typeface="Arial" charset="0"/>
              </a:rPr>
              <a:t>(DC &amp; Oakland)</a:t>
            </a:r>
          </a:p>
          <a:p>
            <a:pPr marL="214313" indent="-214313">
              <a:spcAft>
                <a:spcPts val="1200"/>
              </a:spcAft>
              <a:buFont typeface="Arial" charset="0"/>
              <a:buChar char="•"/>
            </a:pPr>
            <a:r>
              <a:rPr lang="en-US" sz="1600" b="1" dirty="0">
                <a:solidFill>
                  <a:srgbClr val="007F97"/>
                </a:solidFill>
                <a:latin typeface="Arial" charset="0"/>
              </a:rPr>
              <a:t>Leveraging Conflict for Innovation</a:t>
            </a:r>
          </a:p>
          <a:p>
            <a:pPr marL="214313" indent="-214313">
              <a:spcAft>
                <a:spcPts val="1200"/>
              </a:spcAft>
              <a:buFont typeface="Arial" charset="0"/>
              <a:buChar char="•"/>
            </a:pPr>
            <a:r>
              <a:rPr lang="en-US" sz="1600" b="1" dirty="0">
                <a:solidFill>
                  <a:srgbClr val="007F97"/>
                </a:solidFill>
                <a:latin typeface="Arial" charset="0"/>
              </a:rPr>
              <a:t>Design &amp; Systems Thinking for </a:t>
            </a:r>
            <a:br>
              <a:rPr lang="en-US" sz="1600" b="1" dirty="0">
                <a:solidFill>
                  <a:srgbClr val="007F97"/>
                </a:solidFill>
                <a:latin typeface="Arial" charset="0"/>
              </a:rPr>
            </a:br>
            <a:r>
              <a:rPr lang="en-US" sz="1600" b="1" dirty="0">
                <a:solidFill>
                  <a:srgbClr val="007F97"/>
                </a:solidFill>
                <a:latin typeface="Arial" charset="0"/>
              </a:rPr>
              <a:t>Transformational Change</a:t>
            </a:r>
          </a:p>
          <a:p>
            <a:pPr marL="214313" indent="-214313">
              <a:spcAft>
                <a:spcPts val="1200"/>
              </a:spcAft>
              <a:buFont typeface="Arial" charset="0"/>
              <a:buChar char="•"/>
            </a:pPr>
            <a:r>
              <a:rPr lang="en-US" sz="1600" b="1" dirty="0">
                <a:solidFill>
                  <a:srgbClr val="007F97"/>
                </a:solidFill>
                <a:latin typeface="Arial" charset="0"/>
              </a:rPr>
              <a:t>Advanced Collaborative Leadership</a:t>
            </a:r>
          </a:p>
        </p:txBody>
      </p:sp>
      <p:sp>
        <p:nvSpPr>
          <p:cNvPr id="8" name="Rectangle 2"/>
          <p:cNvSpPr txBox="1">
            <a:spLocks noChangeArrowheads="1"/>
          </p:cNvSpPr>
          <p:nvPr/>
        </p:nvSpPr>
        <p:spPr bwMode="auto">
          <a:xfrm>
            <a:off x="399010" y="340520"/>
            <a:ext cx="8354291" cy="369332"/>
          </a:xfrm>
          <a:prstGeom prst="rect">
            <a:avLst/>
          </a:prstGeom>
          <a:solidFill>
            <a:srgbClr val="FFFFFF">
              <a:alpha val="70000"/>
            </a:srgbClr>
          </a:solidFill>
          <a:ln w="3175" cmpd="sng">
            <a:solidFill>
              <a:srgbClr val="A6A6A6"/>
            </a:solidFill>
          </a:ln>
        </p:spPr>
        <p:txBody>
          <a:bodyPr wrap="square">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defTabSz="685800" fontAlgn="base">
              <a:spcBef>
                <a:spcPct val="0"/>
              </a:spcBef>
              <a:spcAft>
                <a:spcPct val="0"/>
              </a:spcAft>
              <a:defRPr/>
            </a:pPr>
            <a:r>
              <a:rPr lang="en-US" sz="1800" b="1" kern="0" dirty="0">
                <a:solidFill>
                  <a:srgbClr val="FF6600"/>
                </a:solidFill>
                <a:latin typeface="Helvetica"/>
                <a:cs typeface="Helvetica"/>
              </a:rPr>
              <a:t>More learning, tools, and resources</a:t>
            </a:r>
            <a:endParaRPr lang="en-AU" sz="1800" b="1" kern="0" dirty="0">
              <a:solidFill>
                <a:srgbClr val="FF6600"/>
              </a:solidFill>
              <a:latin typeface="Helvetica"/>
              <a:cs typeface="Helvetica"/>
            </a:endParaRPr>
          </a:p>
        </p:txBody>
      </p:sp>
      <p:sp>
        <p:nvSpPr>
          <p:cNvPr id="3" name="Rectangle 2">
            <a:extLst>
              <a:ext uri="{FF2B5EF4-FFF2-40B4-BE49-F238E27FC236}">
                <a16:creationId xmlns:a16="http://schemas.microsoft.com/office/drawing/2014/main" id="{5F957D06-0CD6-C944-98CF-A9A7C5D04B38}"/>
              </a:ext>
            </a:extLst>
          </p:cNvPr>
          <p:cNvSpPr/>
          <p:nvPr/>
        </p:nvSpPr>
        <p:spPr>
          <a:xfrm>
            <a:off x="368085" y="2187104"/>
            <a:ext cx="3798917" cy="282633"/>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A4384E1-0AA9-804A-92EB-63869106C8B8}"/>
              </a:ext>
            </a:extLst>
          </p:cNvPr>
          <p:cNvSpPr/>
          <p:nvPr/>
        </p:nvSpPr>
        <p:spPr>
          <a:xfrm>
            <a:off x="390697" y="1380076"/>
            <a:ext cx="3798917" cy="282633"/>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3385975-8C4F-CC4B-8AEB-5A5BBECEC9FB}"/>
              </a:ext>
            </a:extLst>
          </p:cNvPr>
          <p:cNvSpPr/>
          <p:nvPr/>
        </p:nvSpPr>
        <p:spPr>
          <a:xfrm>
            <a:off x="368084" y="2994270"/>
            <a:ext cx="3798917" cy="282633"/>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4656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40327" y="893254"/>
            <a:ext cx="8088283" cy="3074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nSpc>
                <a:spcPct val="130000"/>
              </a:lnSpc>
              <a:spcAft>
                <a:spcPts val="1800"/>
              </a:spcAft>
            </a:pPr>
            <a:r>
              <a:rPr lang="en-NZ" sz="1800" b="1" dirty="0">
                <a:solidFill>
                  <a:srgbClr val="FF9621"/>
                </a:solidFill>
                <a:latin typeface="Arial" charset="0"/>
                <a:ea typeface="MS Mincho" charset="0"/>
                <a:cs typeface="MS Mincho" charset="0"/>
              </a:rPr>
              <a:t>CoCreative</a:t>
            </a:r>
            <a:r>
              <a:rPr lang="en-NZ" sz="1800" dirty="0">
                <a:solidFill>
                  <a:srgbClr val="000000">
                    <a:lumMod val="50000"/>
                    <a:lumOff val="50000"/>
                  </a:srgbClr>
                </a:solidFill>
                <a:latin typeface="Arial" charset="0"/>
                <a:ea typeface="MS Mincho" charset="0"/>
                <a:cs typeface="MS Mincho" charset="0"/>
              </a:rPr>
              <a:t> helps people who don’t know each other (and often don’t even like each other) solve complex problems and </a:t>
            </a:r>
            <a:r>
              <a:rPr lang="en-NZ" sz="1800" b="1" dirty="0">
                <a:solidFill>
                  <a:srgbClr val="FF9E38"/>
                </a:solidFill>
                <a:latin typeface="Arial" charset="0"/>
                <a:ea typeface="MS Mincho" charset="0"/>
                <a:cs typeface="MS Mincho" charset="0"/>
              </a:rPr>
              <a:t>create better futures together</a:t>
            </a:r>
            <a:r>
              <a:rPr lang="en-NZ" sz="1800" dirty="0">
                <a:solidFill>
                  <a:srgbClr val="000000">
                    <a:lumMod val="50000"/>
                    <a:lumOff val="50000"/>
                  </a:srgbClr>
                </a:solidFill>
                <a:latin typeface="Arial" charset="0"/>
                <a:ea typeface="MS Mincho" charset="0"/>
                <a:cs typeface="MS Mincho" charset="0"/>
              </a:rPr>
              <a:t>.  </a:t>
            </a:r>
          </a:p>
          <a:p>
            <a:pPr>
              <a:lnSpc>
                <a:spcPct val="130000"/>
              </a:lnSpc>
              <a:spcAft>
                <a:spcPts val="1800"/>
              </a:spcAft>
            </a:pPr>
            <a:r>
              <a:rPr lang="en-NZ" sz="1800" dirty="0">
                <a:solidFill>
                  <a:srgbClr val="000000">
                    <a:lumMod val="50000"/>
                    <a:lumOff val="50000"/>
                  </a:srgbClr>
                </a:solidFill>
                <a:latin typeface="Arial" charset="0"/>
                <a:ea typeface="MS Mincho" charset="0"/>
                <a:cs typeface="MS Mincho" charset="0"/>
              </a:rPr>
              <a:t>We work across sectors and industries, in </a:t>
            </a:r>
            <a:r>
              <a:rPr lang="en-NZ" sz="1800" b="1" dirty="0">
                <a:solidFill>
                  <a:srgbClr val="FF9E38"/>
                </a:solidFill>
                <a:latin typeface="Arial" charset="0"/>
                <a:ea typeface="MS Mincho" charset="0"/>
                <a:cs typeface="MS Mincho" charset="0"/>
              </a:rPr>
              <a:t>public policy, development, energy, food, </a:t>
            </a:r>
            <a:r>
              <a:rPr lang="en-NZ" sz="1800" b="1" dirty="0">
                <a:solidFill>
                  <a:srgbClr val="FF9621"/>
                </a:solidFill>
                <a:latin typeface="Arial" charset="0"/>
                <a:ea typeface="MS Mincho" charset="0"/>
                <a:cs typeface="MS Mincho" charset="0"/>
              </a:rPr>
              <a:t>education</a:t>
            </a:r>
            <a:r>
              <a:rPr lang="en-NZ" sz="1800" dirty="0">
                <a:solidFill>
                  <a:srgbClr val="000000">
                    <a:lumMod val="50000"/>
                    <a:lumOff val="50000"/>
                  </a:srgbClr>
                </a:solidFill>
                <a:latin typeface="Arial" charset="0"/>
                <a:ea typeface="MS Mincho" charset="0"/>
                <a:cs typeface="MS Mincho" charset="0"/>
              </a:rPr>
              <a:t>, leveraging deep partnerships to create more thriving and resilient social systems. </a:t>
            </a:r>
          </a:p>
          <a:p>
            <a:pPr>
              <a:lnSpc>
                <a:spcPct val="130000"/>
              </a:lnSpc>
              <a:spcAft>
                <a:spcPts val="600"/>
              </a:spcAft>
            </a:pPr>
            <a:r>
              <a:rPr lang="en-AU" sz="1800" dirty="0">
                <a:solidFill>
                  <a:srgbClr val="000000">
                    <a:lumMod val="50000"/>
                    <a:lumOff val="50000"/>
                  </a:srgbClr>
                </a:solidFill>
                <a:latin typeface="Arial" charset="0"/>
                <a:ea typeface="MS Mincho" charset="0"/>
                <a:cs typeface="MS Mincho" charset="0"/>
              </a:rPr>
              <a:t>We do this by designing and supporting </a:t>
            </a:r>
            <a:r>
              <a:rPr lang="en-AU" sz="1800" b="1" dirty="0">
                <a:solidFill>
                  <a:srgbClr val="FF9621"/>
                </a:solidFill>
                <a:latin typeface="Arial" charset="0"/>
                <a:ea typeface="MS Mincho" charset="0"/>
                <a:cs typeface="MS Mincho" charset="0"/>
              </a:rPr>
              <a:t>collaborative innovation networks</a:t>
            </a:r>
            <a:r>
              <a:rPr lang="en-AU" sz="1800" dirty="0">
                <a:solidFill>
                  <a:srgbClr val="FF9621"/>
                </a:solidFill>
                <a:latin typeface="Arial" charset="0"/>
                <a:ea typeface="MS Mincho" charset="0"/>
                <a:cs typeface="MS Mincho" charset="0"/>
              </a:rPr>
              <a:t> </a:t>
            </a:r>
            <a:r>
              <a:rPr lang="en-AU" sz="1800" dirty="0">
                <a:solidFill>
                  <a:srgbClr val="000000">
                    <a:lumMod val="50000"/>
                    <a:lumOff val="50000"/>
                  </a:srgbClr>
                </a:solidFill>
                <a:latin typeface="Arial" charset="0"/>
                <a:ea typeface="MS Mincho" charset="0"/>
                <a:cs typeface="MS Mincho" charset="0"/>
              </a:rPr>
              <a:t>and </a:t>
            </a:r>
            <a:r>
              <a:rPr lang="en-AU" sz="1800" b="1" dirty="0">
                <a:solidFill>
                  <a:srgbClr val="FF9621"/>
                </a:solidFill>
                <a:latin typeface="Arial" charset="0"/>
                <a:ea typeface="MS Mincho" charset="0"/>
                <a:cs typeface="MS Mincho" charset="0"/>
              </a:rPr>
              <a:t>collaborative strategy </a:t>
            </a:r>
            <a:r>
              <a:rPr lang="en-AU" sz="1800" dirty="0">
                <a:solidFill>
                  <a:srgbClr val="000000">
                    <a:lumMod val="50000"/>
                    <a:lumOff val="50000"/>
                  </a:srgbClr>
                </a:solidFill>
                <a:latin typeface="Arial" charset="0"/>
                <a:ea typeface="MS Mincho" charset="0"/>
                <a:cs typeface="MS Mincho" charset="0"/>
              </a:rPr>
              <a:t>for high-impact social ventures.</a:t>
            </a:r>
          </a:p>
        </p:txBody>
      </p:sp>
      <p:sp>
        <p:nvSpPr>
          <p:cNvPr id="5" name="Rectangle 2"/>
          <p:cNvSpPr txBox="1">
            <a:spLocks noChangeArrowheads="1"/>
          </p:cNvSpPr>
          <p:nvPr/>
        </p:nvSpPr>
        <p:spPr bwMode="auto">
          <a:xfrm>
            <a:off x="399010" y="340520"/>
            <a:ext cx="8354291" cy="369332"/>
          </a:xfrm>
          <a:prstGeom prst="rect">
            <a:avLst/>
          </a:prstGeom>
          <a:solidFill>
            <a:srgbClr val="FFFFFF">
              <a:alpha val="70000"/>
            </a:srgbClr>
          </a:solidFill>
          <a:ln w="3175" cmpd="sng">
            <a:solidFill>
              <a:srgbClr val="A6A6A6"/>
            </a:solidFill>
          </a:ln>
        </p:spPr>
        <p:txBody>
          <a:bodyPr wrap="square">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defTabSz="685800" fontAlgn="base">
              <a:spcBef>
                <a:spcPct val="0"/>
              </a:spcBef>
              <a:spcAft>
                <a:spcPct val="0"/>
              </a:spcAft>
              <a:defRPr/>
            </a:pPr>
            <a:r>
              <a:rPr lang="en-AU" sz="1800" b="1" kern="0" dirty="0">
                <a:solidFill>
                  <a:srgbClr val="FF6600"/>
                </a:solidFill>
                <a:latin typeface="Helvetica"/>
                <a:cs typeface="Helvetica"/>
              </a:rPr>
              <a:t>Who we are</a:t>
            </a:r>
          </a:p>
        </p:txBody>
      </p:sp>
    </p:spTree>
    <p:extLst>
      <p:ext uri="{BB962C8B-B14F-4D97-AF65-F5344CB8AC3E}">
        <p14:creationId xmlns:p14="http://schemas.microsoft.com/office/powerpoint/2010/main" val="1507238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399010" y="340520"/>
            <a:ext cx="8354291" cy="369332"/>
          </a:xfrm>
          <a:prstGeom prst="rect">
            <a:avLst/>
          </a:prstGeom>
          <a:solidFill>
            <a:srgbClr val="FFFFFF">
              <a:alpha val="70000"/>
            </a:srgbClr>
          </a:solidFill>
          <a:ln w="3175" cmpd="sng">
            <a:solidFill>
              <a:srgbClr val="A6A6A6"/>
            </a:solidFill>
          </a:ln>
        </p:spPr>
        <p:txBody>
          <a:bodyPr wrap="square">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defTabSz="685800" fontAlgn="base">
              <a:spcBef>
                <a:spcPct val="0"/>
              </a:spcBef>
              <a:spcAft>
                <a:spcPct val="0"/>
              </a:spcAft>
              <a:defRPr/>
            </a:pPr>
            <a:r>
              <a:rPr lang="en-AU" b="1" kern="0" dirty="0">
                <a:solidFill>
                  <a:srgbClr val="FF6600"/>
                </a:solidFill>
                <a:latin typeface="Helvetica"/>
                <a:cs typeface="Helvetica"/>
              </a:rPr>
              <a:t>Raw interview notes</a:t>
            </a:r>
          </a:p>
        </p:txBody>
      </p:sp>
      <p:pic>
        <p:nvPicPr>
          <p:cNvPr id="10" name="Picture 9">
            <a:extLst>
              <a:ext uri="{FF2B5EF4-FFF2-40B4-BE49-F238E27FC236}">
                <a16:creationId xmlns:a16="http://schemas.microsoft.com/office/drawing/2014/main" id="{9F8EAD38-3263-2C46-89D9-691FF92936A0}"/>
              </a:ext>
            </a:extLst>
          </p:cNvPr>
          <p:cNvPicPr>
            <a:picLocks noChangeAspect="1"/>
          </p:cNvPicPr>
          <p:nvPr/>
        </p:nvPicPr>
        <p:blipFill rotWithShape="1">
          <a:blip r:embed="rId2"/>
          <a:srcRect l="12000" t="13801" r="12941" b="10275"/>
          <a:stretch/>
        </p:blipFill>
        <p:spPr>
          <a:xfrm rot="21247474">
            <a:off x="960832" y="675211"/>
            <a:ext cx="7222337" cy="4109422"/>
          </a:xfrm>
          <a:prstGeom prst="rect">
            <a:avLst/>
          </a:prstGeom>
          <a:ln>
            <a:solidFill>
              <a:schemeClr val="tx1">
                <a:lumMod val="75000"/>
                <a:lumOff val="25000"/>
              </a:schemeClr>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410678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399010" y="340520"/>
            <a:ext cx="8354291" cy="369332"/>
          </a:xfrm>
          <a:prstGeom prst="rect">
            <a:avLst/>
          </a:prstGeom>
          <a:solidFill>
            <a:srgbClr val="FFFFFF">
              <a:alpha val="70000"/>
            </a:srgbClr>
          </a:solidFill>
          <a:ln w="3175" cmpd="sng">
            <a:solidFill>
              <a:srgbClr val="A6A6A6"/>
            </a:solidFill>
          </a:ln>
        </p:spPr>
        <p:txBody>
          <a:bodyPr wrap="square">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defTabSz="685800" fontAlgn="base">
              <a:spcBef>
                <a:spcPct val="0"/>
              </a:spcBef>
              <a:spcAft>
                <a:spcPct val="0"/>
              </a:spcAft>
              <a:defRPr/>
            </a:pPr>
            <a:r>
              <a:rPr lang="en-AU" sz="1800" b="1" kern="0" dirty="0">
                <a:solidFill>
                  <a:srgbClr val="FF6600"/>
                </a:solidFill>
                <a:latin typeface="Helvetica"/>
                <a:cs typeface="Helvetica"/>
              </a:rPr>
              <a:t>Themed insights</a:t>
            </a:r>
          </a:p>
        </p:txBody>
      </p:sp>
      <p:pic>
        <p:nvPicPr>
          <p:cNvPr id="3" name="Picture 2">
            <a:extLst>
              <a:ext uri="{FF2B5EF4-FFF2-40B4-BE49-F238E27FC236}">
                <a16:creationId xmlns:a16="http://schemas.microsoft.com/office/drawing/2014/main" id="{6BD4BD1D-FEA0-9845-B548-A6AC8DACD662}"/>
              </a:ext>
            </a:extLst>
          </p:cNvPr>
          <p:cNvPicPr>
            <a:picLocks noChangeAspect="1"/>
          </p:cNvPicPr>
          <p:nvPr/>
        </p:nvPicPr>
        <p:blipFill rotWithShape="1">
          <a:blip r:embed="rId2"/>
          <a:srcRect l="22823" t="13801" r="22706" b="6621"/>
          <a:stretch/>
        </p:blipFill>
        <p:spPr>
          <a:xfrm rot="21203948">
            <a:off x="1099706" y="563872"/>
            <a:ext cx="6266858" cy="5149994"/>
          </a:xfrm>
          <a:prstGeom prst="rect">
            <a:avLst/>
          </a:prstGeom>
          <a:ln>
            <a:solidFill>
              <a:schemeClr val="tx1">
                <a:lumMod val="65000"/>
                <a:lumOff val="35000"/>
              </a:schemeClr>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4237213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
          <p:cNvSpPr txBox="1">
            <a:spLocks noChangeArrowheads="1"/>
          </p:cNvSpPr>
          <p:nvPr/>
        </p:nvSpPr>
        <p:spPr bwMode="auto">
          <a:xfrm>
            <a:off x="187513" y="154458"/>
            <a:ext cx="8741334" cy="461665"/>
          </a:xfrm>
          <a:prstGeom prst="rect">
            <a:avLst/>
          </a:prstGeom>
          <a:solidFill>
            <a:srgbClr val="FFFFFF">
              <a:alpha val="70000"/>
            </a:srgbClr>
          </a:solidFill>
          <a:ln w="3175" cmpd="sng">
            <a:solidFill>
              <a:srgbClr val="A6A6A6"/>
            </a:solidFill>
          </a:ln>
        </p:spPr>
        <p:txBody>
          <a:bodyPr wrap="square">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spcBef>
                <a:spcPct val="0"/>
              </a:spcBef>
              <a:buFontTx/>
              <a:buNone/>
            </a:pPr>
            <a:r>
              <a:rPr lang="en-US" sz="2400" b="1" dirty="0">
                <a:solidFill>
                  <a:srgbClr val="007F97"/>
                </a:solidFill>
                <a:ea typeface="Arial" charset="0"/>
                <a:cs typeface="Arial" charset="0"/>
              </a:rPr>
              <a:t>Why Develop Insights?</a:t>
            </a:r>
            <a:endParaRPr lang="en-US" altLang="en-US" sz="2400" b="1" dirty="0">
              <a:solidFill>
                <a:srgbClr val="007F97"/>
              </a:solidFill>
              <a:ea typeface="Arial" charset="0"/>
              <a:cs typeface="Arial" charset="0"/>
            </a:endParaRPr>
          </a:p>
        </p:txBody>
      </p:sp>
      <p:sp>
        <p:nvSpPr>
          <p:cNvPr id="27" name="Rectangle 26"/>
          <p:cNvSpPr>
            <a:spLocks noChangeArrowheads="1"/>
          </p:cNvSpPr>
          <p:nvPr/>
        </p:nvSpPr>
        <p:spPr bwMode="auto">
          <a:xfrm>
            <a:off x="299545" y="941345"/>
            <a:ext cx="8629302" cy="29854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288925" indent="-288925">
              <a:spcAft>
                <a:spcPts val="1200"/>
              </a:spcAft>
              <a:buFont typeface="+mj-lt"/>
              <a:buAutoNum type="arabicPeriod"/>
            </a:pPr>
            <a:r>
              <a:rPr lang="en-NZ" sz="2000" b="1" dirty="0">
                <a:solidFill>
                  <a:srgbClr val="FF6600"/>
                </a:solidFill>
                <a:latin typeface="Arial" charset="0"/>
                <a:ea typeface="MS Mincho" charset="0"/>
                <a:cs typeface="MS Mincho" charset="0"/>
              </a:rPr>
              <a:t>Makes the Data Useful</a:t>
            </a:r>
            <a:br>
              <a:rPr lang="en-NZ" sz="2000" b="1" dirty="0">
                <a:solidFill>
                  <a:srgbClr val="FF6600"/>
                </a:solidFill>
                <a:latin typeface="Arial" charset="0"/>
                <a:ea typeface="MS Mincho" charset="0"/>
                <a:cs typeface="MS Mincho" charset="0"/>
              </a:rPr>
            </a:br>
            <a:r>
              <a:rPr lang="en-AU" dirty="0">
                <a:solidFill>
                  <a:srgbClr val="595959"/>
                </a:solidFill>
                <a:latin typeface="Arial" charset="0"/>
                <a:ea typeface="MS Mincho" charset="0"/>
                <a:cs typeface="MS Mincho" charset="0"/>
              </a:rPr>
              <a:t>Raw interview data is messy and hard for people to make sense of in real time. Processing the data into thematic areas makes it easy to understand and use.</a:t>
            </a:r>
            <a:endParaRPr lang="en-NZ" dirty="0">
              <a:solidFill>
                <a:srgbClr val="595959"/>
              </a:solidFill>
              <a:latin typeface="Arial" charset="0"/>
              <a:ea typeface="MS Mincho" charset="0"/>
              <a:cs typeface="MS Mincho" charset="0"/>
            </a:endParaRPr>
          </a:p>
          <a:p>
            <a:pPr marL="288925" indent="-288925">
              <a:spcAft>
                <a:spcPts val="1200"/>
              </a:spcAft>
              <a:buFont typeface="+mj-lt"/>
              <a:buAutoNum type="arabicPeriod"/>
            </a:pPr>
            <a:r>
              <a:rPr lang="en-NZ" sz="2000" b="1" dirty="0">
                <a:solidFill>
                  <a:srgbClr val="FF6600"/>
                </a:solidFill>
                <a:latin typeface="Arial" charset="0"/>
                <a:ea typeface="MS Mincho" charset="0"/>
                <a:cs typeface="MS Mincho" charset="0"/>
              </a:rPr>
              <a:t>Provides Focus</a:t>
            </a:r>
            <a:br>
              <a:rPr lang="en-NZ" sz="2000" b="1" dirty="0">
                <a:solidFill>
                  <a:srgbClr val="FF6600"/>
                </a:solidFill>
                <a:latin typeface="Arial" charset="0"/>
                <a:ea typeface="MS Mincho" charset="0"/>
                <a:cs typeface="MS Mincho" charset="0"/>
              </a:rPr>
            </a:br>
            <a:r>
              <a:rPr lang="en-AU" dirty="0">
                <a:solidFill>
                  <a:srgbClr val="595959"/>
                </a:solidFill>
                <a:latin typeface="Arial" charset="0"/>
                <a:ea typeface="MS Mincho" charset="0"/>
                <a:cs typeface="MS Mincho" charset="0"/>
              </a:rPr>
              <a:t>Deriving key insights from reams of interview data will help people focus on the parts of the system that are most useful and relevant. </a:t>
            </a:r>
            <a:endParaRPr lang="en-NZ" b="1" dirty="0">
              <a:solidFill>
                <a:srgbClr val="FF6600"/>
              </a:solidFill>
              <a:latin typeface="Arial" charset="0"/>
              <a:ea typeface="MS Mincho" charset="0"/>
              <a:cs typeface="MS Mincho" charset="0"/>
            </a:endParaRPr>
          </a:p>
          <a:p>
            <a:pPr marL="288925" indent="-288925">
              <a:spcAft>
                <a:spcPts val="1200"/>
              </a:spcAft>
              <a:buFont typeface="+mj-lt"/>
              <a:buAutoNum type="arabicPeriod"/>
            </a:pPr>
            <a:r>
              <a:rPr lang="en-NZ" sz="2000" b="1" dirty="0">
                <a:solidFill>
                  <a:srgbClr val="FF6600"/>
                </a:solidFill>
                <a:latin typeface="Arial" charset="0"/>
                <a:ea typeface="MS Mincho" charset="0"/>
                <a:cs typeface="MS Mincho" charset="0"/>
              </a:rPr>
              <a:t>Provides Direction</a:t>
            </a:r>
            <a:br>
              <a:rPr lang="en-NZ" sz="2000" dirty="0">
                <a:solidFill>
                  <a:srgbClr val="FF6600"/>
                </a:solidFill>
                <a:latin typeface="Arial" charset="0"/>
                <a:ea typeface="MS Mincho" charset="0"/>
                <a:cs typeface="MS Mincho" charset="0"/>
              </a:rPr>
            </a:br>
            <a:r>
              <a:rPr lang="en-NZ" dirty="0">
                <a:solidFill>
                  <a:srgbClr val="595959"/>
                </a:solidFill>
                <a:latin typeface="Arial" charset="0"/>
                <a:ea typeface="MS Mincho" charset="0"/>
                <a:cs typeface="MS Mincho" charset="0"/>
              </a:rPr>
              <a:t>Good insights imply some direction for the work. They help people see pathways for moving forward from the current state to a much better future state.</a:t>
            </a:r>
          </a:p>
        </p:txBody>
      </p:sp>
    </p:spTree>
    <p:extLst>
      <p:ext uri="{BB962C8B-B14F-4D97-AF65-F5344CB8AC3E}">
        <p14:creationId xmlns:p14="http://schemas.microsoft.com/office/powerpoint/2010/main" val="2101814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r="114"/>
          <a:stretch/>
        </p:blipFill>
        <p:spPr>
          <a:xfrm>
            <a:off x="1348309" y="0"/>
            <a:ext cx="6976705" cy="5143500"/>
          </a:xfrm>
          <a:prstGeom prst="rect">
            <a:avLst/>
          </a:prstGeom>
        </p:spPr>
      </p:pic>
      <p:sp>
        <p:nvSpPr>
          <p:cNvPr id="29" name="Rectangle 2"/>
          <p:cNvSpPr txBox="1">
            <a:spLocks noChangeArrowheads="1"/>
          </p:cNvSpPr>
          <p:nvPr/>
        </p:nvSpPr>
        <p:spPr bwMode="auto">
          <a:xfrm>
            <a:off x="0" y="402307"/>
            <a:ext cx="2385391" cy="830997"/>
          </a:xfrm>
          <a:prstGeom prst="rect">
            <a:avLst/>
          </a:prstGeom>
          <a:solidFill>
            <a:schemeClr val="accent2"/>
          </a:solidFill>
          <a:ln w="3175" cmpd="sng">
            <a:noFill/>
          </a:ln>
        </p:spPr>
        <p:txBody>
          <a:bodyPr wrap="square">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a:spcBef>
                <a:spcPct val="0"/>
              </a:spcBef>
              <a:buFontTx/>
              <a:buNone/>
            </a:pPr>
            <a:r>
              <a:rPr lang="en-US" sz="2400" b="1" dirty="0">
                <a:solidFill>
                  <a:schemeClr val="bg1"/>
                </a:solidFill>
                <a:ea typeface="Arial" charset="0"/>
                <a:cs typeface="Arial" charset="0"/>
              </a:rPr>
              <a:t>The Problem with Solutions</a:t>
            </a:r>
            <a:endParaRPr lang="en-US" altLang="en-US" sz="2400" b="1" dirty="0">
              <a:solidFill>
                <a:schemeClr val="bg1"/>
              </a:solidFill>
              <a:ea typeface="Arial" charset="0"/>
              <a:cs typeface="Arial" charset="0"/>
            </a:endParaRPr>
          </a:p>
        </p:txBody>
      </p:sp>
    </p:spTree>
    <p:extLst>
      <p:ext uri="{BB962C8B-B14F-4D97-AF65-F5344CB8AC3E}">
        <p14:creationId xmlns:p14="http://schemas.microsoft.com/office/powerpoint/2010/main" val="374050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
          <p:cNvSpPr txBox="1">
            <a:spLocks noChangeArrowheads="1"/>
          </p:cNvSpPr>
          <p:nvPr/>
        </p:nvSpPr>
        <p:spPr bwMode="auto">
          <a:xfrm>
            <a:off x="187513" y="154458"/>
            <a:ext cx="8741334" cy="461665"/>
          </a:xfrm>
          <a:prstGeom prst="rect">
            <a:avLst/>
          </a:prstGeom>
          <a:solidFill>
            <a:srgbClr val="FFFFFF">
              <a:alpha val="70000"/>
            </a:srgbClr>
          </a:solidFill>
          <a:ln w="3175" cmpd="sng">
            <a:solidFill>
              <a:srgbClr val="A6A6A6"/>
            </a:solidFill>
          </a:ln>
        </p:spPr>
        <p:txBody>
          <a:bodyPr wrap="square">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spcBef>
                <a:spcPct val="0"/>
              </a:spcBef>
              <a:buFontTx/>
              <a:buNone/>
            </a:pPr>
            <a:r>
              <a:rPr lang="en-US" sz="2400" b="1" dirty="0">
                <a:solidFill>
                  <a:srgbClr val="007F97"/>
                </a:solidFill>
                <a:ea typeface="Arial" charset="0"/>
                <a:cs typeface="Arial" charset="0"/>
              </a:rPr>
              <a:t>Four Rules for Developing Powerful Insights</a:t>
            </a:r>
            <a:endParaRPr lang="en-US" altLang="en-US" sz="2400" b="1" dirty="0">
              <a:solidFill>
                <a:srgbClr val="007F97"/>
              </a:solidFill>
              <a:ea typeface="Arial" charset="0"/>
              <a:cs typeface="Arial" charset="0"/>
            </a:endParaRPr>
          </a:p>
        </p:txBody>
      </p:sp>
      <p:sp>
        <p:nvSpPr>
          <p:cNvPr id="27" name="Rectangle 26"/>
          <p:cNvSpPr>
            <a:spLocks noChangeArrowheads="1"/>
          </p:cNvSpPr>
          <p:nvPr/>
        </p:nvSpPr>
        <p:spPr bwMode="auto">
          <a:xfrm>
            <a:off x="299545" y="726659"/>
            <a:ext cx="8629302" cy="40010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288925" indent="-288925">
              <a:spcAft>
                <a:spcPts val="1200"/>
              </a:spcAft>
              <a:buFont typeface="+mj-lt"/>
              <a:buAutoNum type="arabicPeriod"/>
            </a:pPr>
            <a:r>
              <a:rPr lang="en-NZ" sz="2000" b="1" dirty="0">
                <a:solidFill>
                  <a:srgbClr val="FF6600"/>
                </a:solidFill>
                <a:latin typeface="Arial" charset="0"/>
                <a:ea typeface="MS Mincho" charset="0"/>
                <a:cs typeface="MS Mincho" charset="0"/>
              </a:rPr>
              <a:t>Frame the Problem</a:t>
            </a:r>
            <a:br>
              <a:rPr lang="en-NZ" sz="2000" b="1" dirty="0">
                <a:solidFill>
                  <a:srgbClr val="FF6600"/>
                </a:solidFill>
                <a:latin typeface="Arial" charset="0"/>
                <a:ea typeface="MS Mincho" charset="0"/>
                <a:cs typeface="MS Mincho" charset="0"/>
              </a:rPr>
            </a:br>
            <a:r>
              <a:rPr lang="en-AU" dirty="0">
                <a:solidFill>
                  <a:srgbClr val="595959"/>
                </a:solidFill>
                <a:latin typeface="Arial" charset="0"/>
                <a:ea typeface="MS Mincho" charset="0"/>
                <a:cs typeface="MS Mincho" charset="0"/>
              </a:rPr>
              <a:t>Clearly state what’s currently going on in the system so people can agree on how parts of the system most need to be addressed BEFORE they start talking about solutions. (POSSIBLE solutions or directions are okay though!)</a:t>
            </a:r>
            <a:endParaRPr lang="en-NZ" dirty="0">
              <a:solidFill>
                <a:srgbClr val="595959"/>
              </a:solidFill>
              <a:latin typeface="Arial" charset="0"/>
              <a:ea typeface="MS Mincho" charset="0"/>
              <a:cs typeface="MS Mincho" charset="0"/>
            </a:endParaRPr>
          </a:p>
          <a:p>
            <a:pPr marL="288925" indent="-288925">
              <a:spcAft>
                <a:spcPts val="1200"/>
              </a:spcAft>
              <a:buFont typeface="+mj-lt"/>
              <a:buAutoNum type="arabicPeriod"/>
            </a:pPr>
            <a:r>
              <a:rPr lang="en-NZ" sz="2000" b="1" dirty="0">
                <a:solidFill>
                  <a:srgbClr val="FF6600"/>
                </a:solidFill>
                <a:latin typeface="Arial" charset="0"/>
                <a:ea typeface="MS Mincho" charset="0"/>
                <a:cs typeface="MS Mincho" charset="0"/>
              </a:rPr>
              <a:t>Clarify the Perspective</a:t>
            </a:r>
            <a:br>
              <a:rPr lang="en-NZ" sz="2000" b="1" dirty="0">
                <a:solidFill>
                  <a:srgbClr val="FF6600"/>
                </a:solidFill>
                <a:latin typeface="Arial" charset="0"/>
                <a:ea typeface="MS Mincho" charset="0"/>
                <a:cs typeface="MS Mincho" charset="0"/>
              </a:rPr>
            </a:br>
            <a:r>
              <a:rPr lang="en-AU" dirty="0">
                <a:solidFill>
                  <a:srgbClr val="595959"/>
                </a:solidFill>
                <a:latin typeface="Arial" charset="0"/>
                <a:ea typeface="MS Mincho" charset="0"/>
                <a:cs typeface="MS Mincho" charset="0"/>
              </a:rPr>
              <a:t>Distinguish between what leaders and experts are saying about the system and what people are sharing about their experiences within that system. </a:t>
            </a:r>
            <a:endParaRPr lang="en-NZ" b="1" dirty="0">
              <a:solidFill>
                <a:srgbClr val="FF6600"/>
              </a:solidFill>
              <a:latin typeface="Arial" charset="0"/>
              <a:ea typeface="MS Mincho" charset="0"/>
              <a:cs typeface="MS Mincho" charset="0"/>
            </a:endParaRPr>
          </a:p>
          <a:p>
            <a:pPr marL="288925" indent="-288925">
              <a:spcAft>
                <a:spcPts val="1200"/>
              </a:spcAft>
              <a:buFont typeface="+mj-lt"/>
              <a:buAutoNum type="arabicPeriod"/>
            </a:pPr>
            <a:r>
              <a:rPr lang="en-NZ" sz="2000" b="1" dirty="0">
                <a:solidFill>
                  <a:srgbClr val="FF6600"/>
                </a:solidFill>
                <a:latin typeface="Arial" charset="0"/>
                <a:ea typeface="MS Mincho" charset="0"/>
                <a:cs typeface="MS Mincho" charset="0"/>
              </a:rPr>
              <a:t>Be Clear</a:t>
            </a:r>
            <a:br>
              <a:rPr lang="en-NZ" sz="2000" dirty="0">
                <a:solidFill>
                  <a:srgbClr val="FF6600"/>
                </a:solidFill>
                <a:latin typeface="Arial" charset="0"/>
                <a:ea typeface="MS Mincho" charset="0"/>
                <a:cs typeface="MS Mincho" charset="0"/>
              </a:rPr>
            </a:br>
            <a:r>
              <a:rPr lang="en-NZ" dirty="0">
                <a:solidFill>
                  <a:srgbClr val="595959"/>
                </a:solidFill>
                <a:latin typeface="Arial" charset="0"/>
                <a:ea typeface="MS Mincho" charset="0"/>
                <a:cs typeface="MS Mincho" charset="0"/>
              </a:rPr>
              <a:t>Ensure that each piece of insight is clear, unique, and simple.</a:t>
            </a:r>
          </a:p>
          <a:p>
            <a:pPr marL="288925" indent="-288925">
              <a:spcAft>
                <a:spcPts val="1200"/>
              </a:spcAft>
              <a:buFont typeface="+mj-lt"/>
              <a:buAutoNum type="arabicPeriod"/>
            </a:pPr>
            <a:r>
              <a:rPr lang="en-NZ" sz="2000" b="1" dirty="0">
                <a:solidFill>
                  <a:srgbClr val="FF6600"/>
                </a:solidFill>
                <a:latin typeface="Arial" charset="0"/>
                <a:ea typeface="MS Mincho" charset="0"/>
                <a:cs typeface="MS Mincho" charset="0"/>
              </a:rPr>
              <a:t>Be Objective</a:t>
            </a:r>
            <a:br>
              <a:rPr lang="en-NZ" sz="2000" dirty="0">
                <a:solidFill>
                  <a:srgbClr val="FF6600"/>
                </a:solidFill>
                <a:latin typeface="Arial" charset="0"/>
                <a:ea typeface="MS Mincho" charset="0"/>
                <a:cs typeface="MS Mincho" charset="0"/>
              </a:rPr>
            </a:br>
            <a:r>
              <a:rPr lang="en-NZ" dirty="0">
                <a:solidFill>
                  <a:srgbClr val="595959"/>
                </a:solidFill>
                <a:latin typeface="Arial" charset="0"/>
                <a:ea typeface="MS Mincho" charset="0"/>
                <a:cs typeface="MS Mincho" charset="0"/>
              </a:rPr>
              <a:t>Turn assertions and opinions into statements about the system. Indicate whether some, most or all stakeholders shared that perspective.</a:t>
            </a:r>
          </a:p>
        </p:txBody>
      </p:sp>
    </p:spTree>
    <p:extLst>
      <p:ext uri="{BB962C8B-B14F-4D97-AF65-F5344CB8AC3E}">
        <p14:creationId xmlns:p14="http://schemas.microsoft.com/office/powerpoint/2010/main" val="1464888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6255" y="888407"/>
            <a:ext cx="8458200" cy="1231106"/>
          </a:xfrm>
          <a:prstGeom prst="rect">
            <a:avLst/>
          </a:prstGeom>
          <a:noFill/>
        </p:spPr>
        <p:txBody>
          <a:bodyPr wrap="square" rtlCol="0">
            <a:spAutoFit/>
          </a:bodyPr>
          <a:lstStyle/>
          <a:p>
            <a:r>
              <a:rPr lang="en-US" sz="2000" b="1" dirty="0">
                <a:solidFill>
                  <a:srgbClr val="FF6600"/>
                </a:solidFill>
                <a:latin typeface="Arial" charset="0"/>
                <a:ea typeface="Arial" charset="0"/>
                <a:cs typeface="Arial" charset="0"/>
              </a:rPr>
              <a:t>Don’t List Solutions </a:t>
            </a:r>
            <a:br>
              <a:rPr lang="en-US" sz="2000" b="1" dirty="0">
                <a:solidFill>
                  <a:srgbClr val="FF6600"/>
                </a:solidFill>
                <a:latin typeface="Arial" charset="0"/>
                <a:ea typeface="Arial" charset="0"/>
                <a:cs typeface="Arial" charset="0"/>
              </a:rPr>
            </a:br>
            <a:r>
              <a:rPr lang="en-US" dirty="0">
                <a:solidFill>
                  <a:srgbClr val="595959"/>
                </a:solidFill>
              </a:rPr>
              <a:t>Stakeholders will naturally share their opinions on how to fix a problem. But presenting solutions up front will create an “all-or-nothing” dynamic where everyone will start pushing—and fighting over—their favored solutions. </a:t>
            </a:r>
          </a:p>
        </p:txBody>
      </p:sp>
      <p:sp>
        <p:nvSpPr>
          <p:cNvPr id="4" name="Rectangle 2"/>
          <p:cNvSpPr txBox="1">
            <a:spLocks noChangeArrowheads="1"/>
          </p:cNvSpPr>
          <p:nvPr/>
        </p:nvSpPr>
        <p:spPr bwMode="auto">
          <a:xfrm>
            <a:off x="187513" y="154458"/>
            <a:ext cx="8741334" cy="461665"/>
          </a:xfrm>
          <a:prstGeom prst="rect">
            <a:avLst/>
          </a:prstGeom>
          <a:solidFill>
            <a:srgbClr val="FFFFFF">
              <a:alpha val="70000"/>
            </a:srgbClr>
          </a:solidFill>
          <a:ln w="3175" cmpd="sng">
            <a:solidFill>
              <a:srgbClr val="A6A6A6"/>
            </a:solidFill>
          </a:ln>
        </p:spPr>
        <p:txBody>
          <a:bodyPr wrap="square">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spcBef>
                <a:spcPct val="0"/>
              </a:spcBef>
              <a:buFontTx/>
              <a:buNone/>
            </a:pPr>
            <a:r>
              <a:rPr lang="en-US" sz="2400" b="1" dirty="0">
                <a:solidFill>
                  <a:srgbClr val="007F97"/>
                </a:solidFill>
                <a:ea typeface="Arial" charset="0"/>
                <a:cs typeface="Arial" charset="0"/>
              </a:rPr>
              <a:t>Frame the Problem (Don’t Solve It)</a:t>
            </a:r>
            <a:endParaRPr lang="en-US" altLang="en-US" sz="2400" b="1" dirty="0">
              <a:solidFill>
                <a:srgbClr val="007F97"/>
              </a:solidFill>
              <a:ea typeface="Arial" charset="0"/>
              <a:cs typeface="Arial" charset="0"/>
            </a:endParaRPr>
          </a:p>
        </p:txBody>
      </p:sp>
      <p:sp>
        <p:nvSpPr>
          <p:cNvPr id="2" name="Rectangle 1"/>
          <p:cNvSpPr/>
          <p:nvPr/>
        </p:nvSpPr>
        <p:spPr>
          <a:xfrm>
            <a:off x="386255" y="2313027"/>
            <a:ext cx="3915401" cy="1508105"/>
          </a:xfrm>
          <a:prstGeom prst="rect">
            <a:avLst/>
          </a:prstGeom>
        </p:spPr>
        <p:txBody>
          <a:bodyPr wrap="square">
            <a:spAutoFit/>
          </a:bodyPr>
          <a:lstStyle/>
          <a:p>
            <a:pPr>
              <a:spcBef>
                <a:spcPts val="1200"/>
              </a:spcBef>
            </a:pPr>
            <a:r>
              <a:rPr lang="en-US" sz="2000" b="1" dirty="0">
                <a:solidFill>
                  <a:srgbClr val="595959"/>
                </a:solidFill>
                <a:latin typeface="Arial" charset="0"/>
                <a:ea typeface="Arial" charset="0"/>
                <a:cs typeface="Arial" charset="0"/>
              </a:rPr>
              <a:t>Helpful</a:t>
            </a:r>
          </a:p>
          <a:p>
            <a:pPr fontAlgn="base"/>
            <a:r>
              <a:rPr lang="en-US" dirty="0">
                <a:solidFill>
                  <a:srgbClr val="595959"/>
                </a:solidFill>
              </a:rPr>
              <a:t>Most farmers are interested in financial benefits, productivity, water, soil quality, and erosion prevention, even if they don't believe in climate change.</a:t>
            </a:r>
          </a:p>
        </p:txBody>
      </p:sp>
      <p:sp>
        <p:nvSpPr>
          <p:cNvPr id="8" name="Rectangle 7"/>
          <p:cNvSpPr/>
          <p:nvPr/>
        </p:nvSpPr>
        <p:spPr>
          <a:xfrm>
            <a:off x="4558180" y="2313027"/>
            <a:ext cx="4058524" cy="1508105"/>
          </a:xfrm>
          <a:prstGeom prst="rect">
            <a:avLst/>
          </a:prstGeom>
        </p:spPr>
        <p:txBody>
          <a:bodyPr wrap="square">
            <a:spAutoFit/>
          </a:bodyPr>
          <a:lstStyle/>
          <a:p>
            <a:pPr>
              <a:spcBef>
                <a:spcPts val="1200"/>
              </a:spcBef>
            </a:pPr>
            <a:r>
              <a:rPr lang="en-US" sz="2000" b="1" dirty="0">
                <a:solidFill>
                  <a:srgbClr val="595959"/>
                </a:solidFill>
                <a:latin typeface="Arial" charset="0"/>
                <a:ea typeface="Arial" charset="0"/>
                <a:cs typeface="Arial" charset="0"/>
              </a:rPr>
              <a:t>Not Helpful</a:t>
            </a:r>
          </a:p>
          <a:p>
            <a:r>
              <a:rPr lang="en-US" dirty="0">
                <a:solidFill>
                  <a:schemeClr val="tx1">
                    <a:lumMod val="65000"/>
                    <a:lumOff val="35000"/>
                  </a:schemeClr>
                </a:solidFill>
              </a:rPr>
              <a:t>We need John Deere, Monsanto, and the farming community, Aviation (jet fuel from carbon farming), to come together in a coalition to influence Policy makers.</a:t>
            </a:r>
          </a:p>
        </p:txBody>
      </p:sp>
    </p:spTree>
    <p:extLst>
      <p:ext uri="{BB962C8B-B14F-4D97-AF65-F5344CB8AC3E}">
        <p14:creationId xmlns:p14="http://schemas.microsoft.com/office/powerpoint/2010/main" val="103204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6255" y="888407"/>
            <a:ext cx="8458200" cy="954107"/>
          </a:xfrm>
          <a:prstGeom prst="rect">
            <a:avLst/>
          </a:prstGeom>
          <a:noFill/>
        </p:spPr>
        <p:txBody>
          <a:bodyPr wrap="square" rtlCol="0">
            <a:spAutoFit/>
          </a:bodyPr>
          <a:lstStyle/>
          <a:p>
            <a:r>
              <a:rPr lang="en-US" sz="2000" b="1" dirty="0">
                <a:solidFill>
                  <a:srgbClr val="FF6600"/>
                </a:solidFill>
                <a:latin typeface="Arial" charset="0"/>
                <a:ea typeface="Arial" charset="0"/>
                <a:cs typeface="Arial" charset="0"/>
              </a:rPr>
              <a:t>Capture both the System and Experience views of the system</a:t>
            </a:r>
          </a:p>
          <a:p>
            <a:r>
              <a:rPr lang="en-US" dirty="0">
                <a:solidFill>
                  <a:srgbClr val="595959"/>
                </a:solidFill>
                <a:latin typeface="Arial" charset="0"/>
                <a:ea typeface="Arial" charset="0"/>
                <a:cs typeface="Arial" charset="0"/>
              </a:rPr>
              <a:t>Change requires understanding both the “whole system” perspective and the ground-level experiences of key stakeholders in the system. </a:t>
            </a:r>
            <a:endParaRPr lang="en-US" dirty="0">
              <a:solidFill>
                <a:schemeClr val="tx1">
                  <a:lumMod val="65000"/>
                  <a:lumOff val="35000"/>
                </a:schemeClr>
              </a:solidFill>
              <a:latin typeface="Arial" charset="0"/>
              <a:ea typeface="Arial" charset="0"/>
              <a:cs typeface="Arial" charset="0"/>
            </a:endParaRPr>
          </a:p>
        </p:txBody>
      </p:sp>
      <p:sp>
        <p:nvSpPr>
          <p:cNvPr id="4" name="Rectangle 2"/>
          <p:cNvSpPr txBox="1">
            <a:spLocks noChangeArrowheads="1"/>
          </p:cNvSpPr>
          <p:nvPr/>
        </p:nvSpPr>
        <p:spPr bwMode="auto">
          <a:xfrm>
            <a:off x="187513" y="154458"/>
            <a:ext cx="8741334" cy="461665"/>
          </a:xfrm>
          <a:prstGeom prst="rect">
            <a:avLst/>
          </a:prstGeom>
          <a:solidFill>
            <a:srgbClr val="FFFFFF">
              <a:alpha val="70000"/>
            </a:srgbClr>
          </a:solidFill>
          <a:ln w="3175" cmpd="sng">
            <a:solidFill>
              <a:srgbClr val="A6A6A6"/>
            </a:solidFill>
          </a:ln>
        </p:spPr>
        <p:txBody>
          <a:bodyPr wrap="square">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spcBef>
                <a:spcPct val="0"/>
              </a:spcBef>
              <a:buFontTx/>
              <a:buNone/>
            </a:pPr>
            <a:r>
              <a:rPr lang="en-US" sz="2400" b="1" dirty="0">
                <a:solidFill>
                  <a:srgbClr val="007F97"/>
                </a:solidFill>
                <a:ea typeface="Arial" charset="0"/>
                <a:cs typeface="Arial" charset="0"/>
              </a:rPr>
              <a:t>Clarify the Perspective</a:t>
            </a:r>
            <a:endParaRPr lang="en-US" altLang="en-US" sz="2400" b="1" dirty="0">
              <a:solidFill>
                <a:srgbClr val="007F97"/>
              </a:solidFill>
              <a:ea typeface="Arial" charset="0"/>
              <a:cs typeface="Arial" charset="0"/>
            </a:endParaRPr>
          </a:p>
        </p:txBody>
      </p:sp>
      <p:sp>
        <p:nvSpPr>
          <p:cNvPr id="6" name="Rectangle 5"/>
          <p:cNvSpPr/>
          <p:nvPr/>
        </p:nvSpPr>
        <p:spPr>
          <a:xfrm>
            <a:off x="386255" y="2114798"/>
            <a:ext cx="3915401" cy="1231106"/>
          </a:xfrm>
          <a:prstGeom prst="rect">
            <a:avLst/>
          </a:prstGeom>
        </p:spPr>
        <p:txBody>
          <a:bodyPr wrap="square">
            <a:spAutoFit/>
          </a:bodyPr>
          <a:lstStyle/>
          <a:p>
            <a:pPr>
              <a:spcBef>
                <a:spcPts val="1200"/>
              </a:spcBef>
            </a:pPr>
            <a:r>
              <a:rPr lang="en-US" sz="2000" b="1" dirty="0">
                <a:solidFill>
                  <a:srgbClr val="595959"/>
                </a:solidFill>
                <a:latin typeface="Arial" charset="0"/>
                <a:ea typeface="Arial" charset="0"/>
                <a:cs typeface="Arial" charset="0"/>
              </a:rPr>
              <a:t>Expert View Example</a:t>
            </a:r>
          </a:p>
          <a:p>
            <a:r>
              <a:rPr lang="en-US" dirty="0">
                <a:solidFill>
                  <a:schemeClr val="tx1">
                    <a:lumMod val="65000"/>
                    <a:lumOff val="35000"/>
                  </a:schemeClr>
                </a:solidFill>
                <a:latin typeface="Arial" charset="0"/>
                <a:ea typeface="Arial" charset="0"/>
                <a:cs typeface="Arial" charset="0"/>
              </a:rPr>
              <a:t>“Global US-based food companies have a big influence on production by international sources.”</a:t>
            </a:r>
            <a:endParaRPr lang="en-US" dirty="0">
              <a:solidFill>
                <a:srgbClr val="595959"/>
              </a:solidFill>
            </a:endParaRPr>
          </a:p>
        </p:txBody>
      </p:sp>
      <p:sp>
        <p:nvSpPr>
          <p:cNvPr id="8" name="Rectangle 7"/>
          <p:cNvSpPr/>
          <p:nvPr/>
        </p:nvSpPr>
        <p:spPr>
          <a:xfrm>
            <a:off x="4558180" y="2114798"/>
            <a:ext cx="4058524" cy="1785104"/>
          </a:xfrm>
          <a:prstGeom prst="rect">
            <a:avLst/>
          </a:prstGeom>
        </p:spPr>
        <p:txBody>
          <a:bodyPr wrap="square">
            <a:spAutoFit/>
          </a:bodyPr>
          <a:lstStyle/>
          <a:p>
            <a:pPr>
              <a:spcBef>
                <a:spcPts val="1200"/>
              </a:spcBef>
            </a:pPr>
            <a:r>
              <a:rPr lang="en-US" sz="2000" b="1" dirty="0">
                <a:solidFill>
                  <a:srgbClr val="595959"/>
                </a:solidFill>
                <a:latin typeface="Arial" charset="0"/>
                <a:ea typeface="Arial" charset="0"/>
                <a:cs typeface="Arial" charset="0"/>
              </a:rPr>
              <a:t>Empathic View Example</a:t>
            </a:r>
          </a:p>
          <a:p>
            <a:r>
              <a:rPr lang="en-US" dirty="0">
                <a:solidFill>
                  <a:schemeClr val="tx1">
                    <a:lumMod val="65000"/>
                    <a:lumOff val="35000"/>
                  </a:schemeClr>
                </a:solidFill>
                <a:latin typeface="Arial" charset="0"/>
                <a:ea typeface="Arial" charset="0"/>
                <a:cs typeface="Arial" charset="0"/>
              </a:rPr>
              <a:t>Consumer: “I’m confused by all the certifications on food labels. I don’t know which one to trust, and I frankly don’t feel like putting in the effort to sort it all out.” </a:t>
            </a:r>
          </a:p>
        </p:txBody>
      </p:sp>
    </p:spTree>
    <p:extLst>
      <p:ext uri="{BB962C8B-B14F-4D97-AF65-F5344CB8AC3E}">
        <p14:creationId xmlns:p14="http://schemas.microsoft.com/office/powerpoint/2010/main" val="1210549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20577</TotalTime>
  <Words>488</Words>
  <Application>Microsoft Macintosh PowerPoint</Application>
  <PresentationFormat>On-screen Show (16:9)</PresentationFormat>
  <Paragraphs>67</Paragraphs>
  <Slides>13</Slides>
  <Notes>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13</vt:i4>
      </vt:variant>
    </vt:vector>
  </HeadingPairs>
  <TitlesOfParts>
    <vt:vector size="20" baseType="lpstr">
      <vt:lpstr>Arial</vt:lpstr>
      <vt:lpstr>Calibri</vt:lpstr>
      <vt:lpstr>Calibri Light</vt:lpstr>
      <vt:lpstr>Helvetica</vt:lpstr>
      <vt:lpstr>Struttura predefinita</vt:lpstr>
      <vt:lpstr>Custom Design</vt:lpstr>
      <vt:lpstr>1_Custom Design</vt:lpstr>
      <vt:lpstr>Developing Insight:  Mining Interview Data for  Powerful Insights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ThinkPlace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Jim Scully</dc:creator>
  <cp:keywords/>
  <dc:description/>
  <cp:lastModifiedBy>Russ Gaskin</cp:lastModifiedBy>
  <cp:revision>626</cp:revision>
  <cp:lastPrinted>2013-02-24T21:55:42Z</cp:lastPrinted>
  <dcterms:created xsi:type="dcterms:W3CDTF">2013-02-06T00:35:33Z</dcterms:created>
  <dcterms:modified xsi:type="dcterms:W3CDTF">2019-02-27T06:14:34Z</dcterms:modified>
  <cp:category/>
</cp:coreProperties>
</file>